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sldIdLst>
    <p:sldId id="257" r:id="rId5"/>
    <p:sldId id="258" r:id="rId6"/>
    <p:sldId id="343" r:id="rId7"/>
    <p:sldId id="260" r:id="rId8"/>
    <p:sldId id="261" r:id="rId9"/>
    <p:sldId id="262" r:id="rId10"/>
    <p:sldId id="275" r:id="rId11"/>
    <p:sldId id="271" r:id="rId12"/>
    <p:sldId id="263" r:id="rId13"/>
    <p:sldId id="276" r:id="rId14"/>
    <p:sldId id="277" r:id="rId15"/>
    <p:sldId id="278" r:id="rId16"/>
    <p:sldId id="279" r:id="rId17"/>
    <p:sldId id="280" r:id="rId18"/>
    <p:sldId id="281" r:id="rId19"/>
    <p:sldId id="282" r:id="rId20"/>
    <p:sldId id="283" r:id="rId21"/>
    <p:sldId id="291" r:id="rId22"/>
    <p:sldId id="284" r:id="rId23"/>
    <p:sldId id="292" r:id="rId24"/>
    <p:sldId id="285" r:id="rId25"/>
    <p:sldId id="293" r:id="rId26"/>
    <p:sldId id="294" r:id="rId27"/>
    <p:sldId id="286" r:id="rId28"/>
    <p:sldId id="295" r:id="rId29"/>
    <p:sldId id="296" r:id="rId30"/>
    <p:sldId id="289" r:id="rId31"/>
    <p:sldId id="297" r:id="rId32"/>
    <p:sldId id="298" r:id="rId33"/>
    <p:sldId id="288" r:id="rId34"/>
    <p:sldId id="290" r:id="rId35"/>
    <p:sldId id="299" r:id="rId36"/>
    <p:sldId id="300" r:id="rId37"/>
    <p:sldId id="301" r:id="rId38"/>
    <p:sldId id="302" r:id="rId39"/>
    <p:sldId id="312" r:id="rId40"/>
    <p:sldId id="309" r:id="rId41"/>
    <p:sldId id="310" r:id="rId42"/>
    <p:sldId id="311" r:id="rId43"/>
    <p:sldId id="303" r:id="rId44"/>
    <p:sldId id="304" r:id="rId45"/>
    <p:sldId id="305" r:id="rId46"/>
    <p:sldId id="306" r:id="rId47"/>
    <p:sldId id="307" r:id="rId48"/>
    <p:sldId id="308"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1" r:id="rId77"/>
    <p:sldId id="344" r:id="rId78"/>
    <p:sldId id="27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malesh k" initials="kk" lastIdx="1" clrIdx="0">
    <p:extLst>
      <p:ext uri="{19B8F6BF-5375-455C-9EA6-DF929625EA0E}">
        <p15:presenceInfo xmlns:p15="http://schemas.microsoft.com/office/powerpoint/2012/main" userId="61e3e19d615fcc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8655" autoAdjust="0"/>
  </p:normalViewPr>
  <p:slideViewPr>
    <p:cSldViewPr snapToGrid="0">
      <p:cViewPr varScale="1">
        <p:scale>
          <a:sx n="101" d="100"/>
          <a:sy n="101" d="100"/>
        </p:scale>
        <p:origin x="978" y="11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effectLst/>
          </c:spPr>
          <c:explosion val="5"/>
          <c:dPt>
            <c:idx val="0"/>
            <c:bubble3D val="0"/>
            <c:spPr>
              <a:solidFill>
                <a:schemeClr val="tx2"/>
              </a:solidFill>
              <a:ln>
                <a:noFill/>
              </a:ln>
              <a:effectLst/>
            </c:spPr>
            <c:extLst>
              <c:ext xmlns:c16="http://schemas.microsoft.com/office/drawing/2014/chart" uri="{C3380CC4-5D6E-409C-BE32-E72D297353CC}">
                <c16:uniqueId val="{00000001-B2C9-4B02-8C25-6B39A2675E77}"/>
              </c:ext>
            </c:extLst>
          </c:dPt>
          <c:dPt>
            <c:idx val="1"/>
            <c:bubble3D val="0"/>
            <c:spPr>
              <a:solidFill>
                <a:schemeClr val="bg2"/>
              </a:solidFill>
              <a:ln>
                <a:noFill/>
              </a:ln>
              <a:effectLst/>
            </c:spPr>
            <c:extLst>
              <c:ext xmlns:c16="http://schemas.microsoft.com/office/drawing/2014/chart" uri="{C3380CC4-5D6E-409C-BE32-E72D297353CC}">
                <c16:uniqueId val="{00000003-B2C9-4B02-8C25-6B39A2675E77}"/>
              </c:ext>
            </c:extLst>
          </c:dPt>
          <c:cat>
            <c:strRef>
              <c:f>Sheet1!$A$2:$A$3</c:f>
              <c:strCache>
                <c:ptCount val="2"/>
                <c:pt idx="0">
                  <c:v>1st Qtr</c:v>
                </c:pt>
                <c:pt idx="1">
                  <c:v>2nd Qtr</c:v>
                </c:pt>
              </c:strCache>
            </c:strRef>
          </c:cat>
          <c:val>
            <c:numRef>
              <c:f>Sheet1!$B$2:$B$3</c:f>
              <c:numCache>
                <c:formatCode>General</c:formatCode>
                <c:ptCount val="2"/>
                <c:pt idx="0">
                  <c:v>79</c:v>
                </c:pt>
                <c:pt idx="1">
                  <c:v>21</c:v>
                </c:pt>
              </c:numCache>
            </c:numRef>
          </c:val>
          <c:extLst>
            <c:ext xmlns:c16="http://schemas.microsoft.com/office/drawing/2014/chart" uri="{C3380CC4-5D6E-409C-BE32-E72D297353CC}">
              <c16:uniqueId val="{00000004-B2C9-4B02-8C25-6B39A2675E77}"/>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effectLst/>
          </c:spPr>
          <c:explosion val="5"/>
          <c:dPt>
            <c:idx val="0"/>
            <c:bubble3D val="0"/>
            <c:spPr>
              <a:solidFill>
                <a:schemeClr val="tx2"/>
              </a:solidFill>
              <a:ln>
                <a:noFill/>
              </a:ln>
              <a:effectLst/>
            </c:spPr>
            <c:extLst>
              <c:ext xmlns:c16="http://schemas.microsoft.com/office/drawing/2014/chart" uri="{C3380CC4-5D6E-409C-BE32-E72D297353CC}">
                <c16:uniqueId val="{00000001-15C2-4C27-AED2-08C11C110A8B}"/>
              </c:ext>
            </c:extLst>
          </c:dPt>
          <c:dPt>
            <c:idx val="1"/>
            <c:bubble3D val="0"/>
            <c:spPr>
              <a:solidFill>
                <a:schemeClr val="bg2"/>
              </a:solidFill>
              <a:ln>
                <a:noFill/>
              </a:ln>
              <a:effectLst/>
            </c:spPr>
            <c:extLst>
              <c:ext xmlns:c16="http://schemas.microsoft.com/office/drawing/2014/chart" uri="{C3380CC4-5D6E-409C-BE32-E72D297353CC}">
                <c16:uniqueId val="{00000003-15C2-4C27-AED2-08C11C110A8B}"/>
              </c:ext>
            </c:extLst>
          </c:dPt>
          <c:cat>
            <c:strRef>
              <c:f>Sheet1!$A$2:$A$3</c:f>
              <c:strCache>
                <c:ptCount val="2"/>
                <c:pt idx="0">
                  <c:v>1st Qtr</c:v>
                </c:pt>
                <c:pt idx="1">
                  <c:v>2nd Qtr</c:v>
                </c:pt>
              </c:strCache>
            </c:strRef>
          </c:cat>
          <c:val>
            <c:numRef>
              <c:f>Sheet1!$B$2:$B$3</c:f>
              <c:numCache>
                <c:formatCode>General</c:formatCode>
                <c:ptCount val="2"/>
                <c:pt idx="0">
                  <c:v>64</c:v>
                </c:pt>
                <c:pt idx="1">
                  <c:v>36</c:v>
                </c:pt>
              </c:numCache>
            </c:numRef>
          </c:val>
          <c:extLst>
            <c:ext xmlns:c16="http://schemas.microsoft.com/office/drawing/2014/chart" uri="{C3380CC4-5D6E-409C-BE32-E72D297353CC}">
              <c16:uniqueId val="{00000004-15C2-4C27-AED2-08C11C110A8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effectLst/>
          </c:spPr>
          <c:explosion val="5"/>
          <c:dPt>
            <c:idx val="0"/>
            <c:bubble3D val="0"/>
            <c:spPr>
              <a:solidFill>
                <a:schemeClr val="tx2"/>
              </a:solidFill>
              <a:ln>
                <a:noFill/>
              </a:ln>
              <a:effectLst/>
            </c:spPr>
            <c:extLst>
              <c:ext xmlns:c16="http://schemas.microsoft.com/office/drawing/2014/chart" uri="{C3380CC4-5D6E-409C-BE32-E72D297353CC}">
                <c16:uniqueId val="{00000001-2907-45B8-ABF2-E8CD4FAD8E80}"/>
              </c:ext>
            </c:extLst>
          </c:dPt>
          <c:dPt>
            <c:idx val="1"/>
            <c:bubble3D val="0"/>
            <c:spPr>
              <a:solidFill>
                <a:schemeClr val="bg2"/>
              </a:solidFill>
              <a:ln>
                <a:noFill/>
              </a:ln>
              <a:effectLst/>
            </c:spPr>
            <c:extLst>
              <c:ext xmlns:c16="http://schemas.microsoft.com/office/drawing/2014/chart" uri="{C3380CC4-5D6E-409C-BE32-E72D297353CC}">
                <c16:uniqueId val="{00000003-2907-45B8-ABF2-E8CD4FAD8E80}"/>
              </c:ext>
            </c:extLst>
          </c:dPt>
          <c:cat>
            <c:strRef>
              <c:f>Sheet1!$A$2:$A$3</c:f>
              <c:strCache>
                <c:ptCount val="2"/>
                <c:pt idx="0">
                  <c:v>1st Qtr</c:v>
                </c:pt>
                <c:pt idx="1">
                  <c:v>2nd Qtr</c:v>
                </c:pt>
              </c:strCache>
            </c:strRef>
          </c:cat>
          <c:val>
            <c:numRef>
              <c:f>Sheet1!$B$2:$B$3</c:f>
              <c:numCache>
                <c:formatCode>General</c:formatCode>
                <c:ptCount val="2"/>
                <c:pt idx="0">
                  <c:v>71</c:v>
                </c:pt>
                <c:pt idx="1">
                  <c:v>29</c:v>
                </c:pt>
              </c:numCache>
            </c:numRef>
          </c:val>
          <c:extLst>
            <c:ext xmlns:c16="http://schemas.microsoft.com/office/drawing/2014/chart" uri="{C3380CC4-5D6E-409C-BE32-E72D297353CC}">
              <c16:uniqueId val="{00000004-2907-45B8-ABF2-E8CD4FAD8E8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effectLst/>
          </c:spPr>
          <c:explosion val="5"/>
          <c:dPt>
            <c:idx val="0"/>
            <c:bubble3D val="0"/>
            <c:spPr>
              <a:solidFill>
                <a:schemeClr val="tx2"/>
              </a:solidFill>
              <a:ln>
                <a:noFill/>
              </a:ln>
              <a:effectLst/>
            </c:spPr>
            <c:extLst>
              <c:ext xmlns:c16="http://schemas.microsoft.com/office/drawing/2014/chart" uri="{C3380CC4-5D6E-409C-BE32-E72D297353CC}">
                <c16:uniqueId val="{00000001-B3C0-48ED-B9A0-A2BAA488BC49}"/>
              </c:ext>
            </c:extLst>
          </c:dPt>
          <c:dPt>
            <c:idx val="1"/>
            <c:bubble3D val="0"/>
            <c:spPr>
              <a:solidFill>
                <a:schemeClr val="bg2"/>
              </a:solidFill>
              <a:ln>
                <a:noFill/>
              </a:ln>
              <a:effectLst/>
            </c:spPr>
            <c:extLst>
              <c:ext xmlns:c16="http://schemas.microsoft.com/office/drawing/2014/chart" uri="{C3380CC4-5D6E-409C-BE32-E72D297353CC}">
                <c16:uniqueId val="{00000003-B3C0-48ED-B9A0-A2BAA488BC49}"/>
              </c:ext>
            </c:extLst>
          </c:dPt>
          <c:cat>
            <c:strRef>
              <c:f>Sheet1!$A$2:$A$3</c:f>
              <c:strCache>
                <c:ptCount val="2"/>
                <c:pt idx="0">
                  <c:v>1st Qtr</c:v>
                </c:pt>
                <c:pt idx="1">
                  <c:v>2nd Qtr</c:v>
                </c:pt>
              </c:strCache>
            </c:strRef>
          </c:cat>
          <c:val>
            <c:numRef>
              <c:f>Sheet1!$B$2:$B$3</c:f>
              <c:numCache>
                <c:formatCode>General</c:formatCode>
                <c:ptCount val="2"/>
                <c:pt idx="0">
                  <c:v>93</c:v>
                </c:pt>
                <c:pt idx="1">
                  <c:v>7</c:v>
                </c:pt>
              </c:numCache>
            </c:numRef>
          </c:val>
          <c:extLst>
            <c:ext xmlns:c16="http://schemas.microsoft.com/office/drawing/2014/chart" uri="{C3380CC4-5D6E-409C-BE32-E72D297353CC}">
              <c16:uniqueId val="{00000004-B3C0-48ED-B9A0-A2BAA488BC49}"/>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solidFill>
            <a:effectLst/>
          </c:spPr>
          <c:explosion val="5"/>
          <c:dPt>
            <c:idx val="0"/>
            <c:bubble3D val="0"/>
            <c:spPr>
              <a:solidFill>
                <a:schemeClr val="tx2"/>
              </a:solidFill>
              <a:ln>
                <a:noFill/>
              </a:ln>
              <a:effectLst/>
            </c:spPr>
            <c:extLst>
              <c:ext xmlns:c16="http://schemas.microsoft.com/office/drawing/2014/chart" uri="{C3380CC4-5D6E-409C-BE32-E72D297353CC}">
                <c16:uniqueId val="{00000001-5658-4422-989A-7FF1D6218BF3}"/>
              </c:ext>
            </c:extLst>
          </c:dPt>
          <c:dPt>
            <c:idx val="1"/>
            <c:bubble3D val="0"/>
            <c:spPr>
              <a:solidFill>
                <a:schemeClr val="bg2"/>
              </a:solidFill>
              <a:ln>
                <a:noFill/>
              </a:ln>
              <a:effectLst/>
            </c:spPr>
            <c:extLst>
              <c:ext xmlns:c16="http://schemas.microsoft.com/office/drawing/2014/chart" uri="{C3380CC4-5D6E-409C-BE32-E72D297353CC}">
                <c16:uniqueId val="{00000003-5658-4422-989A-7FF1D6218BF3}"/>
              </c:ext>
            </c:extLst>
          </c:dPt>
          <c:cat>
            <c:strRef>
              <c:f>Sheet1!$A$2:$A$3</c:f>
              <c:strCache>
                <c:ptCount val="2"/>
                <c:pt idx="0">
                  <c:v>1st Qtr</c:v>
                </c:pt>
                <c:pt idx="1">
                  <c:v>2nd Qtr</c:v>
                </c:pt>
              </c:strCache>
            </c:strRef>
          </c:cat>
          <c:val>
            <c:numRef>
              <c:f>Sheet1!$B$2:$B$3</c:f>
              <c:numCache>
                <c:formatCode>General</c:formatCode>
                <c:ptCount val="2"/>
                <c:pt idx="0">
                  <c:v>93</c:v>
                </c:pt>
                <c:pt idx="1">
                  <c:v>7</c:v>
                </c:pt>
              </c:numCache>
            </c:numRef>
          </c:val>
          <c:extLst>
            <c:ext xmlns:c16="http://schemas.microsoft.com/office/drawing/2014/chart" uri="{C3380CC4-5D6E-409C-BE32-E72D297353CC}">
              <c16:uniqueId val="{00000004-5658-4422-989A-7FF1D6218BF3}"/>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3-31T23:30:37.293" idx="1">
    <p:pos x="7567" y="113"/>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4/1/2025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1</a:t>
            </a:fld>
            <a:endParaRPr lang="en-US" dirty="0"/>
          </a:p>
        </p:txBody>
      </p:sp>
    </p:spTree>
    <p:extLst>
      <p:ext uri="{BB962C8B-B14F-4D97-AF65-F5344CB8AC3E}">
        <p14:creationId xmlns:p14="http://schemas.microsoft.com/office/powerpoint/2010/main" val="153720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3</a:t>
            </a:fld>
            <a:endParaRPr lang="en-US" dirty="0"/>
          </a:p>
        </p:txBody>
      </p:sp>
    </p:spTree>
    <p:extLst>
      <p:ext uri="{BB962C8B-B14F-4D97-AF65-F5344CB8AC3E}">
        <p14:creationId xmlns:p14="http://schemas.microsoft.com/office/powerpoint/2010/main" val="9960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13</a:t>
            </a:fld>
            <a:endParaRPr lang="en-US" dirty="0"/>
          </a:p>
        </p:txBody>
      </p:sp>
    </p:spTree>
    <p:extLst>
      <p:ext uri="{BB962C8B-B14F-4D97-AF65-F5344CB8AC3E}">
        <p14:creationId xmlns:p14="http://schemas.microsoft.com/office/powerpoint/2010/main" val="359158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32</a:t>
            </a:fld>
            <a:endParaRPr lang="en-US" dirty="0"/>
          </a:p>
        </p:txBody>
      </p:sp>
    </p:spTree>
    <p:extLst>
      <p:ext uri="{BB962C8B-B14F-4D97-AF65-F5344CB8AC3E}">
        <p14:creationId xmlns:p14="http://schemas.microsoft.com/office/powerpoint/2010/main" val="3005378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37</a:t>
            </a:fld>
            <a:endParaRPr lang="en-US" dirty="0"/>
          </a:p>
        </p:txBody>
      </p:sp>
    </p:spTree>
    <p:extLst>
      <p:ext uri="{BB962C8B-B14F-4D97-AF65-F5344CB8AC3E}">
        <p14:creationId xmlns:p14="http://schemas.microsoft.com/office/powerpoint/2010/main" val="1439511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38</a:t>
            </a:fld>
            <a:endParaRPr lang="en-US" dirty="0"/>
          </a:p>
        </p:txBody>
      </p:sp>
    </p:spTree>
    <p:extLst>
      <p:ext uri="{BB962C8B-B14F-4D97-AF65-F5344CB8AC3E}">
        <p14:creationId xmlns:p14="http://schemas.microsoft.com/office/powerpoint/2010/main" val="123333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45</a:t>
            </a:fld>
            <a:endParaRPr lang="en-US" dirty="0"/>
          </a:p>
        </p:txBody>
      </p:sp>
    </p:spTree>
    <p:extLst>
      <p:ext uri="{BB962C8B-B14F-4D97-AF65-F5344CB8AC3E}">
        <p14:creationId xmlns:p14="http://schemas.microsoft.com/office/powerpoint/2010/main" val="388126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60C6D3C-9EB0-4F2C-9026-3887D1CDB44E}" type="slidenum">
              <a:rPr lang="en-US" smtClean="0"/>
              <a:t>69</a:t>
            </a:fld>
            <a:endParaRPr lang="en-US" dirty="0"/>
          </a:p>
        </p:txBody>
      </p:sp>
    </p:spTree>
    <p:extLst>
      <p:ext uri="{BB962C8B-B14F-4D97-AF65-F5344CB8AC3E}">
        <p14:creationId xmlns:p14="http://schemas.microsoft.com/office/powerpoint/2010/main" val="3111772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www.dragarwal.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centreforsight.net/" TargetMode="External"/><Relationship Id="rId7" Type="http://schemas.openxmlformats.org/officeDocument/2006/relationships/hyperlink" Target="http://aravind.org/" TargetMode="External"/><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hyperlink" Target="http://allaboutvision.com/" TargetMode="External"/><Relationship Id="rId5" Type="http://schemas.openxmlformats.org/officeDocument/2006/relationships/hyperlink" Target="http://eyemantra.in/" TargetMode="External"/><Relationship Id="rId4" Type="http://schemas.openxmlformats.org/officeDocument/2006/relationships/hyperlink" Target="http://asgeyehospita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6.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a:extLst>
              <a:ext uri="{FF2B5EF4-FFF2-40B4-BE49-F238E27FC236}">
                <a16:creationId xmlns:a16="http://schemas.microsoft.com/office/drawing/2014/main" id="{8F02F647-7DBC-4618-AFF3-8CED69C5CDEF}"/>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a:xfrm>
            <a:off x="2520000" y="8389"/>
            <a:ext cx="9672000" cy="6857999"/>
          </a:xfrm>
        </p:spPr>
        <p:txBody>
          <a:bodyPr/>
          <a:lstStyle/>
          <a:p>
            <a:pPr>
              <a:lnSpc>
                <a:spcPct val="110000"/>
              </a:lnSpc>
            </a:pPr>
            <a:r>
              <a:rPr lang="en-US" dirty="0"/>
              <a:t>YOUR healthcare</a:t>
            </a:r>
            <a:br>
              <a:rPr lang="en-US" dirty="0"/>
            </a:br>
            <a:r>
              <a:rPr lang="en-US" dirty="0"/>
              <a:t>OFFICE solution</a:t>
            </a:r>
          </a:p>
        </p:txBody>
      </p:sp>
      <p:sp>
        <p:nvSpPr>
          <p:cNvPr id="4" name="Subtitle 3">
            <a:extLst>
              <a:ext uri="{FF2B5EF4-FFF2-40B4-BE49-F238E27FC236}">
                <a16:creationId xmlns:a16="http://schemas.microsoft.com/office/drawing/2014/main" id="{64857D70-F12B-4E1B-99F8-92DAD4349846}"/>
              </a:ext>
            </a:extLst>
          </p:cNvPr>
          <p:cNvSpPr>
            <a:spLocks noGrp="1"/>
          </p:cNvSpPr>
          <p:nvPr>
            <p:ph type="subTitle" idx="1"/>
          </p:nvPr>
        </p:nvSpPr>
        <p:spPr>
          <a:gradFill>
            <a:gsLst>
              <a:gs pos="8000">
                <a:schemeClr val="tx2"/>
              </a:gs>
              <a:gs pos="100000">
                <a:schemeClr val="accent2"/>
              </a:gs>
            </a:gsLst>
            <a:lin ang="14400000" scaled="0"/>
          </a:gradFill>
        </p:spPr>
        <p:txBody>
          <a:bodyPr/>
          <a:lstStyle/>
          <a:p>
            <a:r>
              <a:rPr lang="en-IN" b="0" i="0" dirty="0">
                <a:solidFill>
                  <a:schemeClr val="bg1"/>
                </a:solidFill>
                <a:effectLst/>
                <a:latin typeface="Google Sans"/>
              </a:rPr>
              <a:t>Dr. Agarwal's Eye Hospital</a:t>
            </a:r>
            <a:endParaRPr lang="en-US" dirty="0">
              <a:solidFill>
                <a:schemeClr val="bg1"/>
              </a:solidFill>
            </a:endParaRP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a:off x="3687084" y="3441536"/>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3903024" y="4896463"/>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4989F95-BF8C-1167-D25B-8BB312430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520000" cy="1657350"/>
          </a:xfrm>
          <a:prstGeom prst="rect">
            <a:avLst/>
          </a:prstGeom>
        </p:spPr>
      </p:pic>
      <p:sp>
        <p:nvSpPr>
          <p:cNvPr id="2" name="Subtitle 3">
            <a:extLst>
              <a:ext uri="{FF2B5EF4-FFF2-40B4-BE49-F238E27FC236}">
                <a16:creationId xmlns:a16="http://schemas.microsoft.com/office/drawing/2014/main" id="{24D5293E-1260-4274-18CC-BBA0B31F0CE4}"/>
              </a:ext>
            </a:extLst>
          </p:cNvPr>
          <p:cNvSpPr txBox="1">
            <a:spLocks/>
          </p:cNvSpPr>
          <p:nvPr/>
        </p:nvSpPr>
        <p:spPr>
          <a:xfrm>
            <a:off x="7030450" y="6184225"/>
            <a:ext cx="5161550" cy="620016"/>
          </a:xfrm>
          <a:prstGeom prst="rect">
            <a:avLst/>
          </a:prstGeom>
          <a:gradFill>
            <a:gsLst>
              <a:gs pos="8000">
                <a:schemeClr val="tx2"/>
              </a:gs>
              <a:gs pos="100000">
                <a:schemeClr val="accent2"/>
              </a:gs>
            </a:gsLst>
            <a:lin ang="14400000" scaled="0"/>
          </a:gradFill>
        </p:spPr>
        <p:txBody>
          <a:bodyPr vert="horz" lIns="144000" tIns="0" rIns="0" bIns="0" rtlCol="0" anchor="ctr">
            <a:noAutofit/>
          </a:bodyPr>
          <a:lstStyle>
            <a:lvl1pPr marL="0" indent="0" algn="l" defTabSz="914400" rtl="0" eaLnBrk="1" latinLnBrk="0" hangingPunct="1">
              <a:lnSpc>
                <a:spcPct val="100000"/>
              </a:lnSpc>
              <a:spcBef>
                <a:spcPts val="0"/>
              </a:spcBef>
              <a:spcAft>
                <a:spcPts val="1000"/>
              </a:spcAft>
              <a:buClr>
                <a:schemeClr val="accent2"/>
              </a:buClr>
              <a:buFont typeface="Arial" panose="020B0604020202020204" pitchFamily="34" charset="0"/>
              <a:buNone/>
              <a:defRPr sz="2400" b="1" i="1" kern="1200">
                <a:solidFill>
                  <a:schemeClr val="accent1"/>
                </a:solidFill>
                <a:latin typeface="+mn-lt"/>
                <a:ea typeface="+mn-ea"/>
                <a:cs typeface="+mn-cs"/>
              </a:defRPr>
            </a:lvl1pPr>
            <a:lvl2pPr marL="457200" indent="0" algn="ctr" defTabSz="914400" rtl="0" eaLnBrk="1" latinLnBrk="0" hangingPunct="1">
              <a:lnSpc>
                <a:spcPct val="100000"/>
              </a:lnSpc>
              <a:spcBef>
                <a:spcPts val="0"/>
              </a:spcBef>
              <a:spcAft>
                <a:spcPts val="1000"/>
              </a:spcAft>
              <a:buClr>
                <a:schemeClr val="accent2"/>
              </a:buClr>
              <a:buFontTx/>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0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i="0" dirty="0">
                <a:solidFill>
                  <a:schemeClr val="bg1"/>
                </a:solidFill>
                <a:latin typeface="Google Sans"/>
              </a:rPr>
              <a:t>P</a:t>
            </a:r>
            <a:r>
              <a:rPr lang="en-IN" b="0" i="0" dirty="0" err="1">
                <a:solidFill>
                  <a:schemeClr val="bg1"/>
                </a:solidFill>
                <a:latin typeface="Google Sans"/>
              </a:rPr>
              <a:t>roposed</a:t>
            </a:r>
            <a:r>
              <a:rPr lang="en-IN" b="0" i="0" dirty="0">
                <a:solidFill>
                  <a:schemeClr val="bg1"/>
                </a:solidFill>
                <a:latin typeface="Google Sans"/>
              </a:rPr>
              <a:t> By Kamalesh K</a:t>
            </a:r>
            <a:endParaRPr lang="en-US" dirty="0">
              <a:solidFill>
                <a:schemeClr val="bg1"/>
              </a:solidFill>
            </a:endParaRPr>
          </a:p>
        </p:txBody>
      </p:sp>
    </p:spTree>
    <p:extLst>
      <p:ext uri="{BB962C8B-B14F-4D97-AF65-F5344CB8AC3E}">
        <p14:creationId xmlns:p14="http://schemas.microsoft.com/office/powerpoint/2010/main" val="85059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ACDD4-F4C3-704B-FFBE-5AAC7913F27F}"/>
              </a:ext>
            </a:extLst>
          </p:cNvPr>
          <p:cNvSpPr>
            <a:spLocks noGrp="1"/>
          </p:cNvSpPr>
          <p:nvPr>
            <p:ph type="sldNum" sz="quarter" idx="11"/>
          </p:nvPr>
        </p:nvSpPr>
        <p:spPr/>
        <p:txBody>
          <a:bodyPr/>
          <a:lstStyle/>
          <a:p>
            <a:fld id="{EECC7194-A4D0-457B-9D3E-53681723AFF7}" type="slidenum">
              <a:rPr lang="en-US" smtClean="0"/>
              <a:pPr/>
              <a:t>10</a:t>
            </a:fld>
            <a:endParaRPr lang="en-US" dirty="0"/>
          </a:p>
        </p:txBody>
      </p:sp>
      <p:sp>
        <p:nvSpPr>
          <p:cNvPr id="12" name="TextBox 11">
            <a:extLst>
              <a:ext uri="{FF2B5EF4-FFF2-40B4-BE49-F238E27FC236}">
                <a16:creationId xmlns:a16="http://schemas.microsoft.com/office/drawing/2014/main" id="{E4E793A8-6E8A-10D2-0879-BCA632FF6F12}"/>
              </a:ext>
            </a:extLst>
          </p:cNvPr>
          <p:cNvSpPr txBox="1"/>
          <p:nvPr/>
        </p:nvSpPr>
        <p:spPr>
          <a:xfrm>
            <a:off x="169876" y="275918"/>
            <a:ext cx="3650960" cy="2123658"/>
          </a:xfrm>
          <a:prstGeom prst="rect">
            <a:avLst/>
          </a:prstGeom>
          <a:noFill/>
        </p:spPr>
        <p:txBody>
          <a:bodyPr wrap="square">
            <a:spAutoFit/>
          </a:bodyPr>
          <a:lstStyle/>
          <a:p>
            <a:r>
              <a:rPr lang="en-IN" sz="1200" dirty="0"/>
              <a:t>🔴 </a:t>
            </a:r>
            <a:r>
              <a:rPr lang="en-IN" sz="1200" b="1" dirty="0"/>
              <a:t>Weaknesses:</a:t>
            </a:r>
            <a:br>
              <a:rPr lang="en-IN" sz="1200" dirty="0"/>
            </a:br>
            <a:r>
              <a:rPr lang="en-IN" sz="1200" dirty="0"/>
              <a:t>🚫 Challenges in integrating acquired hospitals like Vasan Eye Care</a:t>
            </a:r>
            <a:br>
              <a:rPr lang="en-IN" sz="1200" dirty="0"/>
            </a:br>
            <a:r>
              <a:rPr lang="en-IN" sz="1200" dirty="0"/>
              <a:t>🚫 High dependence on skilled ophthalmologists &amp; trained medical staff</a:t>
            </a:r>
            <a:br>
              <a:rPr lang="en-IN" sz="1200" dirty="0"/>
            </a:br>
            <a:r>
              <a:rPr lang="en-IN" sz="1200" dirty="0"/>
              <a:t>🚫 Managing a vast network leads to operational &amp; administrative complexities</a:t>
            </a:r>
            <a:br>
              <a:rPr lang="en-IN" sz="1200" dirty="0"/>
            </a:br>
            <a:r>
              <a:rPr lang="en-IN" sz="1200" dirty="0"/>
              <a:t>🚫 Inconsistent patient inflow in certain regions affects resource planning</a:t>
            </a:r>
            <a:br>
              <a:rPr lang="en-IN" sz="1200" dirty="0"/>
            </a:br>
            <a:r>
              <a:rPr lang="en-IN" sz="1200" dirty="0"/>
              <a:t>🚫 Need for continuous investment in infrastructure &amp; technology</a:t>
            </a:r>
          </a:p>
        </p:txBody>
      </p:sp>
      <p:sp>
        <p:nvSpPr>
          <p:cNvPr id="14" name="TextBox 13">
            <a:extLst>
              <a:ext uri="{FF2B5EF4-FFF2-40B4-BE49-F238E27FC236}">
                <a16:creationId xmlns:a16="http://schemas.microsoft.com/office/drawing/2014/main" id="{9F7864E2-099F-3481-4AA1-3E3A1FB2D352}"/>
              </a:ext>
            </a:extLst>
          </p:cNvPr>
          <p:cNvSpPr txBox="1"/>
          <p:nvPr/>
        </p:nvSpPr>
        <p:spPr>
          <a:xfrm>
            <a:off x="169876" y="2492411"/>
            <a:ext cx="3650960" cy="2123658"/>
          </a:xfrm>
          <a:prstGeom prst="rect">
            <a:avLst/>
          </a:prstGeom>
          <a:noFill/>
        </p:spPr>
        <p:txBody>
          <a:bodyPr wrap="square">
            <a:spAutoFit/>
          </a:bodyPr>
          <a:lstStyle/>
          <a:p>
            <a:r>
              <a:rPr lang="en-US" sz="1200" dirty="0"/>
              <a:t>🟡 </a:t>
            </a:r>
            <a:r>
              <a:rPr lang="en-US" sz="1200" b="1" dirty="0"/>
              <a:t>Opportunities:</a:t>
            </a:r>
            <a:br>
              <a:rPr lang="en-US" sz="1200" dirty="0"/>
            </a:br>
            <a:r>
              <a:rPr lang="en-US" sz="1200" dirty="0"/>
              <a:t>💯 Expanding into western &amp; southern India to capture new markets</a:t>
            </a:r>
            <a:br>
              <a:rPr lang="en-US" sz="1200" dirty="0"/>
            </a:br>
            <a:r>
              <a:rPr lang="en-US" sz="1200" dirty="0"/>
              <a:t>💯 Increasing demand for specialized eye care in Tier 2 &amp; Tier 3 cities</a:t>
            </a:r>
            <a:br>
              <a:rPr lang="en-US" sz="1200" dirty="0"/>
            </a:br>
            <a:r>
              <a:rPr lang="en-US" sz="1200" dirty="0"/>
              <a:t>💯 Adoption of cutting-edge technologies to enhance treatment outcomes</a:t>
            </a:r>
            <a:br>
              <a:rPr lang="en-US" sz="1200" dirty="0"/>
            </a:br>
            <a:r>
              <a:rPr lang="en-US" sz="1200" dirty="0"/>
              <a:t>💯 Potential tie-ups with insurance companies &amp; corporate health programs</a:t>
            </a:r>
            <a:br>
              <a:rPr lang="en-US" sz="1200" dirty="0"/>
            </a:br>
            <a:r>
              <a:rPr lang="en-US" sz="1200" dirty="0"/>
              <a:t>💯 Growing awareness about eye health &amp; preventive care boosts patient inflow</a:t>
            </a:r>
            <a:endParaRPr lang="en-IN" sz="1200" dirty="0"/>
          </a:p>
        </p:txBody>
      </p:sp>
      <p:sp>
        <p:nvSpPr>
          <p:cNvPr id="16" name="TextBox 15">
            <a:extLst>
              <a:ext uri="{FF2B5EF4-FFF2-40B4-BE49-F238E27FC236}">
                <a16:creationId xmlns:a16="http://schemas.microsoft.com/office/drawing/2014/main" id="{D2D29046-A840-C35B-1955-C73C72A79A4D}"/>
              </a:ext>
            </a:extLst>
          </p:cNvPr>
          <p:cNvSpPr txBox="1"/>
          <p:nvPr/>
        </p:nvSpPr>
        <p:spPr>
          <a:xfrm>
            <a:off x="169876" y="4635527"/>
            <a:ext cx="3650960" cy="2123658"/>
          </a:xfrm>
          <a:prstGeom prst="rect">
            <a:avLst/>
          </a:prstGeom>
          <a:noFill/>
        </p:spPr>
        <p:txBody>
          <a:bodyPr wrap="square">
            <a:spAutoFit/>
          </a:bodyPr>
          <a:lstStyle/>
          <a:p>
            <a:r>
              <a:rPr lang="en-US" sz="1200" dirty="0"/>
              <a:t>⚫ </a:t>
            </a:r>
            <a:r>
              <a:rPr lang="en-US" sz="1200" b="1" dirty="0"/>
              <a:t>Threats:</a:t>
            </a:r>
            <a:br>
              <a:rPr lang="en-US" sz="1200" dirty="0"/>
            </a:br>
            <a:r>
              <a:rPr lang="en-US" sz="1200" dirty="0"/>
              <a:t>🆘 Intense competition from both private &amp; government eye hospitals</a:t>
            </a:r>
            <a:br>
              <a:rPr lang="en-US" sz="1200" dirty="0"/>
            </a:br>
            <a:r>
              <a:rPr lang="en-US" sz="1200" dirty="0"/>
              <a:t>🆘 Economic fluctuations may impact patient spending on elective surgeries</a:t>
            </a:r>
            <a:br>
              <a:rPr lang="en-US" sz="1200" dirty="0"/>
            </a:br>
            <a:r>
              <a:rPr lang="en-US" sz="1200" dirty="0"/>
              <a:t>🆘 Changing healthcare policies &amp; regulatory challenges</a:t>
            </a:r>
            <a:br>
              <a:rPr lang="en-US" sz="1200" dirty="0"/>
            </a:br>
            <a:r>
              <a:rPr lang="en-US" sz="1200" dirty="0"/>
              <a:t>🆘 Rising costs of maintaining advanced medical equipment &amp; technology</a:t>
            </a:r>
            <a:br>
              <a:rPr lang="en-US" sz="1200" dirty="0"/>
            </a:br>
            <a:r>
              <a:rPr lang="en-US" sz="1200" dirty="0"/>
              <a:t>🆘 Difficulty in hiring &amp; retaining top-tier ophthalmologists</a:t>
            </a:r>
          </a:p>
        </p:txBody>
      </p:sp>
      <p:sp>
        <p:nvSpPr>
          <p:cNvPr id="18" name="TextBox 17">
            <a:extLst>
              <a:ext uri="{FF2B5EF4-FFF2-40B4-BE49-F238E27FC236}">
                <a16:creationId xmlns:a16="http://schemas.microsoft.com/office/drawing/2014/main" id="{4D0DC192-C62F-1751-4715-FF9D8B8F1019}"/>
              </a:ext>
            </a:extLst>
          </p:cNvPr>
          <p:cNvSpPr txBox="1"/>
          <p:nvPr/>
        </p:nvSpPr>
        <p:spPr>
          <a:xfrm>
            <a:off x="4220710" y="275918"/>
            <a:ext cx="3650963" cy="2123658"/>
          </a:xfrm>
          <a:prstGeom prst="rect">
            <a:avLst/>
          </a:prstGeom>
          <a:noFill/>
        </p:spPr>
        <p:txBody>
          <a:bodyPr wrap="square">
            <a:spAutoFit/>
          </a:bodyPr>
          <a:lstStyle/>
          <a:p>
            <a:r>
              <a:rPr lang="en-US" sz="1200" dirty="0"/>
              <a:t>🔴 </a:t>
            </a:r>
            <a:r>
              <a:rPr lang="en-US" sz="1200" b="1" dirty="0"/>
              <a:t>Weaknesses:</a:t>
            </a:r>
            <a:br>
              <a:rPr lang="en-US" sz="1200" dirty="0"/>
            </a:br>
            <a:r>
              <a:rPr lang="en-IN" sz="1200" dirty="0"/>
              <a:t>🚫</a:t>
            </a:r>
            <a:r>
              <a:rPr lang="en-US" sz="1200" dirty="0"/>
              <a:t> Limited presence, mainly in Delhi &amp; nearby areas</a:t>
            </a:r>
            <a:br>
              <a:rPr lang="en-US" sz="1200" dirty="0"/>
            </a:br>
            <a:r>
              <a:rPr lang="en-IN" sz="1200" dirty="0"/>
              <a:t>🚫</a:t>
            </a:r>
            <a:r>
              <a:rPr lang="en-US" sz="1200" dirty="0"/>
              <a:t> Dependence on key doctors for high-quality treatments</a:t>
            </a:r>
            <a:br>
              <a:rPr lang="en-US" sz="1200" dirty="0"/>
            </a:br>
            <a:r>
              <a:rPr lang="en-IN" sz="1200" dirty="0"/>
              <a:t>🚫</a:t>
            </a:r>
            <a:r>
              <a:rPr lang="en-US" sz="1200" dirty="0"/>
              <a:t> Some staff-related concerns in employee reviews</a:t>
            </a:r>
            <a:br>
              <a:rPr lang="en-US" sz="1200" dirty="0"/>
            </a:br>
            <a:r>
              <a:rPr lang="en-IN" sz="1200" dirty="0"/>
              <a:t>🚫</a:t>
            </a:r>
            <a:r>
              <a:rPr lang="en-US" sz="1200" dirty="0"/>
              <a:t> Scaling operations while maintaining service quality can be challenging</a:t>
            </a:r>
            <a:br>
              <a:rPr lang="en-US" sz="1200" dirty="0"/>
            </a:br>
            <a:r>
              <a:rPr lang="en-IN" sz="1200" dirty="0"/>
              <a:t>🚫</a:t>
            </a:r>
            <a:r>
              <a:rPr lang="en-US" sz="1200" dirty="0"/>
              <a:t> Competes with more recognized eye hospital chains</a:t>
            </a:r>
            <a:endParaRPr lang="en-IN" sz="1200" dirty="0"/>
          </a:p>
        </p:txBody>
      </p:sp>
      <p:sp>
        <p:nvSpPr>
          <p:cNvPr id="20" name="TextBox 19">
            <a:extLst>
              <a:ext uri="{FF2B5EF4-FFF2-40B4-BE49-F238E27FC236}">
                <a16:creationId xmlns:a16="http://schemas.microsoft.com/office/drawing/2014/main" id="{4C4C7696-22FC-5CDC-6C66-FC6BE718A76A}"/>
              </a:ext>
            </a:extLst>
          </p:cNvPr>
          <p:cNvSpPr txBox="1"/>
          <p:nvPr/>
        </p:nvSpPr>
        <p:spPr>
          <a:xfrm>
            <a:off x="4220710" y="2399576"/>
            <a:ext cx="3650963" cy="1938992"/>
          </a:xfrm>
          <a:prstGeom prst="rect">
            <a:avLst/>
          </a:prstGeom>
          <a:noFill/>
        </p:spPr>
        <p:txBody>
          <a:bodyPr wrap="square">
            <a:spAutoFit/>
          </a:bodyPr>
          <a:lstStyle/>
          <a:p>
            <a:r>
              <a:rPr lang="en-US" sz="1200" dirty="0"/>
              <a:t>🟡 </a:t>
            </a:r>
            <a:r>
              <a:rPr lang="en-US" sz="1200" b="1" dirty="0"/>
              <a:t>Opportunities:</a:t>
            </a:r>
            <a:br>
              <a:rPr lang="en-US" sz="1200" dirty="0"/>
            </a:br>
            <a:r>
              <a:rPr lang="en-US" sz="1200" dirty="0"/>
              <a:t>💯 Expansion into other major cities to increase reach &amp; patient base</a:t>
            </a:r>
            <a:br>
              <a:rPr lang="en-US" sz="1200" dirty="0"/>
            </a:br>
            <a:r>
              <a:rPr lang="en-US" sz="1200" dirty="0"/>
              <a:t>💯 Adoption of cutting-edge technology for better treatment outcomes</a:t>
            </a:r>
            <a:br>
              <a:rPr lang="en-US" sz="1200" dirty="0"/>
            </a:br>
            <a:r>
              <a:rPr lang="en-US" sz="1200" dirty="0"/>
              <a:t>💯 Partnerships with insurance &amp; corporate health programs</a:t>
            </a:r>
            <a:br>
              <a:rPr lang="en-US" sz="1200" dirty="0"/>
            </a:br>
            <a:r>
              <a:rPr lang="en-US" sz="1200" dirty="0"/>
              <a:t>💯 Community outreach &amp; awareness campaigns to attract more patients</a:t>
            </a:r>
            <a:br>
              <a:rPr lang="en-US" sz="1200" dirty="0"/>
            </a:br>
            <a:r>
              <a:rPr lang="en-US" sz="1200" dirty="0"/>
              <a:t>💯 Introducing new specialties to diversify services</a:t>
            </a:r>
            <a:endParaRPr lang="en-IN" sz="1200" dirty="0"/>
          </a:p>
        </p:txBody>
      </p:sp>
      <p:sp>
        <p:nvSpPr>
          <p:cNvPr id="22" name="TextBox 21">
            <a:extLst>
              <a:ext uri="{FF2B5EF4-FFF2-40B4-BE49-F238E27FC236}">
                <a16:creationId xmlns:a16="http://schemas.microsoft.com/office/drawing/2014/main" id="{1D5CEC78-426E-4AAF-2A2E-0AAB32EEAED3}"/>
              </a:ext>
            </a:extLst>
          </p:cNvPr>
          <p:cNvSpPr txBox="1"/>
          <p:nvPr/>
        </p:nvSpPr>
        <p:spPr>
          <a:xfrm>
            <a:off x="4220709" y="4635527"/>
            <a:ext cx="3650963" cy="2123658"/>
          </a:xfrm>
          <a:prstGeom prst="rect">
            <a:avLst/>
          </a:prstGeom>
          <a:noFill/>
        </p:spPr>
        <p:txBody>
          <a:bodyPr wrap="square">
            <a:spAutoFit/>
          </a:bodyPr>
          <a:lstStyle/>
          <a:p>
            <a:r>
              <a:rPr lang="en-US" sz="1200" dirty="0"/>
              <a:t>⚫ </a:t>
            </a:r>
            <a:r>
              <a:rPr lang="en-US" sz="1200" b="1" dirty="0"/>
              <a:t>Threats:</a:t>
            </a:r>
            <a:br>
              <a:rPr lang="en-US" sz="1200" dirty="0"/>
            </a:br>
            <a:r>
              <a:rPr lang="en-US" sz="1200" dirty="0"/>
              <a:t>🆘 High competition from well-established eye hospitals</a:t>
            </a:r>
            <a:br>
              <a:rPr lang="en-US" sz="1200" dirty="0"/>
            </a:br>
            <a:r>
              <a:rPr lang="en-US" sz="1200" dirty="0"/>
              <a:t>🆘 Economic downturns may reduce demand for elective procedures</a:t>
            </a:r>
            <a:br>
              <a:rPr lang="en-US" sz="1200" dirty="0"/>
            </a:br>
            <a:r>
              <a:rPr lang="en-US" sz="1200" dirty="0"/>
              <a:t>🆘 Changing healthcare regulations could impact costs &amp; operations</a:t>
            </a:r>
            <a:br>
              <a:rPr lang="en-US" sz="1200" dirty="0"/>
            </a:br>
            <a:r>
              <a:rPr lang="en-US" sz="1200" dirty="0"/>
              <a:t>🆘 Need for continuous investment in technology to stay competitive</a:t>
            </a:r>
            <a:br>
              <a:rPr lang="en-US" sz="1200" dirty="0"/>
            </a:br>
            <a:r>
              <a:rPr lang="en-US" sz="1200" dirty="0"/>
              <a:t>🆘 Health crises (e.g., pandemics) can disrupt patient visits &amp; services</a:t>
            </a:r>
          </a:p>
        </p:txBody>
      </p:sp>
      <p:sp>
        <p:nvSpPr>
          <p:cNvPr id="24" name="TextBox 23">
            <a:extLst>
              <a:ext uri="{FF2B5EF4-FFF2-40B4-BE49-F238E27FC236}">
                <a16:creationId xmlns:a16="http://schemas.microsoft.com/office/drawing/2014/main" id="{67D18FDF-6119-F132-BEF5-EEE739C08F2C}"/>
              </a:ext>
            </a:extLst>
          </p:cNvPr>
          <p:cNvSpPr txBox="1"/>
          <p:nvPr/>
        </p:nvSpPr>
        <p:spPr>
          <a:xfrm>
            <a:off x="8371162" y="275918"/>
            <a:ext cx="3650962" cy="2123658"/>
          </a:xfrm>
          <a:prstGeom prst="rect">
            <a:avLst/>
          </a:prstGeom>
          <a:noFill/>
        </p:spPr>
        <p:txBody>
          <a:bodyPr wrap="square">
            <a:spAutoFit/>
          </a:bodyPr>
          <a:lstStyle/>
          <a:p>
            <a:r>
              <a:rPr lang="en-US" sz="1200" dirty="0"/>
              <a:t>🔴 </a:t>
            </a:r>
            <a:r>
              <a:rPr lang="en-US" sz="1200" b="1" dirty="0"/>
              <a:t>Weaknesses:</a:t>
            </a:r>
            <a:br>
              <a:rPr lang="en-US" sz="1200" dirty="0"/>
            </a:br>
            <a:r>
              <a:rPr lang="en-IN" sz="1200" dirty="0"/>
              <a:t>🚫</a:t>
            </a:r>
            <a:r>
              <a:rPr lang="en-US" sz="1200" dirty="0"/>
              <a:t> Patient experience varies at different centers, affecting brand perception</a:t>
            </a:r>
            <a:br>
              <a:rPr lang="en-US" sz="1200" dirty="0"/>
            </a:br>
            <a:r>
              <a:rPr lang="en-IN" sz="1200" dirty="0"/>
              <a:t>🚫</a:t>
            </a:r>
            <a:r>
              <a:rPr lang="en-US" sz="1200" dirty="0"/>
              <a:t> Managing a large network leads to operational &amp; administrative challenges</a:t>
            </a:r>
            <a:br>
              <a:rPr lang="en-US" sz="1200" dirty="0"/>
            </a:br>
            <a:r>
              <a:rPr lang="en-IN" sz="1200" dirty="0"/>
              <a:t>🚫</a:t>
            </a:r>
            <a:r>
              <a:rPr lang="en-US" sz="1200" dirty="0"/>
              <a:t> High dependence on experienced doctors for maintaining service quality</a:t>
            </a:r>
            <a:br>
              <a:rPr lang="en-US" sz="1200" dirty="0"/>
            </a:br>
            <a:r>
              <a:rPr lang="en-IN" sz="1200" dirty="0"/>
              <a:t>🚫</a:t>
            </a:r>
            <a:r>
              <a:rPr lang="en-US" sz="1200" dirty="0"/>
              <a:t> Consistency in service &amp; infrastructure needs continuous investment</a:t>
            </a:r>
            <a:br>
              <a:rPr lang="en-US" sz="1200" dirty="0"/>
            </a:br>
            <a:r>
              <a:rPr lang="en-IN" sz="1200" dirty="0"/>
              <a:t>🚫</a:t>
            </a:r>
            <a:r>
              <a:rPr lang="en-US" sz="1200" dirty="0"/>
              <a:t> Requires ongoing upgrades to keep pace with advancements in eye care technology</a:t>
            </a:r>
            <a:endParaRPr lang="en-IN" sz="1200" dirty="0"/>
          </a:p>
        </p:txBody>
      </p:sp>
      <p:sp>
        <p:nvSpPr>
          <p:cNvPr id="26" name="TextBox 25">
            <a:extLst>
              <a:ext uri="{FF2B5EF4-FFF2-40B4-BE49-F238E27FC236}">
                <a16:creationId xmlns:a16="http://schemas.microsoft.com/office/drawing/2014/main" id="{92990CA0-4227-E2EF-D063-FC373CA21B97}"/>
              </a:ext>
            </a:extLst>
          </p:cNvPr>
          <p:cNvSpPr txBox="1"/>
          <p:nvPr/>
        </p:nvSpPr>
        <p:spPr>
          <a:xfrm>
            <a:off x="8371164" y="2492411"/>
            <a:ext cx="3339836" cy="2123658"/>
          </a:xfrm>
          <a:prstGeom prst="rect">
            <a:avLst/>
          </a:prstGeom>
          <a:noFill/>
        </p:spPr>
        <p:txBody>
          <a:bodyPr wrap="square">
            <a:spAutoFit/>
          </a:bodyPr>
          <a:lstStyle/>
          <a:p>
            <a:r>
              <a:rPr lang="en-US" sz="1200" dirty="0"/>
              <a:t>🟡 </a:t>
            </a:r>
            <a:r>
              <a:rPr lang="en-US" sz="1200" b="1" dirty="0"/>
              <a:t>Opportunities:</a:t>
            </a:r>
            <a:br>
              <a:rPr lang="en-US" sz="1200" dirty="0"/>
            </a:br>
            <a:r>
              <a:rPr lang="en-US" sz="1200" dirty="0"/>
              <a:t>💯 Expansion into more Tier 2 &amp; Tier 3 cities to grow patient reach</a:t>
            </a:r>
            <a:br>
              <a:rPr lang="en-US" sz="1200" dirty="0"/>
            </a:br>
            <a:r>
              <a:rPr lang="en-US" sz="1200" dirty="0"/>
              <a:t>💯 Adoption of AI &amp; robotic-assisted eye surgeries to enhance precision</a:t>
            </a:r>
            <a:br>
              <a:rPr lang="en-US" sz="1200" dirty="0"/>
            </a:br>
            <a:r>
              <a:rPr lang="en-US" sz="1200" dirty="0"/>
              <a:t>💯 Corporate tie-ups &amp; insurance collaborations to increase accessibility</a:t>
            </a:r>
            <a:br>
              <a:rPr lang="en-US" sz="1200" dirty="0"/>
            </a:br>
            <a:r>
              <a:rPr lang="en-US" sz="1200" dirty="0"/>
              <a:t>💯 Implementing telemedicine services for virtual consultations &amp; follow-ups</a:t>
            </a:r>
            <a:br>
              <a:rPr lang="en-US" sz="1200" dirty="0"/>
            </a:br>
            <a:r>
              <a:rPr lang="en-US" sz="1200" dirty="0"/>
              <a:t>💯 Community outreach programs to spread awareness on eye health</a:t>
            </a:r>
            <a:endParaRPr lang="en-IN" sz="1200" dirty="0"/>
          </a:p>
        </p:txBody>
      </p:sp>
      <p:sp>
        <p:nvSpPr>
          <p:cNvPr id="28" name="TextBox 27">
            <a:extLst>
              <a:ext uri="{FF2B5EF4-FFF2-40B4-BE49-F238E27FC236}">
                <a16:creationId xmlns:a16="http://schemas.microsoft.com/office/drawing/2014/main" id="{04A1192F-1642-81B7-DC66-02DF09EC4D34}"/>
              </a:ext>
            </a:extLst>
          </p:cNvPr>
          <p:cNvSpPr txBox="1"/>
          <p:nvPr/>
        </p:nvSpPr>
        <p:spPr>
          <a:xfrm>
            <a:off x="8371162" y="4635527"/>
            <a:ext cx="3339838" cy="2123658"/>
          </a:xfrm>
          <a:prstGeom prst="rect">
            <a:avLst/>
          </a:prstGeom>
          <a:noFill/>
        </p:spPr>
        <p:txBody>
          <a:bodyPr wrap="square">
            <a:spAutoFit/>
          </a:bodyPr>
          <a:lstStyle/>
          <a:p>
            <a:r>
              <a:rPr lang="en-IN" sz="1200" dirty="0"/>
              <a:t>⚫ </a:t>
            </a:r>
            <a:r>
              <a:rPr lang="en-IN" sz="1200" b="1" dirty="0"/>
              <a:t>Threats:</a:t>
            </a:r>
            <a:br>
              <a:rPr lang="en-IN" sz="1200" dirty="0"/>
            </a:br>
            <a:r>
              <a:rPr lang="en-US" sz="1200" dirty="0"/>
              <a:t>🆘</a:t>
            </a:r>
            <a:r>
              <a:rPr lang="en-IN" sz="1200" dirty="0"/>
              <a:t> Strong competition from other established eye hospitals &amp; healthcare chains</a:t>
            </a:r>
            <a:br>
              <a:rPr lang="en-IN" sz="1200" dirty="0"/>
            </a:br>
            <a:r>
              <a:rPr lang="en-US" sz="1200" dirty="0"/>
              <a:t>🆘</a:t>
            </a:r>
            <a:r>
              <a:rPr lang="en-IN" sz="1200" dirty="0"/>
              <a:t> Economic downturns may reduce demand for premium eye treatments</a:t>
            </a:r>
            <a:br>
              <a:rPr lang="en-IN" sz="1200" dirty="0"/>
            </a:br>
            <a:r>
              <a:rPr lang="en-US" sz="1200" dirty="0"/>
              <a:t>🆘</a:t>
            </a:r>
            <a:r>
              <a:rPr lang="en-IN" sz="1200" dirty="0"/>
              <a:t> Changing healthcare regulations could impact operational costs &amp; compliance</a:t>
            </a:r>
            <a:br>
              <a:rPr lang="en-IN" sz="1200" dirty="0"/>
            </a:br>
            <a:r>
              <a:rPr lang="en-US" sz="1200" dirty="0"/>
              <a:t>🆘</a:t>
            </a:r>
            <a:r>
              <a:rPr lang="en-IN" sz="1200" dirty="0"/>
              <a:t> Public health crises (e.g., pandemics) can disrupt patient visits &amp; revenue</a:t>
            </a:r>
            <a:br>
              <a:rPr lang="en-IN" sz="1200" dirty="0"/>
            </a:br>
            <a:r>
              <a:rPr lang="en-US" sz="1200" dirty="0"/>
              <a:t>🆘</a:t>
            </a:r>
            <a:r>
              <a:rPr lang="en-IN" sz="1200" dirty="0"/>
              <a:t> Need for constant technological investment to stay competitive</a:t>
            </a:r>
          </a:p>
        </p:txBody>
      </p:sp>
    </p:spTree>
    <p:extLst>
      <p:ext uri="{BB962C8B-B14F-4D97-AF65-F5344CB8AC3E}">
        <p14:creationId xmlns:p14="http://schemas.microsoft.com/office/powerpoint/2010/main" val="415687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CA16D-38C2-8839-F6A2-2E61C023AFD1}"/>
              </a:ext>
            </a:extLst>
          </p:cNvPr>
          <p:cNvSpPr>
            <a:spLocks noGrp="1"/>
          </p:cNvSpPr>
          <p:nvPr>
            <p:ph type="sldNum" sz="quarter" idx="11"/>
          </p:nvPr>
        </p:nvSpPr>
        <p:spPr/>
        <p:txBody>
          <a:bodyPr/>
          <a:lstStyle/>
          <a:p>
            <a:fld id="{EECC7194-A4D0-457B-9D3E-53681723AFF7}" type="slidenum">
              <a:rPr lang="en-US" noProof="0" smtClean="0"/>
              <a:pPr/>
              <a:t>11</a:t>
            </a:fld>
            <a:endParaRPr lang="en-US" noProof="0" dirty="0"/>
          </a:p>
        </p:txBody>
      </p:sp>
      <p:sp>
        <p:nvSpPr>
          <p:cNvPr id="21" name="Title 20">
            <a:extLst>
              <a:ext uri="{FF2B5EF4-FFF2-40B4-BE49-F238E27FC236}">
                <a16:creationId xmlns:a16="http://schemas.microsoft.com/office/drawing/2014/main" id="{5C1733A6-CC50-18FD-40E5-251CAB33E23F}"/>
              </a:ext>
            </a:extLst>
          </p:cNvPr>
          <p:cNvSpPr>
            <a:spLocks noGrp="1"/>
          </p:cNvSpPr>
          <p:nvPr>
            <p:ph type="title"/>
          </p:nvPr>
        </p:nvSpPr>
        <p:spPr/>
        <p:txBody>
          <a:bodyPr/>
          <a:lstStyle/>
          <a:p>
            <a:r>
              <a:rPr lang="en-US" b="1" i="0" dirty="0">
                <a:effectLst/>
                <a:latin typeface="__Inter_a923d8"/>
              </a:rPr>
              <a:t>Marketing Mix - The 7P's of Marketing</a:t>
            </a:r>
            <a:endParaRPr lang="en-IN" dirty="0"/>
          </a:p>
        </p:txBody>
      </p:sp>
      <p:sp>
        <p:nvSpPr>
          <p:cNvPr id="6" name="TextBox 5">
            <a:extLst>
              <a:ext uri="{FF2B5EF4-FFF2-40B4-BE49-F238E27FC236}">
                <a16:creationId xmlns:a16="http://schemas.microsoft.com/office/drawing/2014/main" id="{9CCD456D-1B37-7459-43E4-E7D611AB95D3}"/>
              </a:ext>
            </a:extLst>
          </p:cNvPr>
          <p:cNvSpPr txBox="1"/>
          <p:nvPr/>
        </p:nvSpPr>
        <p:spPr>
          <a:xfrm>
            <a:off x="488659" y="1674674"/>
            <a:ext cx="6094602" cy="1754326"/>
          </a:xfrm>
          <a:prstGeom prst="rect">
            <a:avLst/>
          </a:prstGeom>
          <a:noFill/>
        </p:spPr>
        <p:txBody>
          <a:bodyPr wrap="square">
            <a:spAutoFit/>
          </a:bodyPr>
          <a:lstStyle/>
          <a:p>
            <a:r>
              <a:rPr lang="en-US" b="1" dirty="0">
                <a:solidFill>
                  <a:schemeClr val="bg1"/>
                </a:solidFill>
              </a:rPr>
              <a:t>1. </a:t>
            </a:r>
            <a:r>
              <a:rPr lang="en-US" b="1" dirty="0">
                <a:solidFill>
                  <a:schemeClr val="accent5"/>
                </a:solidFill>
              </a:rPr>
              <a:t>Product</a:t>
            </a:r>
            <a:r>
              <a:rPr lang="en-US" b="1" dirty="0">
                <a:solidFill>
                  <a:schemeClr val="bg1"/>
                </a:solidFill>
              </a:rPr>
              <a:t>:</a:t>
            </a:r>
            <a:r>
              <a:rPr lang="en-US" dirty="0">
                <a:solidFill>
                  <a:schemeClr val="bg1"/>
                </a:solidFill>
              </a:rPr>
              <a:t> The hospital offers a wide range of ophthalmic services, including treatments for cataracts, glaucoma, retinal disorders, LASIK surgeries, and pediatric ophthalmology. They are known for pioneering surgical techniques like Macro-</a:t>
            </a:r>
            <a:r>
              <a:rPr lang="en-US" dirty="0" err="1">
                <a:solidFill>
                  <a:schemeClr val="bg1"/>
                </a:solidFill>
              </a:rPr>
              <a:t>Phakonit</a:t>
            </a:r>
            <a:r>
              <a:rPr lang="en-US" dirty="0">
                <a:solidFill>
                  <a:schemeClr val="bg1"/>
                </a:solidFill>
              </a:rPr>
              <a:t> and Glued IOL, reflecting their commitment to innovation in eye care.</a:t>
            </a:r>
            <a:endParaRPr lang="en-IN" dirty="0">
              <a:solidFill>
                <a:schemeClr val="bg1"/>
              </a:solidFill>
            </a:endParaRPr>
          </a:p>
        </p:txBody>
      </p:sp>
      <p:sp>
        <p:nvSpPr>
          <p:cNvPr id="8" name="TextBox 7">
            <a:extLst>
              <a:ext uri="{FF2B5EF4-FFF2-40B4-BE49-F238E27FC236}">
                <a16:creationId xmlns:a16="http://schemas.microsoft.com/office/drawing/2014/main" id="{56F7E6D5-A625-ADBA-803E-4D26E4DD6D0F}"/>
              </a:ext>
            </a:extLst>
          </p:cNvPr>
          <p:cNvSpPr txBox="1"/>
          <p:nvPr/>
        </p:nvSpPr>
        <p:spPr>
          <a:xfrm>
            <a:off x="488659" y="3514554"/>
            <a:ext cx="6094602" cy="1477328"/>
          </a:xfrm>
          <a:prstGeom prst="rect">
            <a:avLst/>
          </a:prstGeom>
          <a:noFill/>
        </p:spPr>
        <p:txBody>
          <a:bodyPr wrap="square">
            <a:spAutoFit/>
          </a:bodyPr>
          <a:lstStyle/>
          <a:p>
            <a:r>
              <a:rPr lang="en-US" b="1" dirty="0">
                <a:solidFill>
                  <a:schemeClr val="bg1"/>
                </a:solidFill>
              </a:rPr>
              <a:t>2. </a:t>
            </a:r>
            <a:r>
              <a:rPr lang="en-US" b="1" dirty="0">
                <a:solidFill>
                  <a:schemeClr val="accent5"/>
                </a:solidFill>
              </a:rPr>
              <a:t>Price</a:t>
            </a:r>
            <a:r>
              <a:rPr lang="en-US" b="1" dirty="0">
                <a:solidFill>
                  <a:schemeClr val="bg1"/>
                </a:solidFill>
              </a:rPr>
              <a:t>:</a:t>
            </a:r>
            <a:r>
              <a:rPr lang="en-US" dirty="0">
                <a:solidFill>
                  <a:schemeClr val="bg1"/>
                </a:solidFill>
              </a:rPr>
              <a:t> Dr. Agarwal's Eye Hospital provides various pricing options to cater to different patient needs. They offer promotions such as 15% off on optical purchases and 50% off on comprehensive eye tests, making eye care more accessible. ​</a:t>
            </a:r>
            <a:endParaRPr lang="en-IN" dirty="0">
              <a:solidFill>
                <a:schemeClr val="bg1"/>
              </a:solidFill>
            </a:endParaRPr>
          </a:p>
        </p:txBody>
      </p:sp>
      <p:sp>
        <p:nvSpPr>
          <p:cNvPr id="10" name="TextBox 9">
            <a:extLst>
              <a:ext uri="{FF2B5EF4-FFF2-40B4-BE49-F238E27FC236}">
                <a16:creationId xmlns:a16="http://schemas.microsoft.com/office/drawing/2014/main" id="{53310545-D6C9-0565-D258-1F006063F59F}"/>
              </a:ext>
            </a:extLst>
          </p:cNvPr>
          <p:cNvSpPr txBox="1"/>
          <p:nvPr/>
        </p:nvSpPr>
        <p:spPr>
          <a:xfrm>
            <a:off x="488659" y="4991882"/>
            <a:ext cx="6094602" cy="1477328"/>
          </a:xfrm>
          <a:prstGeom prst="rect">
            <a:avLst/>
          </a:prstGeom>
          <a:noFill/>
        </p:spPr>
        <p:txBody>
          <a:bodyPr wrap="square">
            <a:spAutoFit/>
          </a:bodyPr>
          <a:lstStyle/>
          <a:p>
            <a:r>
              <a:rPr lang="en-US" b="1" dirty="0">
                <a:solidFill>
                  <a:schemeClr val="bg1"/>
                </a:solidFill>
              </a:rPr>
              <a:t>3. </a:t>
            </a:r>
            <a:r>
              <a:rPr lang="en-US" b="1" dirty="0">
                <a:solidFill>
                  <a:schemeClr val="accent5"/>
                </a:solidFill>
              </a:rPr>
              <a:t>Place</a:t>
            </a:r>
            <a:r>
              <a:rPr lang="en-US" b="1" dirty="0">
                <a:solidFill>
                  <a:schemeClr val="bg1"/>
                </a:solidFill>
              </a:rPr>
              <a:t>:</a:t>
            </a:r>
            <a:r>
              <a:rPr lang="en-US" dirty="0">
                <a:solidFill>
                  <a:schemeClr val="bg1"/>
                </a:solidFill>
              </a:rPr>
              <a:t> With over 180 centers across India and 15 internationally, including multiple locations in Coimbatore like RS Puram, the hospital ensures widespread accessibility. This extensive network allows patients to access their services conveniently. </a:t>
            </a:r>
            <a:endParaRPr lang="en-IN" dirty="0">
              <a:solidFill>
                <a:schemeClr val="bg1"/>
              </a:solidFill>
            </a:endParaRPr>
          </a:p>
        </p:txBody>
      </p:sp>
      <p:sp>
        <p:nvSpPr>
          <p:cNvPr id="3" name="object 7" descr="Beige rectangle">
            <a:extLst>
              <a:ext uri="{FF2B5EF4-FFF2-40B4-BE49-F238E27FC236}">
                <a16:creationId xmlns:a16="http://schemas.microsoft.com/office/drawing/2014/main" id="{BFA7ED72-41A0-1A95-FC9C-8ED4FDA5CB60}"/>
              </a:ext>
            </a:extLst>
          </p:cNvPr>
          <p:cNvSpPr/>
          <p:nvPr/>
        </p:nvSpPr>
        <p:spPr bwMode="white">
          <a:xfrm flipV="1">
            <a:off x="684000" y="1186839"/>
            <a:ext cx="3030751" cy="6857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4" name="object 7" descr="Beige rectangle">
            <a:extLst>
              <a:ext uri="{FF2B5EF4-FFF2-40B4-BE49-F238E27FC236}">
                <a16:creationId xmlns:a16="http://schemas.microsoft.com/office/drawing/2014/main" id="{3F576482-D0C0-B711-FBF2-4A93213531B0}"/>
              </a:ext>
            </a:extLst>
          </p:cNvPr>
          <p:cNvSpPr/>
          <p:nvPr/>
        </p:nvSpPr>
        <p:spPr bwMode="white">
          <a:xfrm flipV="1">
            <a:off x="3902025" y="1205743"/>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62377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31C32E-6822-EE0E-E44A-E46154FC9595}"/>
              </a:ext>
            </a:extLst>
          </p:cNvPr>
          <p:cNvSpPr>
            <a:spLocks noGrp="1"/>
          </p:cNvSpPr>
          <p:nvPr>
            <p:ph type="sldNum" sz="quarter" idx="11"/>
          </p:nvPr>
        </p:nvSpPr>
        <p:spPr/>
        <p:txBody>
          <a:bodyPr/>
          <a:lstStyle/>
          <a:p>
            <a:fld id="{EECC7194-A4D0-457B-9D3E-53681723AFF7}" type="slidenum">
              <a:rPr lang="en-US" noProof="0" smtClean="0"/>
              <a:pPr/>
              <a:t>12</a:t>
            </a:fld>
            <a:endParaRPr lang="en-US" noProof="0" dirty="0"/>
          </a:p>
        </p:txBody>
      </p:sp>
      <p:sp>
        <p:nvSpPr>
          <p:cNvPr id="23" name="TextBox 22">
            <a:extLst>
              <a:ext uri="{FF2B5EF4-FFF2-40B4-BE49-F238E27FC236}">
                <a16:creationId xmlns:a16="http://schemas.microsoft.com/office/drawing/2014/main" id="{EABEACBE-B3A3-CC8F-1465-909BE8BA9130}"/>
              </a:ext>
            </a:extLst>
          </p:cNvPr>
          <p:cNvSpPr txBox="1"/>
          <p:nvPr/>
        </p:nvSpPr>
        <p:spPr>
          <a:xfrm>
            <a:off x="161488" y="267854"/>
            <a:ext cx="6094602" cy="2031325"/>
          </a:xfrm>
          <a:prstGeom prst="rect">
            <a:avLst/>
          </a:prstGeom>
          <a:noFill/>
        </p:spPr>
        <p:txBody>
          <a:bodyPr wrap="square">
            <a:spAutoFit/>
          </a:bodyPr>
          <a:lstStyle/>
          <a:p>
            <a:r>
              <a:rPr lang="en-US" b="1" dirty="0">
                <a:solidFill>
                  <a:schemeClr val="bg1"/>
                </a:solidFill>
              </a:rPr>
              <a:t>4. </a:t>
            </a:r>
            <a:r>
              <a:rPr lang="en-US" b="1" dirty="0">
                <a:solidFill>
                  <a:schemeClr val="accent5"/>
                </a:solidFill>
              </a:rPr>
              <a:t>Promotion</a:t>
            </a:r>
            <a:r>
              <a:rPr lang="en-US" b="1" dirty="0">
                <a:solidFill>
                  <a:schemeClr val="bg1"/>
                </a:solidFill>
              </a:rPr>
              <a:t>:</a:t>
            </a:r>
            <a:r>
              <a:rPr lang="en-US" dirty="0">
                <a:solidFill>
                  <a:schemeClr val="bg1"/>
                </a:solidFill>
              </a:rPr>
              <a:t> The hospital engages in various promotional activities, including collaborations with renowned personalities like Sachin Tendulkar and Glenn McGrath to raise awareness about eye health. They also offer free eye check-ups for individuals over 50 and discounts for others, encouraging regular eye examinations.</a:t>
            </a:r>
            <a:endParaRPr lang="en-IN" dirty="0">
              <a:solidFill>
                <a:schemeClr val="bg1"/>
              </a:solidFill>
            </a:endParaRPr>
          </a:p>
        </p:txBody>
      </p:sp>
      <p:sp>
        <p:nvSpPr>
          <p:cNvPr id="25" name="TextBox 24">
            <a:extLst>
              <a:ext uri="{FF2B5EF4-FFF2-40B4-BE49-F238E27FC236}">
                <a16:creationId xmlns:a16="http://schemas.microsoft.com/office/drawing/2014/main" id="{27B2E659-F60F-95DB-C3F2-D7088F7F5EB2}"/>
              </a:ext>
            </a:extLst>
          </p:cNvPr>
          <p:cNvSpPr txBox="1"/>
          <p:nvPr/>
        </p:nvSpPr>
        <p:spPr>
          <a:xfrm>
            <a:off x="161488" y="2551837"/>
            <a:ext cx="6094602" cy="1754326"/>
          </a:xfrm>
          <a:prstGeom prst="rect">
            <a:avLst/>
          </a:prstGeom>
          <a:noFill/>
        </p:spPr>
        <p:txBody>
          <a:bodyPr wrap="square">
            <a:spAutoFit/>
          </a:bodyPr>
          <a:lstStyle/>
          <a:p>
            <a:r>
              <a:rPr lang="en-US" b="1" dirty="0">
                <a:solidFill>
                  <a:schemeClr val="bg1"/>
                </a:solidFill>
              </a:rPr>
              <a:t>5. </a:t>
            </a:r>
            <a:r>
              <a:rPr lang="en-US" b="1" dirty="0">
                <a:solidFill>
                  <a:schemeClr val="accent5"/>
                </a:solidFill>
              </a:rPr>
              <a:t>People</a:t>
            </a:r>
            <a:r>
              <a:rPr lang="en-US" b="1" dirty="0">
                <a:solidFill>
                  <a:schemeClr val="bg1"/>
                </a:solidFill>
              </a:rPr>
              <a:t>:</a:t>
            </a:r>
            <a:r>
              <a:rPr lang="en-US" dirty="0">
                <a:solidFill>
                  <a:schemeClr val="bg1"/>
                </a:solidFill>
              </a:rPr>
              <a:t> Dr. Agarwal's boasts a team of over 400 eye-care professionals dedicated to patient care and continuous research. Notable specialists include Dr. Jayshree </a:t>
            </a:r>
            <a:r>
              <a:rPr lang="en-US" dirty="0" err="1">
                <a:solidFill>
                  <a:schemeClr val="bg1"/>
                </a:solidFill>
              </a:rPr>
              <a:t>Arunaprakash</a:t>
            </a:r>
            <a:r>
              <a:rPr lang="en-US" dirty="0">
                <a:solidFill>
                  <a:schemeClr val="bg1"/>
                </a:solidFill>
              </a:rPr>
              <a:t>, Head of Clinical Services in Coimbatore, specializing in cataract and retinal treatments.</a:t>
            </a:r>
            <a:endParaRPr lang="en-IN" dirty="0">
              <a:solidFill>
                <a:schemeClr val="bg1"/>
              </a:solidFill>
            </a:endParaRPr>
          </a:p>
        </p:txBody>
      </p:sp>
      <p:sp>
        <p:nvSpPr>
          <p:cNvPr id="27" name="TextBox 26">
            <a:extLst>
              <a:ext uri="{FF2B5EF4-FFF2-40B4-BE49-F238E27FC236}">
                <a16:creationId xmlns:a16="http://schemas.microsoft.com/office/drawing/2014/main" id="{2C3DEBCB-BC41-4F46-BF72-A8B4DD911E26}"/>
              </a:ext>
            </a:extLst>
          </p:cNvPr>
          <p:cNvSpPr txBox="1"/>
          <p:nvPr/>
        </p:nvSpPr>
        <p:spPr>
          <a:xfrm>
            <a:off x="161488" y="4630290"/>
            <a:ext cx="6094602" cy="1477328"/>
          </a:xfrm>
          <a:prstGeom prst="rect">
            <a:avLst/>
          </a:prstGeom>
          <a:noFill/>
        </p:spPr>
        <p:txBody>
          <a:bodyPr wrap="square">
            <a:spAutoFit/>
          </a:bodyPr>
          <a:lstStyle/>
          <a:p>
            <a:r>
              <a:rPr lang="en-US" b="1" dirty="0">
                <a:solidFill>
                  <a:schemeClr val="bg1"/>
                </a:solidFill>
              </a:rPr>
              <a:t>6. </a:t>
            </a:r>
            <a:r>
              <a:rPr lang="en-US" b="1" dirty="0">
                <a:solidFill>
                  <a:schemeClr val="accent5"/>
                </a:solidFill>
              </a:rPr>
              <a:t>Process</a:t>
            </a:r>
            <a:r>
              <a:rPr lang="en-US" b="1" dirty="0">
                <a:solidFill>
                  <a:schemeClr val="bg1"/>
                </a:solidFill>
              </a:rPr>
              <a:t>:</a:t>
            </a:r>
            <a:r>
              <a:rPr lang="en-US" dirty="0">
                <a:solidFill>
                  <a:schemeClr val="bg1"/>
                </a:solidFill>
              </a:rPr>
              <a:t> The hospital emphasizes a patient-centric approach, utilizing advanced technologies and innovative surgical techniques to enhance treatment outcomes. Their processes are designed to ensure efficiency and high-quality care</a:t>
            </a:r>
            <a:endParaRPr lang="en-IN" dirty="0">
              <a:solidFill>
                <a:schemeClr val="bg1"/>
              </a:solidFill>
            </a:endParaRPr>
          </a:p>
        </p:txBody>
      </p:sp>
    </p:spTree>
    <p:extLst>
      <p:ext uri="{BB962C8B-B14F-4D97-AF65-F5344CB8AC3E}">
        <p14:creationId xmlns:p14="http://schemas.microsoft.com/office/powerpoint/2010/main" val="652750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7E2E4D-840F-5162-2670-3A3FD2EDBAF8}"/>
              </a:ext>
            </a:extLst>
          </p:cNvPr>
          <p:cNvSpPr>
            <a:spLocks noGrp="1"/>
          </p:cNvSpPr>
          <p:nvPr>
            <p:ph type="sldNum" sz="quarter" idx="11"/>
          </p:nvPr>
        </p:nvSpPr>
        <p:spPr/>
        <p:txBody>
          <a:bodyPr/>
          <a:lstStyle/>
          <a:p>
            <a:fld id="{EECC7194-A4D0-457B-9D3E-53681723AFF7}" type="slidenum">
              <a:rPr lang="en-US" noProof="0" smtClean="0"/>
              <a:pPr/>
              <a:t>13</a:t>
            </a:fld>
            <a:endParaRPr lang="en-US" noProof="0" dirty="0"/>
          </a:p>
        </p:txBody>
      </p:sp>
      <p:sp>
        <p:nvSpPr>
          <p:cNvPr id="23" name="TextBox 22">
            <a:extLst>
              <a:ext uri="{FF2B5EF4-FFF2-40B4-BE49-F238E27FC236}">
                <a16:creationId xmlns:a16="http://schemas.microsoft.com/office/drawing/2014/main" id="{7BAB7173-6D17-8F0A-C1DC-9DA6E164A41D}"/>
              </a:ext>
            </a:extLst>
          </p:cNvPr>
          <p:cNvSpPr txBox="1"/>
          <p:nvPr/>
        </p:nvSpPr>
        <p:spPr>
          <a:xfrm>
            <a:off x="196442" y="349808"/>
            <a:ext cx="6094602" cy="1477328"/>
          </a:xfrm>
          <a:prstGeom prst="rect">
            <a:avLst/>
          </a:prstGeom>
          <a:noFill/>
        </p:spPr>
        <p:txBody>
          <a:bodyPr wrap="square">
            <a:spAutoFit/>
          </a:bodyPr>
          <a:lstStyle/>
          <a:p>
            <a:r>
              <a:rPr lang="en-US" b="1" dirty="0">
                <a:solidFill>
                  <a:schemeClr val="bg1"/>
                </a:solidFill>
              </a:rPr>
              <a:t>7. </a:t>
            </a:r>
            <a:r>
              <a:rPr lang="en-US" b="1" dirty="0">
                <a:solidFill>
                  <a:schemeClr val="accent5"/>
                </a:solidFill>
              </a:rPr>
              <a:t>Physical Evidence</a:t>
            </a:r>
            <a:r>
              <a:rPr lang="en-US" b="1" dirty="0">
                <a:solidFill>
                  <a:schemeClr val="bg1"/>
                </a:solidFill>
              </a:rPr>
              <a:t>:</a:t>
            </a:r>
            <a:r>
              <a:rPr lang="en-US" dirty="0">
                <a:solidFill>
                  <a:schemeClr val="bg1"/>
                </a:solidFill>
              </a:rPr>
              <a:t> Dr. Agarwal's facilities are equipped with state-of-the-art technology, providing a comfortable environment for patients. Their numerous centers serve as tangible proof of their established presence in the healthcare sector. </a:t>
            </a:r>
            <a:endParaRPr lang="en-IN" dirty="0">
              <a:solidFill>
                <a:schemeClr val="bg1"/>
              </a:solidFill>
            </a:endParaRPr>
          </a:p>
        </p:txBody>
      </p:sp>
      <p:sp>
        <p:nvSpPr>
          <p:cNvPr id="25" name="TextBox 24">
            <a:extLst>
              <a:ext uri="{FF2B5EF4-FFF2-40B4-BE49-F238E27FC236}">
                <a16:creationId xmlns:a16="http://schemas.microsoft.com/office/drawing/2014/main" id="{D0CA6A2C-7639-5DDD-CA04-6781D9D01B87}"/>
              </a:ext>
            </a:extLst>
          </p:cNvPr>
          <p:cNvSpPr txBox="1"/>
          <p:nvPr/>
        </p:nvSpPr>
        <p:spPr>
          <a:xfrm>
            <a:off x="196442" y="1945975"/>
            <a:ext cx="6094602" cy="923330"/>
          </a:xfrm>
          <a:prstGeom prst="rect">
            <a:avLst/>
          </a:prstGeom>
          <a:noFill/>
        </p:spPr>
        <p:txBody>
          <a:bodyPr wrap="square">
            <a:spAutoFit/>
          </a:bodyPr>
          <a:lstStyle/>
          <a:p>
            <a:r>
              <a:rPr lang="en-US" dirty="0">
                <a:solidFill>
                  <a:schemeClr val="bg1"/>
                </a:solidFill>
              </a:rPr>
              <a:t>Through this strategic blend of the 7Ps, Dr. Agarwal's Eye Hospital effectively addresses patient needs and reinforces its position as a leader in eye care services.</a:t>
            </a:r>
            <a:endParaRPr lang="en-IN" dirty="0">
              <a:solidFill>
                <a:schemeClr val="bg1"/>
              </a:solidFill>
            </a:endParaRPr>
          </a:p>
        </p:txBody>
      </p:sp>
      <p:sp>
        <p:nvSpPr>
          <p:cNvPr id="27" name="TextBox 26">
            <a:extLst>
              <a:ext uri="{FF2B5EF4-FFF2-40B4-BE49-F238E27FC236}">
                <a16:creationId xmlns:a16="http://schemas.microsoft.com/office/drawing/2014/main" id="{94B621FE-C5D0-0E3B-9359-8EE2984ECBA3}"/>
              </a:ext>
            </a:extLst>
          </p:cNvPr>
          <p:cNvSpPr txBox="1"/>
          <p:nvPr/>
        </p:nvSpPr>
        <p:spPr>
          <a:xfrm>
            <a:off x="196442" y="3105834"/>
            <a:ext cx="9861958" cy="584775"/>
          </a:xfrm>
          <a:prstGeom prst="rect">
            <a:avLst/>
          </a:prstGeom>
          <a:noFill/>
        </p:spPr>
        <p:txBody>
          <a:bodyPr wrap="square">
            <a:spAutoFit/>
          </a:bodyPr>
          <a:lstStyle/>
          <a:p>
            <a:r>
              <a:rPr lang="en-US" sz="3200" b="1" dirty="0">
                <a:solidFill>
                  <a:schemeClr val="bg1"/>
                </a:solidFill>
                <a:latin typeface="__Inter_a923d8"/>
              </a:rPr>
              <a:t>Improvements in </a:t>
            </a:r>
            <a:r>
              <a:rPr lang="en-US" sz="3200" b="1" i="0" dirty="0">
                <a:solidFill>
                  <a:schemeClr val="bg1"/>
                </a:solidFill>
                <a:effectLst/>
                <a:latin typeface="__Inter_a923d8"/>
              </a:rPr>
              <a:t>Marketing Mix - The 7P's of Marketing</a:t>
            </a:r>
            <a:endParaRPr lang="en-IN" sz="3200" dirty="0">
              <a:solidFill>
                <a:schemeClr val="bg1"/>
              </a:solidFill>
            </a:endParaRPr>
          </a:p>
        </p:txBody>
      </p:sp>
      <p:sp>
        <p:nvSpPr>
          <p:cNvPr id="4" name="TextBox 3">
            <a:extLst>
              <a:ext uri="{FF2B5EF4-FFF2-40B4-BE49-F238E27FC236}">
                <a16:creationId xmlns:a16="http://schemas.microsoft.com/office/drawing/2014/main" id="{5D732D64-BA09-E92C-1827-A585A58981F3}"/>
              </a:ext>
            </a:extLst>
          </p:cNvPr>
          <p:cNvSpPr txBox="1"/>
          <p:nvPr/>
        </p:nvSpPr>
        <p:spPr>
          <a:xfrm>
            <a:off x="196442" y="3883509"/>
            <a:ext cx="6094602" cy="2031325"/>
          </a:xfrm>
          <a:prstGeom prst="rect">
            <a:avLst/>
          </a:prstGeom>
          <a:noFill/>
        </p:spPr>
        <p:txBody>
          <a:bodyPr wrap="square">
            <a:spAutoFit/>
          </a:bodyPr>
          <a:lstStyle/>
          <a:p>
            <a:pPr>
              <a:buNone/>
            </a:pPr>
            <a:r>
              <a:rPr lang="en-US" b="1" dirty="0">
                <a:solidFill>
                  <a:schemeClr val="bg1"/>
                </a:solidFill>
              </a:rPr>
              <a:t>1. </a:t>
            </a:r>
            <a:r>
              <a:rPr lang="en-US" b="1" dirty="0">
                <a:solidFill>
                  <a:schemeClr val="accent5"/>
                </a:solidFill>
              </a:rPr>
              <a:t>Product</a:t>
            </a:r>
            <a:r>
              <a:rPr lang="en-US" b="1" dirty="0">
                <a:solidFill>
                  <a:schemeClr val="bg1"/>
                </a:solidFill>
              </a:rPr>
              <a:t> – </a:t>
            </a:r>
            <a:r>
              <a:rPr lang="en-US" b="1" dirty="0">
                <a:solidFill>
                  <a:schemeClr val="tx2">
                    <a:lumMod val="25000"/>
                    <a:lumOff val="75000"/>
                  </a:schemeClr>
                </a:solidFill>
              </a:rPr>
              <a:t>Expand &amp; Differentiate Services</a:t>
            </a:r>
          </a:p>
          <a:p>
            <a:pPr>
              <a:buFont typeface="Arial" panose="020B0604020202020204" pitchFamily="34" charset="0"/>
              <a:buChar char="•"/>
            </a:pPr>
            <a:r>
              <a:rPr lang="en-US" dirty="0">
                <a:solidFill>
                  <a:schemeClr val="bg1"/>
                </a:solidFill>
              </a:rPr>
              <a:t>Introduce </a:t>
            </a:r>
            <a:r>
              <a:rPr lang="en-US" b="1" dirty="0">
                <a:solidFill>
                  <a:schemeClr val="tx2">
                    <a:lumMod val="25000"/>
                    <a:lumOff val="75000"/>
                  </a:schemeClr>
                </a:solidFill>
              </a:rPr>
              <a:t>AI-based eye diagnostics</a:t>
            </a:r>
            <a:r>
              <a:rPr lang="en-US" dirty="0">
                <a:solidFill>
                  <a:schemeClr val="tx2">
                    <a:lumMod val="25000"/>
                    <a:lumOff val="75000"/>
                  </a:schemeClr>
                </a:solidFill>
              </a:rPr>
              <a:t> </a:t>
            </a:r>
            <a:r>
              <a:rPr lang="en-US" dirty="0">
                <a:solidFill>
                  <a:schemeClr val="bg1"/>
                </a:solidFill>
              </a:rPr>
              <a:t>for early detection of conditions like diabetic retinopathy.</a:t>
            </a:r>
          </a:p>
          <a:p>
            <a:pPr>
              <a:buFont typeface="Arial" panose="020B0604020202020204" pitchFamily="34" charset="0"/>
              <a:buChar char="•"/>
            </a:pPr>
            <a:r>
              <a:rPr lang="en-US" dirty="0">
                <a:solidFill>
                  <a:schemeClr val="bg1"/>
                </a:solidFill>
              </a:rPr>
              <a:t>Offer </a:t>
            </a:r>
            <a:r>
              <a:rPr lang="en-US" b="1" dirty="0">
                <a:solidFill>
                  <a:schemeClr val="tx2">
                    <a:lumMod val="25000"/>
                    <a:lumOff val="75000"/>
                  </a:schemeClr>
                </a:solidFill>
              </a:rPr>
              <a:t>customized LASIK packages</a:t>
            </a:r>
            <a:r>
              <a:rPr lang="en-US" dirty="0">
                <a:solidFill>
                  <a:schemeClr val="tx2">
                    <a:lumMod val="25000"/>
                    <a:lumOff val="75000"/>
                  </a:schemeClr>
                </a:solidFill>
              </a:rPr>
              <a:t> </a:t>
            </a:r>
            <a:r>
              <a:rPr lang="en-US" dirty="0">
                <a:solidFill>
                  <a:schemeClr val="bg1"/>
                </a:solidFill>
              </a:rPr>
              <a:t>with financing options to attract younger demographics.</a:t>
            </a:r>
          </a:p>
          <a:p>
            <a:pPr>
              <a:buFont typeface="Arial" panose="020B0604020202020204" pitchFamily="34" charset="0"/>
              <a:buChar char="•"/>
            </a:pPr>
            <a:r>
              <a:rPr lang="en-US" dirty="0">
                <a:solidFill>
                  <a:schemeClr val="bg1"/>
                </a:solidFill>
              </a:rPr>
              <a:t>Launch </a:t>
            </a:r>
            <a:r>
              <a:rPr lang="en-US" b="1" dirty="0">
                <a:solidFill>
                  <a:schemeClr val="tx2">
                    <a:lumMod val="25000"/>
                    <a:lumOff val="75000"/>
                  </a:schemeClr>
                </a:solidFill>
              </a:rPr>
              <a:t>home-based eye checkups</a:t>
            </a:r>
            <a:r>
              <a:rPr lang="en-US" dirty="0">
                <a:solidFill>
                  <a:schemeClr val="tx2">
                    <a:lumMod val="25000"/>
                    <a:lumOff val="75000"/>
                  </a:schemeClr>
                </a:solidFill>
              </a:rPr>
              <a:t> </a:t>
            </a:r>
            <a:r>
              <a:rPr lang="en-US" dirty="0">
                <a:solidFill>
                  <a:schemeClr val="bg1"/>
                </a:solidFill>
              </a:rPr>
              <a:t>for elderly patients who have mobility issues.</a:t>
            </a:r>
          </a:p>
        </p:txBody>
      </p:sp>
      <p:sp>
        <p:nvSpPr>
          <p:cNvPr id="3" name="object 7" descr="Beige rectangle">
            <a:extLst>
              <a:ext uri="{FF2B5EF4-FFF2-40B4-BE49-F238E27FC236}">
                <a16:creationId xmlns:a16="http://schemas.microsoft.com/office/drawing/2014/main" id="{55249414-72D0-0C28-686C-F73EF81250DD}"/>
              </a:ext>
            </a:extLst>
          </p:cNvPr>
          <p:cNvSpPr/>
          <p:nvPr/>
        </p:nvSpPr>
        <p:spPr bwMode="white">
          <a:xfrm flipV="1">
            <a:off x="355388" y="3613126"/>
            <a:ext cx="4526175"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5" name="object 7" descr="Beige rectangle">
            <a:extLst>
              <a:ext uri="{FF2B5EF4-FFF2-40B4-BE49-F238E27FC236}">
                <a16:creationId xmlns:a16="http://schemas.microsoft.com/office/drawing/2014/main" id="{D7024716-6CCB-99F5-5898-7CA88933E5BC}"/>
              </a:ext>
            </a:extLst>
          </p:cNvPr>
          <p:cNvSpPr/>
          <p:nvPr/>
        </p:nvSpPr>
        <p:spPr bwMode="white">
          <a:xfrm flipV="1">
            <a:off x="5040509" y="3590266"/>
            <a:ext cx="4526175"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45235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DB3565-E366-5F9D-B991-911CFD65F456}"/>
              </a:ext>
            </a:extLst>
          </p:cNvPr>
          <p:cNvSpPr>
            <a:spLocks noGrp="1"/>
          </p:cNvSpPr>
          <p:nvPr>
            <p:ph type="sldNum" sz="quarter" idx="11"/>
          </p:nvPr>
        </p:nvSpPr>
        <p:spPr/>
        <p:txBody>
          <a:bodyPr/>
          <a:lstStyle/>
          <a:p>
            <a:fld id="{EECC7194-A4D0-457B-9D3E-53681723AFF7}" type="slidenum">
              <a:rPr lang="en-US" noProof="0" smtClean="0"/>
              <a:pPr/>
              <a:t>14</a:t>
            </a:fld>
            <a:endParaRPr lang="en-US" noProof="0" dirty="0"/>
          </a:p>
        </p:txBody>
      </p:sp>
      <p:sp>
        <p:nvSpPr>
          <p:cNvPr id="23" name="TextBox 22">
            <a:extLst>
              <a:ext uri="{FF2B5EF4-FFF2-40B4-BE49-F238E27FC236}">
                <a16:creationId xmlns:a16="http://schemas.microsoft.com/office/drawing/2014/main" id="{B37D5579-2EE8-DC6F-C4FA-DA39A0D1CEC2}"/>
              </a:ext>
            </a:extLst>
          </p:cNvPr>
          <p:cNvSpPr txBox="1"/>
          <p:nvPr/>
        </p:nvSpPr>
        <p:spPr>
          <a:xfrm>
            <a:off x="203433" y="385300"/>
            <a:ext cx="4301455" cy="2862322"/>
          </a:xfrm>
          <a:prstGeom prst="rect">
            <a:avLst/>
          </a:prstGeom>
          <a:noFill/>
        </p:spPr>
        <p:txBody>
          <a:bodyPr wrap="square">
            <a:spAutoFit/>
          </a:bodyPr>
          <a:lstStyle/>
          <a:p>
            <a:pPr>
              <a:buNone/>
            </a:pPr>
            <a:r>
              <a:rPr lang="en-US" b="1" dirty="0">
                <a:solidFill>
                  <a:schemeClr val="bg1"/>
                </a:solidFill>
              </a:rPr>
              <a:t>2. </a:t>
            </a:r>
            <a:r>
              <a:rPr lang="en-US" b="1" dirty="0">
                <a:solidFill>
                  <a:schemeClr val="accent5"/>
                </a:solidFill>
              </a:rPr>
              <a:t>Price</a:t>
            </a:r>
            <a:r>
              <a:rPr lang="en-US" b="1" dirty="0">
                <a:solidFill>
                  <a:schemeClr val="bg1"/>
                </a:solidFill>
              </a:rPr>
              <a:t> – </a:t>
            </a:r>
            <a:r>
              <a:rPr lang="en-US" b="1" dirty="0">
                <a:solidFill>
                  <a:schemeClr val="tx2">
                    <a:lumMod val="25000"/>
                    <a:lumOff val="75000"/>
                  </a:schemeClr>
                </a:solidFill>
              </a:rPr>
              <a:t>Flexible &amp; Transparent Pricing</a:t>
            </a:r>
          </a:p>
          <a:p>
            <a:pPr>
              <a:buFont typeface="Arial" panose="020B0604020202020204" pitchFamily="34" charset="0"/>
              <a:buChar char="•"/>
            </a:pPr>
            <a:r>
              <a:rPr lang="en-US" dirty="0">
                <a:solidFill>
                  <a:schemeClr val="bg1"/>
                </a:solidFill>
              </a:rPr>
              <a:t>Implement a </a:t>
            </a:r>
            <a:r>
              <a:rPr lang="en-US" b="1" dirty="0">
                <a:solidFill>
                  <a:schemeClr val="tx2">
                    <a:lumMod val="25000"/>
                    <a:lumOff val="75000"/>
                  </a:schemeClr>
                </a:solidFill>
              </a:rPr>
              <a:t>tiered pricing model</a:t>
            </a:r>
            <a:r>
              <a:rPr lang="en-US" dirty="0">
                <a:solidFill>
                  <a:schemeClr val="bg1"/>
                </a:solidFill>
              </a:rPr>
              <a:t> for different income groups, ensuring accessibility.</a:t>
            </a:r>
          </a:p>
          <a:p>
            <a:pPr>
              <a:buFont typeface="Arial" panose="020B0604020202020204" pitchFamily="34" charset="0"/>
              <a:buChar char="•"/>
            </a:pPr>
            <a:r>
              <a:rPr lang="en-US" dirty="0">
                <a:solidFill>
                  <a:schemeClr val="bg1"/>
                </a:solidFill>
              </a:rPr>
              <a:t>Provide a </a:t>
            </a:r>
            <a:r>
              <a:rPr lang="en-US" b="1" dirty="0">
                <a:solidFill>
                  <a:schemeClr val="tx2">
                    <a:lumMod val="25000"/>
                    <a:lumOff val="75000"/>
                  </a:schemeClr>
                </a:solidFill>
              </a:rPr>
              <a:t>subscription-based model</a:t>
            </a:r>
            <a:r>
              <a:rPr lang="en-US" dirty="0">
                <a:solidFill>
                  <a:schemeClr val="tx2">
                    <a:lumMod val="25000"/>
                    <a:lumOff val="75000"/>
                  </a:schemeClr>
                </a:solidFill>
              </a:rPr>
              <a:t> </a:t>
            </a:r>
            <a:r>
              <a:rPr lang="en-US" dirty="0">
                <a:solidFill>
                  <a:schemeClr val="bg1"/>
                </a:solidFill>
              </a:rPr>
              <a:t>for long-term eye care, including routine checkups.</a:t>
            </a:r>
          </a:p>
          <a:p>
            <a:pPr>
              <a:buFont typeface="Arial" panose="020B0604020202020204" pitchFamily="34" charset="0"/>
              <a:buChar char="•"/>
            </a:pPr>
            <a:r>
              <a:rPr lang="en-US" dirty="0">
                <a:solidFill>
                  <a:schemeClr val="bg1"/>
                </a:solidFill>
              </a:rPr>
              <a:t>Clearly </a:t>
            </a:r>
            <a:r>
              <a:rPr lang="en-US" b="1" dirty="0">
                <a:solidFill>
                  <a:schemeClr val="tx2">
                    <a:lumMod val="25000"/>
                    <a:lumOff val="75000"/>
                  </a:schemeClr>
                </a:solidFill>
              </a:rPr>
              <a:t>display costs</a:t>
            </a:r>
            <a:r>
              <a:rPr lang="en-US" dirty="0">
                <a:solidFill>
                  <a:schemeClr val="tx2">
                    <a:lumMod val="25000"/>
                    <a:lumOff val="75000"/>
                  </a:schemeClr>
                </a:solidFill>
              </a:rPr>
              <a:t> </a:t>
            </a:r>
            <a:r>
              <a:rPr lang="en-US" dirty="0">
                <a:solidFill>
                  <a:schemeClr val="bg1"/>
                </a:solidFill>
              </a:rPr>
              <a:t>on the website to enhance transparency and trust.</a:t>
            </a:r>
          </a:p>
        </p:txBody>
      </p:sp>
      <p:sp>
        <p:nvSpPr>
          <p:cNvPr id="25" name="TextBox 24">
            <a:extLst>
              <a:ext uri="{FF2B5EF4-FFF2-40B4-BE49-F238E27FC236}">
                <a16:creationId xmlns:a16="http://schemas.microsoft.com/office/drawing/2014/main" id="{34A18B14-EE14-4CA2-BCEA-A534F64F4F15}"/>
              </a:ext>
            </a:extLst>
          </p:cNvPr>
          <p:cNvSpPr txBox="1"/>
          <p:nvPr/>
        </p:nvSpPr>
        <p:spPr>
          <a:xfrm>
            <a:off x="278934" y="3931343"/>
            <a:ext cx="4360178" cy="2308324"/>
          </a:xfrm>
          <a:prstGeom prst="rect">
            <a:avLst/>
          </a:prstGeom>
          <a:noFill/>
        </p:spPr>
        <p:txBody>
          <a:bodyPr wrap="square">
            <a:spAutoFit/>
          </a:bodyPr>
          <a:lstStyle/>
          <a:p>
            <a:pPr>
              <a:buNone/>
            </a:pPr>
            <a:r>
              <a:rPr lang="en-US" b="1" dirty="0">
                <a:solidFill>
                  <a:schemeClr val="bg1"/>
                </a:solidFill>
              </a:rPr>
              <a:t>3. </a:t>
            </a:r>
            <a:r>
              <a:rPr lang="en-US" b="1" dirty="0">
                <a:solidFill>
                  <a:schemeClr val="accent5"/>
                </a:solidFill>
              </a:rPr>
              <a:t>Place</a:t>
            </a:r>
            <a:r>
              <a:rPr lang="en-US" b="1" dirty="0">
                <a:solidFill>
                  <a:schemeClr val="bg1"/>
                </a:solidFill>
              </a:rPr>
              <a:t> – </a:t>
            </a:r>
            <a:r>
              <a:rPr lang="en-US" b="1" dirty="0">
                <a:solidFill>
                  <a:schemeClr val="tx2">
                    <a:lumMod val="25000"/>
                    <a:lumOff val="75000"/>
                  </a:schemeClr>
                </a:solidFill>
              </a:rPr>
              <a:t>Improve Accessibility</a:t>
            </a:r>
          </a:p>
          <a:p>
            <a:pPr>
              <a:buFont typeface="Arial" panose="020B0604020202020204" pitchFamily="34" charset="0"/>
              <a:buChar char="•"/>
            </a:pPr>
            <a:r>
              <a:rPr lang="en-US" dirty="0">
                <a:solidFill>
                  <a:schemeClr val="bg1"/>
                </a:solidFill>
              </a:rPr>
              <a:t>Expand </a:t>
            </a:r>
            <a:r>
              <a:rPr lang="en-US" b="1" dirty="0">
                <a:solidFill>
                  <a:schemeClr val="tx2">
                    <a:lumMod val="25000"/>
                    <a:lumOff val="75000"/>
                  </a:schemeClr>
                </a:solidFill>
              </a:rPr>
              <a:t>mobile eye clinics</a:t>
            </a:r>
            <a:r>
              <a:rPr lang="en-US" dirty="0">
                <a:solidFill>
                  <a:schemeClr val="tx2">
                    <a:lumMod val="25000"/>
                    <a:lumOff val="75000"/>
                  </a:schemeClr>
                </a:solidFill>
              </a:rPr>
              <a:t> </a:t>
            </a:r>
            <a:r>
              <a:rPr lang="en-US" dirty="0">
                <a:solidFill>
                  <a:schemeClr val="bg1"/>
                </a:solidFill>
              </a:rPr>
              <a:t>in rural and underserved areas.</a:t>
            </a:r>
          </a:p>
          <a:p>
            <a:pPr>
              <a:buFont typeface="Arial" panose="020B0604020202020204" pitchFamily="34" charset="0"/>
              <a:buChar char="•"/>
            </a:pPr>
            <a:r>
              <a:rPr lang="en-US" dirty="0">
                <a:solidFill>
                  <a:schemeClr val="bg1"/>
                </a:solidFill>
              </a:rPr>
              <a:t>Partner with </a:t>
            </a:r>
            <a:r>
              <a:rPr lang="en-US" b="1" dirty="0">
                <a:solidFill>
                  <a:schemeClr val="tx2">
                    <a:lumMod val="25000"/>
                    <a:lumOff val="75000"/>
                  </a:schemeClr>
                </a:solidFill>
              </a:rPr>
              <a:t>corporate offices &amp; schools</a:t>
            </a:r>
            <a:r>
              <a:rPr lang="en-US" dirty="0">
                <a:solidFill>
                  <a:schemeClr val="bg1"/>
                </a:solidFill>
              </a:rPr>
              <a:t> to provide on-site eye checkups.</a:t>
            </a:r>
          </a:p>
          <a:p>
            <a:pPr>
              <a:buFont typeface="Arial" panose="020B0604020202020204" pitchFamily="34" charset="0"/>
              <a:buChar char="•"/>
            </a:pPr>
            <a:r>
              <a:rPr lang="en-US" dirty="0">
                <a:solidFill>
                  <a:schemeClr val="bg1"/>
                </a:solidFill>
              </a:rPr>
              <a:t>Enhance </a:t>
            </a:r>
            <a:r>
              <a:rPr lang="en-US" b="1" dirty="0">
                <a:solidFill>
                  <a:schemeClr val="tx2">
                    <a:lumMod val="25000"/>
                    <a:lumOff val="75000"/>
                  </a:schemeClr>
                </a:solidFill>
              </a:rPr>
              <a:t>teleconsultation services</a:t>
            </a:r>
            <a:r>
              <a:rPr lang="en-US" dirty="0">
                <a:solidFill>
                  <a:schemeClr val="tx2">
                    <a:lumMod val="25000"/>
                    <a:lumOff val="75000"/>
                  </a:schemeClr>
                </a:solidFill>
              </a:rPr>
              <a:t> </a:t>
            </a:r>
            <a:r>
              <a:rPr lang="en-US" dirty="0">
                <a:solidFill>
                  <a:schemeClr val="bg1"/>
                </a:solidFill>
              </a:rPr>
              <a:t>with AI-powered preliminary screenings.</a:t>
            </a:r>
          </a:p>
        </p:txBody>
      </p:sp>
      <p:sp>
        <p:nvSpPr>
          <p:cNvPr id="29" name="TextBox 28">
            <a:extLst>
              <a:ext uri="{FF2B5EF4-FFF2-40B4-BE49-F238E27FC236}">
                <a16:creationId xmlns:a16="http://schemas.microsoft.com/office/drawing/2014/main" id="{AF3FFC86-FBC0-DA7F-72E7-646C270F7101}"/>
              </a:ext>
            </a:extLst>
          </p:cNvPr>
          <p:cNvSpPr txBox="1"/>
          <p:nvPr/>
        </p:nvSpPr>
        <p:spPr>
          <a:xfrm>
            <a:off x="5759012" y="385300"/>
            <a:ext cx="5071175" cy="3139321"/>
          </a:xfrm>
          <a:prstGeom prst="rect">
            <a:avLst/>
          </a:prstGeom>
          <a:noFill/>
        </p:spPr>
        <p:txBody>
          <a:bodyPr wrap="square">
            <a:spAutoFit/>
          </a:bodyPr>
          <a:lstStyle/>
          <a:p>
            <a:pPr>
              <a:buNone/>
            </a:pPr>
            <a:r>
              <a:rPr lang="en-US" b="1" dirty="0">
                <a:solidFill>
                  <a:schemeClr val="bg1"/>
                </a:solidFill>
              </a:rPr>
              <a:t>4. </a:t>
            </a:r>
            <a:r>
              <a:rPr lang="en-US" b="1" dirty="0">
                <a:solidFill>
                  <a:schemeClr val="accent5"/>
                </a:solidFill>
              </a:rPr>
              <a:t>Promotion</a:t>
            </a:r>
            <a:r>
              <a:rPr lang="en-US" b="1" dirty="0">
                <a:solidFill>
                  <a:schemeClr val="bg1"/>
                </a:solidFill>
              </a:rPr>
              <a:t> – </a:t>
            </a:r>
            <a:r>
              <a:rPr lang="en-US" b="1" dirty="0">
                <a:solidFill>
                  <a:schemeClr val="tx2">
                    <a:lumMod val="25000"/>
                    <a:lumOff val="75000"/>
                  </a:schemeClr>
                </a:solidFill>
              </a:rPr>
              <a:t>Strengthen Digital &amp; Influencer Marketing</a:t>
            </a:r>
          </a:p>
          <a:p>
            <a:pPr>
              <a:buFont typeface="Arial" panose="020B0604020202020204" pitchFamily="34" charset="0"/>
              <a:buChar char="•"/>
            </a:pPr>
            <a:r>
              <a:rPr lang="en-US" dirty="0">
                <a:solidFill>
                  <a:schemeClr val="bg1"/>
                </a:solidFill>
              </a:rPr>
              <a:t>Boost </a:t>
            </a:r>
            <a:r>
              <a:rPr lang="en-US" b="1" dirty="0">
                <a:solidFill>
                  <a:schemeClr val="tx2">
                    <a:lumMod val="25000"/>
                    <a:lumOff val="75000"/>
                  </a:schemeClr>
                </a:solidFill>
              </a:rPr>
              <a:t>social media engagement</a:t>
            </a:r>
            <a:r>
              <a:rPr lang="en-US" dirty="0">
                <a:solidFill>
                  <a:schemeClr val="tx2">
                    <a:lumMod val="25000"/>
                    <a:lumOff val="75000"/>
                  </a:schemeClr>
                </a:solidFill>
              </a:rPr>
              <a:t> </a:t>
            </a:r>
            <a:r>
              <a:rPr lang="en-US" dirty="0">
                <a:solidFill>
                  <a:schemeClr val="bg1"/>
                </a:solidFill>
              </a:rPr>
              <a:t>with patient success stories and educational content.</a:t>
            </a:r>
          </a:p>
          <a:p>
            <a:pPr>
              <a:buFont typeface="Arial" panose="020B0604020202020204" pitchFamily="34" charset="0"/>
              <a:buChar char="•"/>
            </a:pPr>
            <a:r>
              <a:rPr lang="en-US" dirty="0">
                <a:solidFill>
                  <a:schemeClr val="bg1"/>
                </a:solidFill>
              </a:rPr>
              <a:t>Use </a:t>
            </a:r>
            <a:r>
              <a:rPr lang="en-US" b="1" dirty="0">
                <a:solidFill>
                  <a:schemeClr val="tx2">
                    <a:lumMod val="25000"/>
                    <a:lumOff val="75000"/>
                  </a:schemeClr>
                </a:solidFill>
              </a:rPr>
              <a:t>targeted ads</a:t>
            </a:r>
            <a:r>
              <a:rPr lang="en-US" dirty="0">
                <a:solidFill>
                  <a:schemeClr val="tx2">
                    <a:lumMod val="25000"/>
                    <a:lumOff val="75000"/>
                  </a:schemeClr>
                </a:solidFill>
              </a:rPr>
              <a:t> </a:t>
            </a:r>
            <a:r>
              <a:rPr lang="en-US" dirty="0">
                <a:solidFill>
                  <a:schemeClr val="bg1"/>
                </a:solidFill>
              </a:rPr>
              <a:t>on Google &amp; Meta to reach high-risk groups (e.g., diabetics for retinopathy screenings).</a:t>
            </a:r>
          </a:p>
          <a:p>
            <a:pPr>
              <a:buFont typeface="Arial" panose="020B0604020202020204" pitchFamily="34" charset="0"/>
              <a:buChar char="•"/>
            </a:pPr>
            <a:r>
              <a:rPr lang="en-US" dirty="0">
                <a:solidFill>
                  <a:schemeClr val="bg1"/>
                </a:solidFill>
              </a:rPr>
              <a:t>Collaborate with </a:t>
            </a:r>
            <a:r>
              <a:rPr lang="en-US" b="1" dirty="0">
                <a:solidFill>
                  <a:schemeClr val="tx2">
                    <a:lumMod val="25000"/>
                    <a:lumOff val="75000"/>
                  </a:schemeClr>
                </a:solidFill>
              </a:rPr>
              <a:t>health influencers &amp; doctors</a:t>
            </a:r>
            <a:r>
              <a:rPr lang="en-US" dirty="0">
                <a:solidFill>
                  <a:schemeClr val="tx2">
                    <a:lumMod val="25000"/>
                    <a:lumOff val="75000"/>
                  </a:schemeClr>
                </a:solidFill>
              </a:rPr>
              <a:t> </a:t>
            </a:r>
            <a:r>
              <a:rPr lang="en-US" dirty="0">
                <a:solidFill>
                  <a:schemeClr val="bg1"/>
                </a:solidFill>
              </a:rPr>
              <a:t>to build credibility.</a:t>
            </a:r>
          </a:p>
          <a:p>
            <a:pPr>
              <a:buFont typeface="Arial" panose="020B0604020202020204" pitchFamily="34" charset="0"/>
              <a:buChar char="•"/>
            </a:pPr>
            <a:r>
              <a:rPr lang="en-US" dirty="0">
                <a:solidFill>
                  <a:schemeClr val="bg1"/>
                </a:solidFill>
              </a:rPr>
              <a:t>Offer </a:t>
            </a:r>
            <a:r>
              <a:rPr lang="en-US" b="1" dirty="0">
                <a:solidFill>
                  <a:schemeClr val="tx2">
                    <a:lumMod val="25000"/>
                    <a:lumOff val="75000"/>
                  </a:schemeClr>
                </a:solidFill>
              </a:rPr>
              <a:t>loyalty rewards</a:t>
            </a:r>
            <a:r>
              <a:rPr lang="en-US" dirty="0">
                <a:solidFill>
                  <a:schemeClr val="tx2">
                    <a:lumMod val="25000"/>
                    <a:lumOff val="75000"/>
                  </a:schemeClr>
                </a:solidFill>
              </a:rPr>
              <a:t> </a:t>
            </a:r>
            <a:r>
              <a:rPr lang="en-US" dirty="0">
                <a:solidFill>
                  <a:schemeClr val="bg1"/>
                </a:solidFill>
              </a:rPr>
              <a:t>for regular eye check-ups and referrals.</a:t>
            </a:r>
          </a:p>
        </p:txBody>
      </p:sp>
      <p:sp>
        <p:nvSpPr>
          <p:cNvPr id="31" name="TextBox 30">
            <a:extLst>
              <a:ext uri="{FF2B5EF4-FFF2-40B4-BE49-F238E27FC236}">
                <a16:creationId xmlns:a16="http://schemas.microsoft.com/office/drawing/2014/main" id="{3B04113A-F798-2DAB-A5E0-3917E194693B}"/>
              </a:ext>
            </a:extLst>
          </p:cNvPr>
          <p:cNvSpPr txBox="1"/>
          <p:nvPr/>
        </p:nvSpPr>
        <p:spPr>
          <a:xfrm>
            <a:off x="5759012" y="3931343"/>
            <a:ext cx="5423513" cy="2308324"/>
          </a:xfrm>
          <a:prstGeom prst="rect">
            <a:avLst/>
          </a:prstGeom>
          <a:noFill/>
        </p:spPr>
        <p:txBody>
          <a:bodyPr wrap="square">
            <a:spAutoFit/>
          </a:bodyPr>
          <a:lstStyle/>
          <a:p>
            <a:pPr>
              <a:buNone/>
            </a:pPr>
            <a:r>
              <a:rPr lang="en-US" b="1" dirty="0">
                <a:solidFill>
                  <a:schemeClr val="bg1"/>
                </a:solidFill>
              </a:rPr>
              <a:t>5. </a:t>
            </a:r>
            <a:r>
              <a:rPr lang="en-US" b="1" dirty="0">
                <a:solidFill>
                  <a:schemeClr val="accent5"/>
                </a:solidFill>
              </a:rPr>
              <a:t>People</a:t>
            </a:r>
            <a:r>
              <a:rPr lang="en-US" b="1" dirty="0">
                <a:solidFill>
                  <a:schemeClr val="bg1"/>
                </a:solidFill>
              </a:rPr>
              <a:t> – </a:t>
            </a:r>
            <a:r>
              <a:rPr lang="en-US" b="1" dirty="0">
                <a:solidFill>
                  <a:schemeClr val="tx2">
                    <a:lumMod val="25000"/>
                    <a:lumOff val="75000"/>
                  </a:schemeClr>
                </a:solidFill>
              </a:rPr>
              <a:t>Enhance Training &amp; Patient Experience</a:t>
            </a:r>
          </a:p>
          <a:p>
            <a:pPr>
              <a:buFont typeface="Arial" panose="020B0604020202020204" pitchFamily="34" charset="0"/>
              <a:buChar char="•"/>
            </a:pPr>
            <a:r>
              <a:rPr lang="en-US" dirty="0">
                <a:solidFill>
                  <a:schemeClr val="bg1"/>
                </a:solidFill>
              </a:rPr>
              <a:t>Provide </a:t>
            </a:r>
            <a:r>
              <a:rPr lang="en-US" b="1" dirty="0">
                <a:solidFill>
                  <a:schemeClr val="tx2">
                    <a:lumMod val="25000"/>
                    <a:lumOff val="75000"/>
                  </a:schemeClr>
                </a:solidFill>
              </a:rPr>
              <a:t>specialized training</a:t>
            </a:r>
            <a:r>
              <a:rPr lang="en-US" dirty="0">
                <a:solidFill>
                  <a:schemeClr val="tx2">
                    <a:lumMod val="25000"/>
                    <a:lumOff val="75000"/>
                  </a:schemeClr>
                </a:solidFill>
              </a:rPr>
              <a:t> </a:t>
            </a:r>
            <a:r>
              <a:rPr lang="en-US" dirty="0">
                <a:solidFill>
                  <a:schemeClr val="bg1"/>
                </a:solidFill>
              </a:rPr>
              <a:t>for staff on handling senior citizens and children.</a:t>
            </a:r>
          </a:p>
          <a:p>
            <a:pPr>
              <a:buFont typeface="Arial" panose="020B0604020202020204" pitchFamily="34" charset="0"/>
              <a:buChar char="•"/>
            </a:pPr>
            <a:r>
              <a:rPr lang="en-US" dirty="0">
                <a:solidFill>
                  <a:schemeClr val="bg1"/>
                </a:solidFill>
              </a:rPr>
              <a:t>Introduce a </a:t>
            </a:r>
            <a:r>
              <a:rPr lang="en-US" b="1" dirty="0">
                <a:solidFill>
                  <a:schemeClr val="bg1"/>
                </a:solidFill>
              </a:rPr>
              <a:t>"</a:t>
            </a:r>
            <a:r>
              <a:rPr lang="en-US" b="1" dirty="0">
                <a:solidFill>
                  <a:schemeClr val="tx2">
                    <a:lumMod val="25000"/>
                    <a:lumOff val="75000"/>
                  </a:schemeClr>
                </a:solidFill>
              </a:rPr>
              <a:t>Patient Care Concierge</a:t>
            </a:r>
            <a:r>
              <a:rPr lang="en-US" b="1" dirty="0">
                <a:solidFill>
                  <a:schemeClr val="bg1"/>
                </a:solidFill>
              </a:rPr>
              <a:t>"</a:t>
            </a:r>
            <a:r>
              <a:rPr lang="en-US" dirty="0">
                <a:solidFill>
                  <a:schemeClr val="bg1"/>
                </a:solidFill>
              </a:rPr>
              <a:t> to assist first-time visitors.</a:t>
            </a:r>
          </a:p>
          <a:p>
            <a:pPr>
              <a:buFont typeface="Arial" panose="020B0604020202020204" pitchFamily="34" charset="0"/>
              <a:buChar char="•"/>
            </a:pPr>
            <a:r>
              <a:rPr lang="en-US" dirty="0">
                <a:solidFill>
                  <a:schemeClr val="bg1"/>
                </a:solidFill>
              </a:rPr>
              <a:t>Gather </a:t>
            </a:r>
            <a:r>
              <a:rPr lang="en-US" b="1" dirty="0">
                <a:solidFill>
                  <a:schemeClr val="tx2">
                    <a:lumMod val="25000"/>
                    <a:lumOff val="75000"/>
                  </a:schemeClr>
                </a:solidFill>
              </a:rPr>
              <a:t>real-time feedback</a:t>
            </a:r>
            <a:r>
              <a:rPr lang="en-US" dirty="0">
                <a:solidFill>
                  <a:schemeClr val="tx2">
                    <a:lumMod val="25000"/>
                    <a:lumOff val="75000"/>
                  </a:schemeClr>
                </a:solidFill>
              </a:rPr>
              <a:t> </a:t>
            </a:r>
            <a:r>
              <a:rPr lang="en-US" dirty="0">
                <a:solidFill>
                  <a:schemeClr val="bg1"/>
                </a:solidFill>
              </a:rPr>
              <a:t>from patients via digital surveys and act on it.</a:t>
            </a:r>
          </a:p>
        </p:txBody>
      </p:sp>
    </p:spTree>
    <p:extLst>
      <p:ext uri="{BB962C8B-B14F-4D97-AF65-F5344CB8AC3E}">
        <p14:creationId xmlns:p14="http://schemas.microsoft.com/office/powerpoint/2010/main" val="2250351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1C7152-CC67-398F-2D81-0EAEF7E33B6B}"/>
              </a:ext>
            </a:extLst>
          </p:cNvPr>
          <p:cNvSpPr>
            <a:spLocks noGrp="1"/>
          </p:cNvSpPr>
          <p:nvPr>
            <p:ph type="sldNum" sz="quarter" idx="11"/>
          </p:nvPr>
        </p:nvSpPr>
        <p:spPr/>
        <p:txBody>
          <a:bodyPr/>
          <a:lstStyle/>
          <a:p>
            <a:fld id="{EECC7194-A4D0-457B-9D3E-53681723AFF7}" type="slidenum">
              <a:rPr lang="en-US" noProof="0" smtClean="0"/>
              <a:pPr/>
              <a:t>15</a:t>
            </a:fld>
            <a:endParaRPr lang="en-US" noProof="0" dirty="0"/>
          </a:p>
        </p:txBody>
      </p:sp>
      <p:sp>
        <p:nvSpPr>
          <p:cNvPr id="27" name="TextBox 26">
            <a:extLst>
              <a:ext uri="{FF2B5EF4-FFF2-40B4-BE49-F238E27FC236}">
                <a16:creationId xmlns:a16="http://schemas.microsoft.com/office/drawing/2014/main" id="{049302CA-4E31-5B15-D6C7-F6630578BEFE}"/>
              </a:ext>
            </a:extLst>
          </p:cNvPr>
          <p:cNvSpPr txBox="1"/>
          <p:nvPr/>
        </p:nvSpPr>
        <p:spPr>
          <a:xfrm>
            <a:off x="186655" y="402078"/>
            <a:ext cx="6094602" cy="2031325"/>
          </a:xfrm>
          <a:prstGeom prst="rect">
            <a:avLst/>
          </a:prstGeom>
          <a:noFill/>
        </p:spPr>
        <p:txBody>
          <a:bodyPr wrap="square">
            <a:spAutoFit/>
          </a:bodyPr>
          <a:lstStyle/>
          <a:p>
            <a:pPr>
              <a:buNone/>
            </a:pPr>
            <a:r>
              <a:rPr lang="en-US" b="1" dirty="0">
                <a:solidFill>
                  <a:schemeClr val="bg1"/>
                </a:solidFill>
              </a:rPr>
              <a:t>6. </a:t>
            </a:r>
            <a:r>
              <a:rPr lang="en-US" b="1" dirty="0">
                <a:solidFill>
                  <a:schemeClr val="accent5"/>
                </a:solidFill>
              </a:rPr>
              <a:t>Process</a:t>
            </a:r>
            <a:r>
              <a:rPr lang="en-US" b="1" dirty="0">
                <a:solidFill>
                  <a:schemeClr val="bg1"/>
                </a:solidFill>
              </a:rPr>
              <a:t> – </a:t>
            </a:r>
            <a:r>
              <a:rPr lang="en-US" b="1" dirty="0">
                <a:solidFill>
                  <a:schemeClr val="tx2">
                    <a:lumMod val="25000"/>
                    <a:lumOff val="75000"/>
                  </a:schemeClr>
                </a:solidFill>
              </a:rPr>
              <a:t>Improve Patient Experience</a:t>
            </a:r>
          </a:p>
          <a:p>
            <a:pPr>
              <a:buFont typeface="Arial" panose="020B0604020202020204" pitchFamily="34" charset="0"/>
              <a:buChar char="•"/>
            </a:pPr>
            <a:r>
              <a:rPr lang="en-US" dirty="0">
                <a:solidFill>
                  <a:schemeClr val="bg1"/>
                </a:solidFill>
              </a:rPr>
              <a:t>Reduce wait times by </a:t>
            </a:r>
            <a:r>
              <a:rPr lang="en-US" b="1" dirty="0">
                <a:solidFill>
                  <a:schemeClr val="tx2">
                    <a:lumMod val="25000"/>
                    <a:lumOff val="75000"/>
                  </a:schemeClr>
                </a:solidFill>
              </a:rPr>
              <a:t>integrating AI-powered appointment scheduling</a:t>
            </a:r>
            <a:r>
              <a:rPr lang="en-US" dirty="0">
                <a:solidFill>
                  <a:schemeClr val="tx2">
                    <a:lumMod val="25000"/>
                    <a:lumOff val="75000"/>
                  </a:schemeClr>
                </a:solidFill>
              </a:rPr>
              <a:t>.</a:t>
            </a:r>
          </a:p>
          <a:p>
            <a:pPr>
              <a:buFont typeface="Arial" panose="020B0604020202020204" pitchFamily="34" charset="0"/>
              <a:buChar char="•"/>
            </a:pPr>
            <a:r>
              <a:rPr lang="en-US" dirty="0">
                <a:solidFill>
                  <a:schemeClr val="tx2">
                    <a:lumMod val="25000"/>
                    <a:lumOff val="75000"/>
                  </a:schemeClr>
                </a:solidFill>
              </a:rPr>
              <a:t>Offer a </a:t>
            </a:r>
            <a:r>
              <a:rPr lang="en-US" b="1" dirty="0">
                <a:solidFill>
                  <a:schemeClr val="tx2">
                    <a:lumMod val="25000"/>
                    <a:lumOff val="75000"/>
                  </a:schemeClr>
                </a:solidFill>
              </a:rPr>
              <a:t>one-stop consultation process</a:t>
            </a:r>
            <a:r>
              <a:rPr lang="en-US" dirty="0">
                <a:solidFill>
                  <a:schemeClr val="bg1"/>
                </a:solidFill>
              </a:rPr>
              <a:t>, where diagnostics and prescriptions happen in a single visit.</a:t>
            </a:r>
          </a:p>
          <a:p>
            <a:pPr>
              <a:buFont typeface="Arial" panose="020B0604020202020204" pitchFamily="34" charset="0"/>
              <a:buChar char="•"/>
            </a:pPr>
            <a:r>
              <a:rPr lang="en-US" dirty="0">
                <a:solidFill>
                  <a:schemeClr val="bg1"/>
                </a:solidFill>
              </a:rPr>
              <a:t>Provide </a:t>
            </a:r>
            <a:r>
              <a:rPr lang="en-US" b="1" dirty="0">
                <a:solidFill>
                  <a:schemeClr val="tx2">
                    <a:lumMod val="25000"/>
                    <a:lumOff val="75000"/>
                  </a:schemeClr>
                </a:solidFill>
              </a:rPr>
              <a:t>WhatsApp-based follow-ups</a:t>
            </a:r>
            <a:r>
              <a:rPr lang="en-US" dirty="0">
                <a:solidFill>
                  <a:schemeClr val="tx2">
                    <a:lumMod val="25000"/>
                    <a:lumOff val="75000"/>
                  </a:schemeClr>
                </a:solidFill>
              </a:rPr>
              <a:t> </a:t>
            </a:r>
            <a:r>
              <a:rPr lang="en-US" dirty="0">
                <a:solidFill>
                  <a:schemeClr val="bg1"/>
                </a:solidFill>
              </a:rPr>
              <a:t>to ensure post-treatment care adherence.</a:t>
            </a:r>
          </a:p>
        </p:txBody>
      </p:sp>
      <p:sp>
        <p:nvSpPr>
          <p:cNvPr id="29" name="TextBox 28">
            <a:extLst>
              <a:ext uri="{FF2B5EF4-FFF2-40B4-BE49-F238E27FC236}">
                <a16:creationId xmlns:a16="http://schemas.microsoft.com/office/drawing/2014/main" id="{AB7F15BF-63E4-EA9C-E477-F7D5A3E77521}"/>
              </a:ext>
            </a:extLst>
          </p:cNvPr>
          <p:cNvSpPr txBox="1"/>
          <p:nvPr/>
        </p:nvSpPr>
        <p:spPr>
          <a:xfrm>
            <a:off x="186655" y="2620883"/>
            <a:ext cx="6094602" cy="2308324"/>
          </a:xfrm>
          <a:prstGeom prst="rect">
            <a:avLst/>
          </a:prstGeom>
          <a:noFill/>
        </p:spPr>
        <p:txBody>
          <a:bodyPr wrap="square">
            <a:spAutoFit/>
          </a:bodyPr>
          <a:lstStyle/>
          <a:p>
            <a:pPr>
              <a:buNone/>
            </a:pPr>
            <a:r>
              <a:rPr lang="en-IN" b="1" dirty="0">
                <a:solidFill>
                  <a:schemeClr val="bg1"/>
                </a:solidFill>
              </a:rPr>
              <a:t>7. </a:t>
            </a:r>
            <a:r>
              <a:rPr lang="en-IN" b="1" dirty="0">
                <a:solidFill>
                  <a:schemeClr val="accent5"/>
                </a:solidFill>
              </a:rPr>
              <a:t>Physical Evidence </a:t>
            </a:r>
            <a:r>
              <a:rPr lang="en-IN" b="1" dirty="0">
                <a:solidFill>
                  <a:schemeClr val="bg1"/>
                </a:solidFill>
              </a:rPr>
              <a:t>– </a:t>
            </a:r>
            <a:r>
              <a:rPr lang="en-IN" b="1" dirty="0">
                <a:solidFill>
                  <a:schemeClr val="tx2">
                    <a:lumMod val="25000"/>
                    <a:lumOff val="75000"/>
                  </a:schemeClr>
                </a:solidFill>
              </a:rPr>
              <a:t>Modernize Infrastructure</a:t>
            </a:r>
          </a:p>
          <a:p>
            <a:pPr>
              <a:buFont typeface="Arial" panose="020B0604020202020204" pitchFamily="34" charset="0"/>
              <a:buChar char="•"/>
            </a:pPr>
            <a:r>
              <a:rPr lang="en-IN" dirty="0">
                <a:solidFill>
                  <a:schemeClr val="bg1"/>
                </a:solidFill>
              </a:rPr>
              <a:t>Improve </a:t>
            </a:r>
            <a:r>
              <a:rPr lang="en-IN" b="1" dirty="0">
                <a:solidFill>
                  <a:schemeClr val="tx2">
                    <a:lumMod val="25000"/>
                    <a:lumOff val="75000"/>
                  </a:schemeClr>
                </a:solidFill>
              </a:rPr>
              <a:t>clinic aesthetics</a:t>
            </a:r>
            <a:r>
              <a:rPr lang="en-IN" dirty="0">
                <a:solidFill>
                  <a:schemeClr val="tx2">
                    <a:lumMod val="25000"/>
                    <a:lumOff val="75000"/>
                  </a:schemeClr>
                </a:solidFill>
              </a:rPr>
              <a:t> </a:t>
            </a:r>
            <a:r>
              <a:rPr lang="en-IN" dirty="0">
                <a:solidFill>
                  <a:schemeClr val="bg1"/>
                </a:solidFill>
              </a:rPr>
              <a:t>with soothing interiors and digital screens for education.</a:t>
            </a:r>
          </a:p>
          <a:p>
            <a:pPr>
              <a:buFont typeface="Arial" panose="020B0604020202020204" pitchFamily="34" charset="0"/>
              <a:buChar char="•"/>
            </a:pPr>
            <a:r>
              <a:rPr lang="en-IN" dirty="0">
                <a:solidFill>
                  <a:schemeClr val="bg1"/>
                </a:solidFill>
              </a:rPr>
              <a:t>Offer </a:t>
            </a:r>
            <a:r>
              <a:rPr lang="en-IN" b="1" dirty="0">
                <a:solidFill>
                  <a:schemeClr val="tx2">
                    <a:lumMod val="25000"/>
                    <a:lumOff val="75000"/>
                  </a:schemeClr>
                </a:solidFill>
              </a:rPr>
              <a:t>VR-based consultation previews</a:t>
            </a:r>
            <a:r>
              <a:rPr lang="en-IN" dirty="0">
                <a:solidFill>
                  <a:schemeClr val="tx2">
                    <a:lumMod val="25000"/>
                    <a:lumOff val="75000"/>
                  </a:schemeClr>
                </a:solidFill>
              </a:rPr>
              <a:t> </a:t>
            </a:r>
            <a:r>
              <a:rPr lang="en-IN" dirty="0">
                <a:solidFill>
                  <a:schemeClr val="bg1"/>
                </a:solidFill>
              </a:rPr>
              <a:t>for procedures like LASIK, helping patients understand their treatment better.</a:t>
            </a:r>
          </a:p>
          <a:p>
            <a:pPr>
              <a:buFont typeface="Arial" panose="020B0604020202020204" pitchFamily="34" charset="0"/>
              <a:buChar char="•"/>
            </a:pPr>
            <a:r>
              <a:rPr lang="en-IN" dirty="0">
                <a:solidFill>
                  <a:schemeClr val="bg1"/>
                </a:solidFill>
              </a:rPr>
              <a:t>Introduce </a:t>
            </a:r>
            <a:r>
              <a:rPr lang="en-IN" b="1" dirty="0">
                <a:solidFill>
                  <a:schemeClr val="tx2">
                    <a:lumMod val="25000"/>
                    <a:lumOff val="75000"/>
                  </a:schemeClr>
                </a:solidFill>
              </a:rPr>
              <a:t>eco-friendly measures</a:t>
            </a:r>
            <a:r>
              <a:rPr lang="en-IN" dirty="0">
                <a:solidFill>
                  <a:schemeClr val="tx2">
                    <a:lumMod val="25000"/>
                    <a:lumOff val="75000"/>
                  </a:schemeClr>
                </a:solidFill>
              </a:rPr>
              <a:t> </a:t>
            </a:r>
            <a:r>
              <a:rPr lang="en-IN" dirty="0">
                <a:solidFill>
                  <a:schemeClr val="bg1"/>
                </a:solidFill>
              </a:rPr>
              <a:t>like paperless records and sustainable infrastructure.</a:t>
            </a:r>
          </a:p>
        </p:txBody>
      </p:sp>
      <p:sp>
        <p:nvSpPr>
          <p:cNvPr id="31" name="TextBox 30">
            <a:extLst>
              <a:ext uri="{FF2B5EF4-FFF2-40B4-BE49-F238E27FC236}">
                <a16:creationId xmlns:a16="http://schemas.microsoft.com/office/drawing/2014/main" id="{94C88FD4-BAEB-0896-E539-321E4B141CB8}"/>
              </a:ext>
            </a:extLst>
          </p:cNvPr>
          <p:cNvSpPr txBox="1"/>
          <p:nvPr/>
        </p:nvSpPr>
        <p:spPr>
          <a:xfrm>
            <a:off x="4515374" y="5034910"/>
            <a:ext cx="6094602" cy="1477328"/>
          </a:xfrm>
          <a:prstGeom prst="rect">
            <a:avLst/>
          </a:prstGeom>
          <a:noFill/>
        </p:spPr>
        <p:txBody>
          <a:bodyPr wrap="square">
            <a:spAutoFit/>
          </a:bodyPr>
          <a:lstStyle/>
          <a:p>
            <a:pPr>
              <a:buNone/>
            </a:pPr>
            <a:r>
              <a:rPr lang="en-US" b="1" dirty="0">
                <a:solidFill>
                  <a:schemeClr val="accent5"/>
                </a:solidFill>
              </a:rPr>
              <a:t>Overall Strategy</a:t>
            </a:r>
          </a:p>
          <a:p>
            <a:r>
              <a:rPr lang="en-US" dirty="0">
                <a:solidFill>
                  <a:schemeClr val="bg1"/>
                </a:solidFill>
              </a:rPr>
              <a:t>These changes will:</a:t>
            </a:r>
            <a:br>
              <a:rPr lang="en-US" dirty="0">
                <a:solidFill>
                  <a:schemeClr val="bg1"/>
                </a:solidFill>
              </a:rPr>
            </a:br>
            <a:r>
              <a:rPr lang="en-US" dirty="0">
                <a:solidFill>
                  <a:schemeClr val="bg1"/>
                </a:solidFill>
              </a:rPr>
              <a:t>✔ Attract </a:t>
            </a:r>
            <a:r>
              <a:rPr lang="en-US" b="1" dirty="0">
                <a:solidFill>
                  <a:schemeClr val="bg1"/>
                </a:solidFill>
              </a:rPr>
              <a:t>a </a:t>
            </a:r>
            <a:r>
              <a:rPr lang="en-US" b="1" dirty="0">
                <a:solidFill>
                  <a:schemeClr val="tx2">
                    <a:lumMod val="25000"/>
                    <a:lumOff val="75000"/>
                  </a:schemeClr>
                </a:solidFill>
              </a:rPr>
              <a:t>wider patient base</a:t>
            </a:r>
            <a:br>
              <a:rPr lang="en-US" dirty="0">
                <a:solidFill>
                  <a:schemeClr val="bg1"/>
                </a:solidFill>
              </a:rPr>
            </a:br>
            <a:r>
              <a:rPr lang="en-US" dirty="0">
                <a:solidFill>
                  <a:schemeClr val="bg1"/>
                </a:solidFill>
              </a:rPr>
              <a:t>✔ Improve </a:t>
            </a:r>
            <a:r>
              <a:rPr lang="en-US" b="1" dirty="0">
                <a:solidFill>
                  <a:schemeClr val="tx2">
                    <a:lumMod val="25000"/>
                    <a:lumOff val="75000"/>
                  </a:schemeClr>
                </a:solidFill>
              </a:rPr>
              <a:t>patient experience</a:t>
            </a:r>
            <a:br>
              <a:rPr lang="en-US" dirty="0">
                <a:solidFill>
                  <a:schemeClr val="bg1"/>
                </a:solidFill>
              </a:rPr>
            </a:br>
            <a:r>
              <a:rPr lang="en-US" dirty="0">
                <a:solidFill>
                  <a:schemeClr val="bg1"/>
                </a:solidFill>
              </a:rPr>
              <a:t>✔ Enhance </a:t>
            </a:r>
            <a:r>
              <a:rPr lang="en-US" b="1" dirty="0">
                <a:solidFill>
                  <a:schemeClr val="tx2">
                    <a:lumMod val="25000"/>
                    <a:lumOff val="75000"/>
                  </a:schemeClr>
                </a:solidFill>
              </a:rPr>
              <a:t>brand trust &amp; visibility</a:t>
            </a:r>
            <a:endParaRPr lang="en-US" dirty="0">
              <a:solidFill>
                <a:schemeClr val="tx2">
                  <a:lumMod val="25000"/>
                  <a:lumOff val="75000"/>
                </a:schemeClr>
              </a:solidFill>
            </a:endParaRPr>
          </a:p>
        </p:txBody>
      </p:sp>
    </p:spTree>
    <p:extLst>
      <p:ext uri="{BB962C8B-B14F-4D97-AF65-F5344CB8AC3E}">
        <p14:creationId xmlns:p14="http://schemas.microsoft.com/office/powerpoint/2010/main" val="39853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A8EC2-EB40-6904-88DB-F8E8A5FCC9DB}"/>
              </a:ext>
            </a:extLst>
          </p:cNvPr>
          <p:cNvSpPr>
            <a:spLocks noGrp="1"/>
          </p:cNvSpPr>
          <p:nvPr>
            <p:ph type="sldNum" sz="quarter" idx="11"/>
          </p:nvPr>
        </p:nvSpPr>
        <p:spPr/>
        <p:txBody>
          <a:bodyPr/>
          <a:lstStyle/>
          <a:p>
            <a:fld id="{EECC7194-A4D0-457B-9D3E-53681723AFF7}" type="slidenum">
              <a:rPr lang="en-US" noProof="0" smtClean="0"/>
              <a:pPr/>
              <a:t>16</a:t>
            </a:fld>
            <a:endParaRPr lang="en-US" noProof="0" dirty="0"/>
          </a:p>
        </p:txBody>
      </p:sp>
      <p:sp>
        <p:nvSpPr>
          <p:cNvPr id="25" name="TextBox 24">
            <a:extLst>
              <a:ext uri="{FF2B5EF4-FFF2-40B4-BE49-F238E27FC236}">
                <a16:creationId xmlns:a16="http://schemas.microsoft.com/office/drawing/2014/main" id="{E29568FF-8174-29AA-624A-1281574A3027}"/>
              </a:ext>
            </a:extLst>
          </p:cNvPr>
          <p:cNvSpPr txBox="1"/>
          <p:nvPr/>
        </p:nvSpPr>
        <p:spPr>
          <a:xfrm>
            <a:off x="597716" y="410953"/>
            <a:ext cx="6094602" cy="584775"/>
          </a:xfrm>
          <a:prstGeom prst="rect">
            <a:avLst/>
          </a:prstGeom>
          <a:noFill/>
        </p:spPr>
        <p:txBody>
          <a:bodyPr wrap="square">
            <a:spAutoFit/>
          </a:bodyPr>
          <a:lstStyle/>
          <a:p>
            <a:r>
              <a:rPr lang="en-US" sz="3200" dirty="0">
                <a:solidFill>
                  <a:schemeClr val="bg1"/>
                </a:solidFill>
              </a:rPr>
              <a:t>DETAILED SEO &amp; SEM Audit</a:t>
            </a:r>
            <a:endParaRPr lang="en-IN" sz="3200" dirty="0">
              <a:solidFill>
                <a:schemeClr val="bg1"/>
              </a:solidFill>
            </a:endParaRPr>
          </a:p>
        </p:txBody>
      </p:sp>
      <p:sp>
        <p:nvSpPr>
          <p:cNvPr id="26" name="object 7" descr="Beige rectangle">
            <a:extLst>
              <a:ext uri="{FF2B5EF4-FFF2-40B4-BE49-F238E27FC236}">
                <a16:creationId xmlns:a16="http://schemas.microsoft.com/office/drawing/2014/main" id="{3984E1AF-7FF9-DDDE-64C8-95F484C893A1}"/>
              </a:ext>
            </a:extLst>
          </p:cNvPr>
          <p:cNvSpPr/>
          <p:nvPr/>
        </p:nvSpPr>
        <p:spPr bwMode="white">
          <a:xfrm flipV="1">
            <a:off x="597716" y="760047"/>
            <a:ext cx="5498284" cy="25854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38" name="TextBox 37">
            <a:extLst>
              <a:ext uri="{FF2B5EF4-FFF2-40B4-BE49-F238E27FC236}">
                <a16:creationId xmlns:a16="http://schemas.microsoft.com/office/drawing/2014/main" id="{0A3E4391-D9FB-4A95-A651-B48F25636F0E}"/>
              </a:ext>
            </a:extLst>
          </p:cNvPr>
          <p:cNvSpPr txBox="1"/>
          <p:nvPr/>
        </p:nvSpPr>
        <p:spPr>
          <a:xfrm>
            <a:off x="2837576" y="1257336"/>
            <a:ext cx="6094602" cy="646331"/>
          </a:xfrm>
          <a:prstGeom prst="rect">
            <a:avLst/>
          </a:prstGeom>
          <a:noFill/>
        </p:spPr>
        <p:txBody>
          <a:bodyPr wrap="square">
            <a:spAutoFit/>
          </a:bodyPr>
          <a:lstStyle/>
          <a:p>
            <a:r>
              <a:rPr lang="en-US" b="0" i="0" dirty="0">
                <a:solidFill>
                  <a:schemeClr val="bg1"/>
                </a:solidFill>
                <a:effectLst/>
                <a:latin typeface="Helvetica Neue"/>
              </a:rPr>
              <a:t>Dr </a:t>
            </a:r>
            <a:r>
              <a:rPr lang="en-US" b="0" i="0" dirty="0" err="1">
                <a:solidFill>
                  <a:schemeClr val="bg1"/>
                </a:solidFill>
                <a:effectLst/>
                <a:latin typeface="Helvetica Neue"/>
              </a:rPr>
              <a:t>Agarwals</a:t>
            </a:r>
            <a:r>
              <a:rPr lang="en-US" b="0" i="0" dirty="0">
                <a:solidFill>
                  <a:schemeClr val="bg1"/>
                </a:solidFill>
                <a:effectLst/>
                <a:latin typeface="Helvetica Neue"/>
              </a:rPr>
              <a:t> - Best Eye Hospital In India | Eye Disease Treatment</a:t>
            </a:r>
            <a:endParaRPr lang="en-IN" dirty="0">
              <a:solidFill>
                <a:schemeClr val="bg1"/>
              </a:solidFill>
            </a:endParaRPr>
          </a:p>
        </p:txBody>
      </p:sp>
      <p:sp>
        <p:nvSpPr>
          <p:cNvPr id="40" name="TextBox 39">
            <a:extLst>
              <a:ext uri="{FF2B5EF4-FFF2-40B4-BE49-F238E27FC236}">
                <a16:creationId xmlns:a16="http://schemas.microsoft.com/office/drawing/2014/main" id="{B27D8078-495A-BF2E-DA72-A91B12316448}"/>
              </a:ext>
            </a:extLst>
          </p:cNvPr>
          <p:cNvSpPr txBox="1"/>
          <p:nvPr/>
        </p:nvSpPr>
        <p:spPr>
          <a:xfrm>
            <a:off x="1596005" y="1280195"/>
            <a:ext cx="6094602" cy="369332"/>
          </a:xfrm>
          <a:prstGeom prst="rect">
            <a:avLst/>
          </a:prstGeom>
          <a:noFill/>
        </p:spPr>
        <p:txBody>
          <a:bodyPr wrap="square">
            <a:spAutoFit/>
          </a:bodyPr>
          <a:lstStyle/>
          <a:p>
            <a:r>
              <a:rPr lang="en-IN" b="0" i="0" dirty="0">
                <a:solidFill>
                  <a:schemeClr val="tx2">
                    <a:lumMod val="25000"/>
                    <a:lumOff val="75000"/>
                  </a:schemeClr>
                </a:solidFill>
                <a:effectLst/>
                <a:latin typeface="Helvetica Neue"/>
              </a:rPr>
              <a:t>TITLE</a:t>
            </a:r>
            <a:endParaRPr lang="en-IN" dirty="0">
              <a:solidFill>
                <a:schemeClr val="tx2">
                  <a:lumMod val="25000"/>
                  <a:lumOff val="75000"/>
                </a:schemeClr>
              </a:solidFill>
            </a:endParaRPr>
          </a:p>
        </p:txBody>
      </p:sp>
      <p:sp>
        <p:nvSpPr>
          <p:cNvPr id="41" name="Rectangle 9">
            <a:extLst>
              <a:ext uri="{FF2B5EF4-FFF2-40B4-BE49-F238E27FC236}">
                <a16:creationId xmlns:a16="http://schemas.microsoft.com/office/drawing/2014/main" id="{A12481BF-8BB2-1900-75BF-BEC01D0C691A}"/>
              </a:ext>
            </a:extLst>
          </p:cNvPr>
          <p:cNvSpPr>
            <a:spLocks noChangeArrowheads="1"/>
          </p:cNvSpPr>
          <p:nvPr/>
        </p:nvSpPr>
        <p:spPr bwMode="auto">
          <a:xfrm>
            <a:off x="1291205" y="1590051"/>
            <a:ext cx="12394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2">
                    <a:lumMod val="25000"/>
                    <a:lumOff val="75000"/>
                  </a:schemeClr>
                </a:solidFill>
                <a:effectLst/>
              </a:rPr>
              <a:t> </a:t>
            </a:r>
            <a:r>
              <a:rPr kumimoji="0" lang="en-US" altLang="en-US" sz="1000" b="0" i="0" u="none" strike="noStrike" cap="none" normalizeH="0" baseline="0" dirty="0">
                <a:ln>
                  <a:noFill/>
                </a:ln>
                <a:solidFill>
                  <a:schemeClr val="tx2">
                    <a:lumMod val="25000"/>
                    <a:lumOff val="75000"/>
                  </a:schemeClr>
                </a:solidFill>
                <a:effectLst/>
                <a:latin typeface="Helvetica Neue"/>
              </a:rPr>
              <a:t>64 characters</a:t>
            </a:r>
            <a:r>
              <a:rPr kumimoji="0" lang="en-US" altLang="en-US" sz="1000" b="0" i="0" u="none" strike="noStrike" cap="none" normalizeH="0" baseline="0" dirty="0">
                <a:ln>
                  <a:noFill/>
                </a:ln>
                <a:solidFill>
                  <a:schemeClr val="tx2">
                    <a:lumMod val="25000"/>
                    <a:lumOff val="75000"/>
                  </a:schemeClr>
                </a:solidFill>
                <a:effectLst/>
              </a:rPr>
              <a:t> </a:t>
            </a:r>
          </a:p>
        </p:txBody>
      </p:sp>
      <p:sp>
        <p:nvSpPr>
          <p:cNvPr id="42" name="AutoShape 10" descr="icon">
            <a:extLst>
              <a:ext uri="{FF2B5EF4-FFF2-40B4-BE49-F238E27FC236}">
                <a16:creationId xmlns:a16="http://schemas.microsoft.com/office/drawing/2014/main" id="{5FFC132F-D9D7-8CB7-A476-03157C6A9AFB}"/>
              </a:ext>
            </a:extLst>
          </p:cNvPr>
          <p:cNvSpPr>
            <a:spLocks noChangeAspect="1" noChangeArrowheads="1"/>
          </p:cNvSpPr>
          <p:nvPr/>
        </p:nvSpPr>
        <p:spPr bwMode="auto">
          <a:xfrm>
            <a:off x="1291205" y="150506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TextBox 43">
            <a:extLst>
              <a:ext uri="{FF2B5EF4-FFF2-40B4-BE49-F238E27FC236}">
                <a16:creationId xmlns:a16="http://schemas.microsoft.com/office/drawing/2014/main" id="{5CCCB658-49B0-F258-B4C8-B11E3F16B1AB}"/>
              </a:ext>
            </a:extLst>
          </p:cNvPr>
          <p:cNvSpPr txBox="1"/>
          <p:nvPr/>
        </p:nvSpPr>
        <p:spPr>
          <a:xfrm>
            <a:off x="2834754" y="2142416"/>
            <a:ext cx="6097424" cy="923330"/>
          </a:xfrm>
          <a:prstGeom prst="rect">
            <a:avLst/>
          </a:prstGeom>
          <a:noFill/>
        </p:spPr>
        <p:txBody>
          <a:bodyPr wrap="square">
            <a:spAutoFit/>
          </a:bodyPr>
          <a:lstStyle/>
          <a:p>
            <a:r>
              <a:rPr lang="en-US" b="0" i="0" dirty="0">
                <a:solidFill>
                  <a:schemeClr val="bg1"/>
                </a:solidFill>
                <a:effectLst/>
                <a:latin typeface="Helvetica Neue"/>
              </a:rPr>
              <a:t>Dr </a:t>
            </a:r>
            <a:r>
              <a:rPr lang="en-US" b="0" i="0" dirty="0" err="1">
                <a:solidFill>
                  <a:schemeClr val="bg1"/>
                </a:solidFill>
                <a:effectLst/>
                <a:latin typeface="Helvetica Neue"/>
              </a:rPr>
              <a:t>Agarwals</a:t>
            </a:r>
            <a:r>
              <a:rPr lang="en-US" b="0" i="0" dirty="0">
                <a:solidFill>
                  <a:schemeClr val="bg1"/>
                </a:solidFill>
                <a:effectLst/>
                <a:latin typeface="Helvetica Neue"/>
              </a:rPr>
              <a:t> eye hospital with best eye specialist and 220+ hospitals in India providing best eye disease treatment since 1957. Book an appointment now!</a:t>
            </a:r>
            <a:endParaRPr lang="en-IN" dirty="0">
              <a:solidFill>
                <a:schemeClr val="bg1"/>
              </a:solidFill>
            </a:endParaRPr>
          </a:p>
        </p:txBody>
      </p:sp>
      <p:sp>
        <p:nvSpPr>
          <p:cNvPr id="46" name="TextBox 45">
            <a:extLst>
              <a:ext uri="{FF2B5EF4-FFF2-40B4-BE49-F238E27FC236}">
                <a16:creationId xmlns:a16="http://schemas.microsoft.com/office/drawing/2014/main" id="{237B07C6-DC47-429C-7892-059EF048FEB6}"/>
              </a:ext>
            </a:extLst>
          </p:cNvPr>
          <p:cNvSpPr txBox="1"/>
          <p:nvPr/>
        </p:nvSpPr>
        <p:spPr>
          <a:xfrm>
            <a:off x="1117363" y="2118088"/>
            <a:ext cx="6097424" cy="369332"/>
          </a:xfrm>
          <a:prstGeom prst="rect">
            <a:avLst/>
          </a:prstGeom>
          <a:noFill/>
        </p:spPr>
        <p:txBody>
          <a:bodyPr wrap="square">
            <a:spAutoFit/>
          </a:bodyPr>
          <a:lstStyle/>
          <a:p>
            <a:r>
              <a:rPr lang="en-IN" b="0" i="0" dirty="0">
                <a:solidFill>
                  <a:schemeClr val="tx2">
                    <a:lumMod val="25000"/>
                    <a:lumOff val="75000"/>
                  </a:schemeClr>
                </a:solidFill>
                <a:effectLst/>
                <a:latin typeface="Helvetica Neue"/>
              </a:rPr>
              <a:t>DESCRIPTION</a:t>
            </a:r>
            <a:endParaRPr lang="en-IN" dirty="0">
              <a:solidFill>
                <a:schemeClr val="tx2">
                  <a:lumMod val="25000"/>
                  <a:lumOff val="75000"/>
                </a:schemeClr>
              </a:solidFill>
            </a:endParaRPr>
          </a:p>
        </p:txBody>
      </p:sp>
      <p:sp>
        <p:nvSpPr>
          <p:cNvPr id="47" name="Rectangle 11">
            <a:extLst>
              <a:ext uri="{FF2B5EF4-FFF2-40B4-BE49-F238E27FC236}">
                <a16:creationId xmlns:a16="http://schemas.microsoft.com/office/drawing/2014/main" id="{085F457A-8366-5217-77A0-E887E58C67AB}"/>
              </a:ext>
            </a:extLst>
          </p:cNvPr>
          <p:cNvSpPr>
            <a:spLocks noChangeArrowheads="1"/>
          </p:cNvSpPr>
          <p:nvPr/>
        </p:nvSpPr>
        <p:spPr bwMode="auto">
          <a:xfrm>
            <a:off x="1010540" y="2277968"/>
            <a:ext cx="1476686"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a:ln>
                  <a:noFill/>
                </a:ln>
                <a:solidFill>
                  <a:schemeClr val="tx2">
                    <a:lumMod val="25000"/>
                    <a:lumOff val="75000"/>
                  </a:schemeClr>
                </a:solidFill>
                <a:effectLst/>
                <a:latin typeface="Arial" panose="020B0604020202020204" pitchFamily="34" charset="0"/>
              </a:rPr>
              <a:t>  </a:t>
            </a:r>
            <a:r>
              <a:rPr kumimoji="0" lang="en-US" altLang="en-US" sz="800" b="0" i="0" u="none" strike="noStrike" cap="none" normalizeH="0" baseline="0" dirty="0">
                <a:ln>
                  <a:noFill/>
                </a:ln>
                <a:solidFill>
                  <a:schemeClr val="tx2">
                    <a:lumMod val="25000"/>
                    <a:lumOff val="75000"/>
                  </a:schemeClr>
                </a:solidFill>
                <a:effectLst/>
                <a:latin typeface="Helvetica Neue"/>
              </a:rPr>
              <a:t>151 </a:t>
            </a:r>
            <a:r>
              <a:rPr kumimoji="0" lang="en-US" altLang="en-US" sz="1000" b="0" i="0" u="none" strike="noStrike" cap="none" normalizeH="0" baseline="0" dirty="0">
                <a:ln>
                  <a:noFill/>
                </a:ln>
                <a:solidFill>
                  <a:schemeClr val="tx2">
                    <a:lumMod val="25000"/>
                    <a:lumOff val="75000"/>
                  </a:schemeClr>
                </a:solidFill>
                <a:effectLst/>
                <a:latin typeface="Helvetica Neue"/>
              </a:rPr>
              <a:t>characters</a:t>
            </a:r>
            <a:r>
              <a:rPr kumimoji="0" lang="en-US" altLang="en-US" sz="800" b="0" i="0" u="none" strike="noStrike" cap="none" normalizeH="0" baseline="0" dirty="0">
                <a:ln>
                  <a:noFill/>
                </a:ln>
                <a:solidFill>
                  <a:schemeClr val="tx2">
                    <a:lumMod val="25000"/>
                    <a:lumOff val="75000"/>
                  </a:schemeClr>
                </a:solidFill>
                <a:effectLst/>
              </a:rPr>
              <a:t> </a:t>
            </a:r>
            <a:endPar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endParaRPr>
          </a:p>
        </p:txBody>
      </p:sp>
      <p:sp>
        <p:nvSpPr>
          <p:cNvPr id="48" name="AutoShape 12" descr="icon">
            <a:extLst>
              <a:ext uri="{FF2B5EF4-FFF2-40B4-BE49-F238E27FC236}">
                <a16:creationId xmlns:a16="http://schemas.microsoft.com/office/drawing/2014/main" id="{D22671D8-10A7-1DA2-4B53-71FD4B5AA7DC}"/>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5" name="TextBox 54">
            <a:extLst>
              <a:ext uri="{FF2B5EF4-FFF2-40B4-BE49-F238E27FC236}">
                <a16:creationId xmlns:a16="http://schemas.microsoft.com/office/drawing/2014/main" id="{A9E5BDBF-78A7-0357-0BD2-4F1723463DD6}"/>
              </a:ext>
            </a:extLst>
          </p:cNvPr>
          <p:cNvSpPr txBox="1"/>
          <p:nvPr/>
        </p:nvSpPr>
        <p:spPr>
          <a:xfrm>
            <a:off x="2834754" y="3225109"/>
            <a:ext cx="6097424" cy="369332"/>
          </a:xfrm>
          <a:prstGeom prst="rect">
            <a:avLst/>
          </a:prstGeom>
          <a:noFill/>
        </p:spPr>
        <p:txBody>
          <a:bodyPr wrap="square">
            <a:spAutoFit/>
          </a:bodyPr>
          <a:lstStyle/>
          <a:p>
            <a:r>
              <a:rPr lang="en-IN" b="0" i="0" u="sng" dirty="0">
                <a:solidFill>
                  <a:schemeClr val="bg1"/>
                </a:solidFill>
                <a:effectLst/>
                <a:latin typeface="Helvetica Neue"/>
                <a:hlinkClick r:id="rId2">
                  <a:extLst>
                    <a:ext uri="{A12FA001-AC4F-418D-AE19-62706E023703}">
                      <ahyp:hlinkClr xmlns:ahyp="http://schemas.microsoft.com/office/drawing/2018/hyperlinkcolor" val="tx"/>
                    </a:ext>
                  </a:extLst>
                </a:hlinkClick>
              </a:rPr>
              <a:t>https://www.dragarwal.com/</a:t>
            </a:r>
            <a:endParaRPr lang="en-IN" dirty="0">
              <a:solidFill>
                <a:schemeClr val="bg1"/>
              </a:solidFill>
            </a:endParaRPr>
          </a:p>
        </p:txBody>
      </p:sp>
      <p:sp>
        <p:nvSpPr>
          <p:cNvPr id="57" name="TextBox 56">
            <a:extLst>
              <a:ext uri="{FF2B5EF4-FFF2-40B4-BE49-F238E27FC236}">
                <a16:creationId xmlns:a16="http://schemas.microsoft.com/office/drawing/2014/main" id="{7E3E3276-F6E5-1F08-F789-DC1072743A76}"/>
              </a:ext>
            </a:extLst>
          </p:cNvPr>
          <p:cNvSpPr txBox="1"/>
          <p:nvPr/>
        </p:nvSpPr>
        <p:spPr>
          <a:xfrm>
            <a:off x="1587381" y="3232437"/>
            <a:ext cx="6097424" cy="369332"/>
          </a:xfrm>
          <a:prstGeom prst="rect">
            <a:avLst/>
          </a:prstGeom>
          <a:noFill/>
        </p:spPr>
        <p:txBody>
          <a:bodyPr wrap="square">
            <a:spAutoFit/>
          </a:bodyPr>
          <a:lstStyle/>
          <a:p>
            <a:r>
              <a:rPr lang="en-IN" b="0" i="0" dirty="0">
                <a:solidFill>
                  <a:schemeClr val="tx2">
                    <a:lumMod val="25000"/>
                    <a:lumOff val="75000"/>
                  </a:schemeClr>
                </a:solidFill>
                <a:effectLst/>
                <a:latin typeface="Helvetica Neue"/>
              </a:rPr>
              <a:t>URL</a:t>
            </a:r>
            <a:endParaRPr lang="en-IN" dirty="0">
              <a:solidFill>
                <a:schemeClr val="tx2">
                  <a:lumMod val="25000"/>
                  <a:lumOff val="75000"/>
                </a:schemeClr>
              </a:solidFill>
            </a:endParaRPr>
          </a:p>
        </p:txBody>
      </p:sp>
      <p:sp>
        <p:nvSpPr>
          <p:cNvPr id="59" name="TextBox 58">
            <a:extLst>
              <a:ext uri="{FF2B5EF4-FFF2-40B4-BE49-F238E27FC236}">
                <a16:creationId xmlns:a16="http://schemas.microsoft.com/office/drawing/2014/main" id="{3C314AD1-B741-DC9E-EF61-6D3038293509}"/>
              </a:ext>
            </a:extLst>
          </p:cNvPr>
          <p:cNvSpPr txBox="1"/>
          <p:nvPr/>
        </p:nvSpPr>
        <p:spPr>
          <a:xfrm>
            <a:off x="2834754" y="3548274"/>
            <a:ext cx="6097424" cy="646331"/>
          </a:xfrm>
          <a:prstGeom prst="rect">
            <a:avLst/>
          </a:prstGeom>
          <a:noFill/>
        </p:spPr>
        <p:txBody>
          <a:bodyPr wrap="square">
            <a:spAutoFit/>
          </a:bodyPr>
          <a:lstStyle/>
          <a:p>
            <a:br>
              <a:rPr lang="en-IN" dirty="0">
                <a:solidFill>
                  <a:schemeClr val="bg1"/>
                </a:solidFill>
              </a:rPr>
            </a:br>
            <a:r>
              <a:rPr lang="en-IN" b="0" i="0" u="sng" dirty="0">
                <a:solidFill>
                  <a:schemeClr val="bg1"/>
                </a:solidFill>
                <a:effectLst/>
                <a:latin typeface="Helvetica Neue"/>
              </a:rPr>
              <a:t>https://www.dragarwal.com/</a:t>
            </a:r>
            <a:endParaRPr lang="en-IN" dirty="0">
              <a:solidFill>
                <a:schemeClr val="bg1"/>
              </a:solidFill>
            </a:endParaRPr>
          </a:p>
        </p:txBody>
      </p:sp>
      <p:sp>
        <p:nvSpPr>
          <p:cNvPr id="61" name="AutoShape 19">
            <a:extLst>
              <a:ext uri="{FF2B5EF4-FFF2-40B4-BE49-F238E27FC236}">
                <a16:creationId xmlns:a16="http://schemas.microsoft.com/office/drawing/2014/main" id="{D4EEF8F3-D2FB-C0F6-F319-5AA9E8A74B79}"/>
              </a:ext>
            </a:extLst>
          </p:cNvPr>
          <p:cNvSpPr>
            <a:spLocks noChangeAspect="1" noChangeArrowheads="1"/>
          </p:cNvSpPr>
          <p:nvPr/>
        </p:nvSpPr>
        <p:spPr bwMode="auto">
          <a:xfrm rot="534520">
            <a:off x="1010540" y="489057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5" name="TextBox 64">
            <a:extLst>
              <a:ext uri="{FF2B5EF4-FFF2-40B4-BE49-F238E27FC236}">
                <a16:creationId xmlns:a16="http://schemas.microsoft.com/office/drawing/2014/main" id="{86DFD8AB-7C9F-6423-887F-0740A9B30CB6}"/>
              </a:ext>
            </a:extLst>
          </p:cNvPr>
          <p:cNvSpPr txBox="1"/>
          <p:nvPr/>
        </p:nvSpPr>
        <p:spPr>
          <a:xfrm>
            <a:off x="1291205" y="3691607"/>
            <a:ext cx="6567442"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2">
                    <a:lumMod val="25000"/>
                    <a:lumOff val="75000"/>
                  </a:schemeClr>
                </a:solidFill>
                <a:effectLst/>
                <a:latin typeface="Helvetica Neue"/>
              </a:rPr>
              <a:t>CANONICAL</a:t>
            </a:r>
            <a:r>
              <a:rPr kumimoji="0" lang="en-US" altLang="en-US" sz="3200" b="0" i="0" u="none" strike="noStrike" cap="none" normalizeH="0" baseline="0" dirty="0">
                <a:ln>
                  <a:noFill/>
                </a:ln>
                <a:solidFill>
                  <a:schemeClr val="tx1"/>
                </a:solidFill>
                <a:effectLst/>
                <a:latin typeface="Helvetica Neue"/>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69" name="TextBox 68">
            <a:extLst>
              <a:ext uri="{FF2B5EF4-FFF2-40B4-BE49-F238E27FC236}">
                <a16:creationId xmlns:a16="http://schemas.microsoft.com/office/drawing/2014/main" id="{B48FA5EA-A89E-2911-AE7E-CD9F43E16BBD}"/>
              </a:ext>
            </a:extLst>
          </p:cNvPr>
          <p:cNvSpPr txBox="1"/>
          <p:nvPr/>
        </p:nvSpPr>
        <p:spPr>
          <a:xfrm>
            <a:off x="2834754" y="3951432"/>
            <a:ext cx="6097424" cy="923330"/>
          </a:xfrm>
          <a:prstGeom prst="rect">
            <a:avLst/>
          </a:prstGeom>
          <a:noFill/>
        </p:spPr>
        <p:txBody>
          <a:bodyPr wrap="square">
            <a:spAutoFit/>
          </a:bodyPr>
          <a:lstStyle/>
          <a:p>
            <a:br>
              <a:rPr lang="en-US" dirty="0">
                <a:solidFill>
                  <a:schemeClr val="bg1"/>
                </a:solidFill>
              </a:rPr>
            </a:br>
            <a:r>
              <a:rPr lang="en-US" b="0" i="0" dirty="0">
                <a:solidFill>
                  <a:schemeClr val="bg1"/>
                </a:solidFill>
                <a:effectLst/>
                <a:latin typeface="Helvetica Neue"/>
              </a:rPr>
              <a:t>index, follow, </a:t>
            </a:r>
            <a:r>
              <a:rPr lang="en-US" b="0" i="0" dirty="0" err="1">
                <a:solidFill>
                  <a:schemeClr val="bg1"/>
                </a:solidFill>
                <a:effectLst/>
                <a:latin typeface="Helvetica Neue"/>
              </a:rPr>
              <a:t>max-image-preview:large</a:t>
            </a:r>
            <a:r>
              <a:rPr lang="en-US" b="0" i="0" dirty="0">
                <a:solidFill>
                  <a:schemeClr val="bg1"/>
                </a:solidFill>
                <a:effectLst/>
                <a:latin typeface="Helvetica Neue"/>
              </a:rPr>
              <a:t>, max-snippet:-1, max-video-preview:-1</a:t>
            </a:r>
            <a:endParaRPr lang="en-IN" dirty="0">
              <a:solidFill>
                <a:schemeClr val="bg1"/>
              </a:solidFill>
            </a:endParaRPr>
          </a:p>
        </p:txBody>
      </p:sp>
      <p:sp>
        <p:nvSpPr>
          <p:cNvPr id="71" name="TextBox 70">
            <a:extLst>
              <a:ext uri="{FF2B5EF4-FFF2-40B4-BE49-F238E27FC236}">
                <a16:creationId xmlns:a16="http://schemas.microsoft.com/office/drawing/2014/main" id="{4E96A0A2-7C96-9FC9-2327-9E3937F96AC7}"/>
              </a:ext>
            </a:extLst>
          </p:cNvPr>
          <p:cNvSpPr txBox="1"/>
          <p:nvPr/>
        </p:nvSpPr>
        <p:spPr>
          <a:xfrm>
            <a:off x="869534" y="4309682"/>
            <a:ext cx="6097424" cy="369332"/>
          </a:xfrm>
          <a:prstGeom prst="rect">
            <a:avLst/>
          </a:prstGeom>
          <a:noFill/>
        </p:spPr>
        <p:txBody>
          <a:bodyPr wrap="square">
            <a:spAutoFit/>
          </a:bodyPr>
          <a:lstStyle/>
          <a:p>
            <a:r>
              <a:rPr lang="en-IN" b="0" i="0" dirty="0">
                <a:solidFill>
                  <a:schemeClr val="tx2">
                    <a:lumMod val="25000"/>
                    <a:lumOff val="75000"/>
                  </a:schemeClr>
                </a:solidFill>
                <a:effectLst/>
                <a:latin typeface="Helvetica Neue"/>
              </a:rPr>
              <a:t>META ROBOTS</a:t>
            </a:r>
            <a:endParaRPr lang="en-IN" dirty="0">
              <a:solidFill>
                <a:schemeClr val="tx2">
                  <a:lumMod val="25000"/>
                  <a:lumOff val="75000"/>
                </a:schemeClr>
              </a:solidFill>
            </a:endParaRPr>
          </a:p>
        </p:txBody>
      </p:sp>
      <p:sp>
        <p:nvSpPr>
          <p:cNvPr id="73" name="TextBox 72">
            <a:extLst>
              <a:ext uri="{FF2B5EF4-FFF2-40B4-BE49-F238E27FC236}">
                <a16:creationId xmlns:a16="http://schemas.microsoft.com/office/drawing/2014/main" id="{81725898-8476-E629-2F2E-34070D650D4E}"/>
              </a:ext>
            </a:extLst>
          </p:cNvPr>
          <p:cNvSpPr txBox="1"/>
          <p:nvPr/>
        </p:nvSpPr>
        <p:spPr>
          <a:xfrm>
            <a:off x="898859" y="4918704"/>
            <a:ext cx="6097424" cy="369332"/>
          </a:xfrm>
          <a:prstGeom prst="rect">
            <a:avLst/>
          </a:prstGeom>
          <a:noFill/>
        </p:spPr>
        <p:txBody>
          <a:bodyPr wrap="square">
            <a:spAutoFit/>
          </a:bodyPr>
          <a:lstStyle/>
          <a:p>
            <a:r>
              <a:rPr lang="en-IN" b="0" i="0" dirty="0">
                <a:solidFill>
                  <a:schemeClr val="tx2">
                    <a:lumMod val="25000"/>
                    <a:lumOff val="75000"/>
                  </a:schemeClr>
                </a:solidFill>
                <a:effectLst/>
                <a:latin typeface="Helvetica Neue"/>
              </a:rPr>
              <a:t>WEB VITALS</a:t>
            </a:r>
            <a:endParaRPr lang="en-IN" dirty="0">
              <a:solidFill>
                <a:schemeClr val="tx2">
                  <a:lumMod val="25000"/>
                  <a:lumOff val="75000"/>
                </a:schemeClr>
              </a:solidFill>
            </a:endParaRPr>
          </a:p>
        </p:txBody>
      </p:sp>
      <p:sp>
        <p:nvSpPr>
          <p:cNvPr id="75" name="TextBox 74">
            <a:extLst>
              <a:ext uri="{FF2B5EF4-FFF2-40B4-BE49-F238E27FC236}">
                <a16:creationId xmlns:a16="http://schemas.microsoft.com/office/drawing/2014/main" id="{761D0EC8-FB3C-0243-630C-664AE02713E2}"/>
              </a:ext>
            </a:extLst>
          </p:cNvPr>
          <p:cNvSpPr txBox="1"/>
          <p:nvPr/>
        </p:nvSpPr>
        <p:spPr>
          <a:xfrm>
            <a:off x="2737335" y="4868807"/>
            <a:ext cx="6097424" cy="646331"/>
          </a:xfrm>
          <a:prstGeom prst="rect">
            <a:avLst/>
          </a:prstGeom>
          <a:noFill/>
        </p:spPr>
        <p:txBody>
          <a:bodyPr wrap="square">
            <a:spAutoFit/>
          </a:bodyPr>
          <a:lstStyle/>
          <a:p>
            <a:pPr algn="l">
              <a:buNone/>
            </a:pPr>
            <a:r>
              <a:rPr lang="en-IN" b="0" i="0" dirty="0">
                <a:effectLst/>
                <a:latin typeface="Helvetica Neue"/>
              </a:rPr>
              <a:t> </a:t>
            </a:r>
            <a:r>
              <a:rPr lang="en-IN" b="1" i="0" dirty="0">
                <a:effectLst/>
                <a:latin typeface="Helvetica Neue"/>
              </a:rPr>
              <a:t>LCP</a:t>
            </a:r>
          </a:p>
          <a:p>
            <a:pPr>
              <a:buNone/>
            </a:pPr>
            <a:r>
              <a:rPr lang="en-IN" b="0" i="0" dirty="0">
                <a:effectLst/>
                <a:latin typeface="Helvetica Neue"/>
              </a:rPr>
              <a:t> </a:t>
            </a:r>
            <a:r>
              <a:rPr lang="en-IN" b="1" i="0" dirty="0">
                <a:solidFill>
                  <a:srgbClr val="018642"/>
                </a:solidFill>
                <a:effectLst/>
                <a:latin typeface="Helvetica Neue"/>
              </a:rPr>
              <a:t>1.4s</a:t>
            </a:r>
            <a:endParaRPr lang="en-IN" dirty="0"/>
          </a:p>
        </p:txBody>
      </p:sp>
      <p:sp>
        <p:nvSpPr>
          <p:cNvPr id="77" name="TextBox 76">
            <a:extLst>
              <a:ext uri="{FF2B5EF4-FFF2-40B4-BE49-F238E27FC236}">
                <a16:creationId xmlns:a16="http://schemas.microsoft.com/office/drawing/2014/main" id="{A5C0E855-8A74-1D26-1BB8-B7213EA9D352}"/>
              </a:ext>
            </a:extLst>
          </p:cNvPr>
          <p:cNvSpPr txBox="1"/>
          <p:nvPr/>
        </p:nvSpPr>
        <p:spPr>
          <a:xfrm>
            <a:off x="3898861" y="4597408"/>
            <a:ext cx="6097424" cy="923330"/>
          </a:xfrm>
          <a:prstGeom prst="rect">
            <a:avLst/>
          </a:prstGeom>
          <a:noFill/>
        </p:spPr>
        <p:txBody>
          <a:bodyPr wrap="square">
            <a:spAutoFit/>
          </a:bodyPr>
          <a:lstStyle/>
          <a:p>
            <a:pPr algn="l">
              <a:buNone/>
            </a:pPr>
            <a:br>
              <a:rPr lang="en-IN" dirty="0"/>
            </a:br>
            <a:r>
              <a:rPr lang="en-IN" b="0" i="0" dirty="0">
                <a:effectLst/>
                <a:latin typeface="Helvetica Neue"/>
              </a:rPr>
              <a:t> </a:t>
            </a:r>
            <a:r>
              <a:rPr lang="en-IN" b="1" i="0" dirty="0">
                <a:effectLst/>
                <a:latin typeface="Helvetica Neue"/>
              </a:rPr>
              <a:t>INP</a:t>
            </a:r>
          </a:p>
          <a:p>
            <a:pPr>
              <a:buNone/>
            </a:pPr>
            <a:r>
              <a:rPr lang="en-IN" b="0" i="0" dirty="0">
                <a:effectLst/>
                <a:latin typeface="Helvetica Neue"/>
              </a:rPr>
              <a:t> </a:t>
            </a:r>
            <a:r>
              <a:rPr lang="en-IN" b="1" i="0" dirty="0">
                <a:solidFill>
                  <a:srgbClr val="D04900"/>
                </a:solidFill>
                <a:effectLst/>
                <a:latin typeface="Helvetica Neue"/>
              </a:rPr>
              <a:t>360ms</a:t>
            </a:r>
            <a:endParaRPr lang="en-IN" dirty="0"/>
          </a:p>
        </p:txBody>
      </p:sp>
      <p:sp>
        <p:nvSpPr>
          <p:cNvPr id="79" name="TextBox 78">
            <a:extLst>
              <a:ext uri="{FF2B5EF4-FFF2-40B4-BE49-F238E27FC236}">
                <a16:creationId xmlns:a16="http://schemas.microsoft.com/office/drawing/2014/main" id="{E15C2664-0169-4AD1-64E0-E817A97827C3}"/>
              </a:ext>
            </a:extLst>
          </p:cNvPr>
          <p:cNvSpPr txBox="1"/>
          <p:nvPr/>
        </p:nvSpPr>
        <p:spPr>
          <a:xfrm>
            <a:off x="5060387" y="4567347"/>
            <a:ext cx="6097424" cy="923330"/>
          </a:xfrm>
          <a:prstGeom prst="rect">
            <a:avLst/>
          </a:prstGeom>
          <a:noFill/>
        </p:spPr>
        <p:txBody>
          <a:bodyPr wrap="square">
            <a:spAutoFit/>
          </a:bodyPr>
          <a:lstStyle/>
          <a:p>
            <a:pPr algn="l">
              <a:buNone/>
            </a:pPr>
            <a:br>
              <a:rPr lang="en-IN" dirty="0"/>
            </a:br>
            <a:r>
              <a:rPr lang="en-IN" b="0" i="0" dirty="0">
                <a:effectLst/>
                <a:latin typeface="Helvetica Neue"/>
              </a:rPr>
              <a:t> </a:t>
            </a:r>
            <a:r>
              <a:rPr lang="en-IN" b="1" i="0" dirty="0">
                <a:effectLst/>
                <a:latin typeface="Helvetica Neue"/>
              </a:rPr>
              <a:t>CLS</a:t>
            </a:r>
          </a:p>
          <a:p>
            <a:pPr>
              <a:buNone/>
            </a:pPr>
            <a:r>
              <a:rPr lang="en-IN" b="0" i="0" dirty="0">
                <a:effectLst/>
                <a:latin typeface="Helvetica Neue"/>
              </a:rPr>
              <a:t> </a:t>
            </a:r>
            <a:r>
              <a:rPr lang="en-IN" b="1" i="0" dirty="0">
                <a:solidFill>
                  <a:srgbClr val="018642"/>
                </a:solidFill>
                <a:effectLst/>
                <a:latin typeface="Helvetica Neue"/>
              </a:rPr>
              <a:t>0.01</a:t>
            </a:r>
            <a:endParaRPr lang="en-IN" dirty="0"/>
          </a:p>
        </p:txBody>
      </p:sp>
      <p:sp>
        <p:nvSpPr>
          <p:cNvPr id="82" name="TextBox 81">
            <a:extLst>
              <a:ext uri="{FF2B5EF4-FFF2-40B4-BE49-F238E27FC236}">
                <a16:creationId xmlns:a16="http://schemas.microsoft.com/office/drawing/2014/main" id="{04A6CE82-2AAC-6057-9556-F3C3D2395194}"/>
              </a:ext>
            </a:extLst>
          </p:cNvPr>
          <p:cNvSpPr txBox="1"/>
          <p:nvPr/>
        </p:nvSpPr>
        <p:spPr>
          <a:xfrm>
            <a:off x="988777" y="5409183"/>
            <a:ext cx="6097424" cy="369332"/>
          </a:xfrm>
          <a:prstGeom prst="rect">
            <a:avLst/>
          </a:prstGeom>
          <a:noFill/>
        </p:spPr>
        <p:txBody>
          <a:bodyPr wrap="square">
            <a:spAutoFit/>
          </a:bodyPr>
          <a:lstStyle/>
          <a:p>
            <a:r>
              <a:rPr lang="en-US" dirty="0">
                <a:solidFill>
                  <a:schemeClr val="tx2">
                    <a:lumMod val="25000"/>
                    <a:lumOff val="75000"/>
                  </a:schemeClr>
                </a:solidFill>
                <a:latin typeface="Helvetica Neue"/>
              </a:rPr>
              <a:t>I</a:t>
            </a:r>
            <a:r>
              <a:rPr lang="en-IN" dirty="0">
                <a:solidFill>
                  <a:schemeClr val="tx2">
                    <a:lumMod val="25000"/>
                    <a:lumOff val="75000"/>
                  </a:schemeClr>
                </a:solidFill>
                <a:latin typeface="Helvetica Neue"/>
              </a:rPr>
              <a:t>NSIGHTS</a:t>
            </a:r>
            <a:endParaRPr lang="en-IN" dirty="0">
              <a:solidFill>
                <a:schemeClr val="tx2">
                  <a:lumMod val="25000"/>
                  <a:lumOff val="75000"/>
                </a:schemeClr>
              </a:solidFill>
            </a:endParaRPr>
          </a:p>
        </p:txBody>
      </p:sp>
      <p:sp>
        <p:nvSpPr>
          <p:cNvPr id="84" name="TextBox 83">
            <a:extLst>
              <a:ext uri="{FF2B5EF4-FFF2-40B4-BE49-F238E27FC236}">
                <a16:creationId xmlns:a16="http://schemas.microsoft.com/office/drawing/2014/main" id="{FD8F6D3E-6C6E-C54F-E2DC-630C1E7D385A}"/>
              </a:ext>
            </a:extLst>
          </p:cNvPr>
          <p:cNvSpPr txBox="1"/>
          <p:nvPr/>
        </p:nvSpPr>
        <p:spPr>
          <a:xfrm>
            <a:off x="2530647" y="5633121"/>
            <a:ext cx="609742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Title characters should be less than 60</a:t>
            </a:r>
            <a:r>
              <a:rPr lang="en-IN" dirty="0">
                <a:solidFill>
                  <a:schemeClr val="bg1"/>
                </a:solidFill>
              </a:rPr>
              <a:t> or else it will truncate</a:t>
            </a:r>
          </a:p>
          <a:p>
            <a:pPr marL="285750" indent="-285750">
              <a:buFont typeface="Arial" panose="020B0604020202020204" pitchFamily="34" charset="0"/>
              <a:buChar char="•"/>
            </a:pPr>
            <a:r>
              <a:rPr lang="en-IN" dirty="0" err="1">
                <a:solidFill>
                  <a:schemeClr val="bg1"/>
                </a:solidFill>
              </a:rPr>
              <a:t>Pimary</a:t>
            </a:r>
            <a:r>
              <a:rPr lang="en-IN" dirty="0">
                <a:solidFill>
                  <a:schemeClr val="bg1"/>
                </a:solidFill>
              </a:rPr>
              <a:t> keyword is used in both title and description</a:t>
            </a:r>
            <a:endParaRPr lang="en-US" dirty="0">
              <a:solidFill>
                <a:schemeClr val="bg1"/>
              </a:solidFill>
            </a:endParaRPr>
          </a:p>
        </p:txBody>
      </p:sp>
      <p:sp>
        <p:nvSpPr>
          <p:cNvPr id="5" name="Rectangle 9">
            <a:extLst>
              <a:ext uri="{FF2B5EF4-FFF2-40B4-BE49-F238E27FC236}">
                <a16:creationId xmlns:a16="http://schemas.microsoft.com/office/drawing/2014/main" id="{5B6284E3-18FD-DD4E-99A8-3FC61DE301FE}"/>
              </a:ext>
            </a:extLst>
          </p:cNvPr>
          <p:cNvSpPr>
            <a:spLocks noChangeArrowheads="1"/>
          </p:cNvSpPr>
          <p:nvPr/>
        </p:nvSpPr>
        <p:spPr bwMode="auto">
          <a:xfrm>
            <a:off x="1070654" y="4604555"/>
            <a:ext cx="11833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2">
                    <a:lumMod val="25000"/>
                    <a:lumOff val="75000"/>
                  </a:schemeClr>
                </a:solidFill>
                <a:effectLst/>
              </a:rPr>
              <a:t>       </a:t>
            </a:r>
            <a:r>
              <a:rPr lang="en-US" altLang="en-US" sz="1000" dirty="0">
                <a:solidFill>
                  <a:schemeClr val="tx2">
                    <a:lumMod val="25000"/>
                    <a:lumOff val="75000"/>
                  </a:schemeClr>
                </a:solidFill>
                <a:latin typeface="Helvetica Neue"/>
              </a:rPr>
              <a:t>INDEXABLE</a:t>
            </a:r>
            <a:r>
              <a:rPr kumimoji="0" lang="en-US" altLang="en-US" sz="1000" b="0" i="0" u="none" strike="noStrike" cap="none" normalizeH="0" baseline="0" dirty="0">
                <a:ln>
                  <a:noFill/>
                </a:ln>
                <a:solidFill>
                  <a:schemeClr val="tx2">
                    <a:lumMod val="25000"/>
                    <a:lumOff val="75000"/>
                  </a:schemeClr>
                </a:solidFill>
                <a:effectLst/>
              </a:rPr>
              <a:t> </a:t>
            </a:r>
          </a:p>
        </p:txBody>
      </p:sp>
    </p:spTree>
    <p:extLst>
      <p:ext uri="{BB962C8B-B14F-4D97-AF65-F5344CB8AC3E}">
        <p14:creationId xmlns:p14="http://schemas.microsoft.com/office/powerpoint/2010/main" val="106981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9DD5C5-F7FE-58F3-D9A6-6D44ECA87F72}"/>
              </a:ext>
            </a:extLst>
          </p:cNvPr>
          <p:cNvSpPr>
            <a:spLocks noGrp="1"/>
          </p:cNvSpPr>
          <p:nvPr>
            <p:ph type="sldNum" sz="quarter" idx="11"/>
          </p:nvPr>
        </p:nvSpPr>
        <p:spPr/>
        <p:txBody>
          <a:bodyPr/>
          <a:lstStyle/>
          <a:p>
            <a:fld id="{EECC7194-A4D0-457B-9D3E-53681723AFF7}" type="slidenum">
              <a:rPr lang="en-US" noProof="0" smtClean="0"/>
              <a:pPr/>
              <a:t>17</a:t>
            </a:fld>
            <a:endParaRPr lang="en-US" noProof="0" dirty="0"/>
          </a:p>
        </p:txBody>
      </p:sp>
      <p:pic>
        <p:nvPicPr>
          <p:cNvPr id="25" name="Picture 24">
            <a:extLst>
              <a:ext uri="{FF2B5EF4-FFF2-40B4-BE49-F238E27FC236}">
                <a16:creationId xmlns:a16="http://schemas.microsoft.com/office/drawing/2014/main" id="{3B0C2A02-913F-AECE-0933-FD6B203F4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15387" cy="2974019"/>
          </a:xfrm>
          <a:prstGeom prst="rect">
            <a:avLst/>
          </a:prstGeom>
        </p:spPr>
      </p:pic>
      <p:sp>
        <p:nvSpPr>
          <p:cNvPr id="27" name="TextBox 26">
            <a:extLst>
              <a:ext uri="{FF2B5EF4-FFF2-40B4-BE49-F238E27FC236}">
                <a16:creationId xmlns:a16="http://schemas.microsoft.com/office/drawing/2014/main" id="{F9F3296E-7937-23C9-6EAA-15CC94DEB5A3}"/>
              </a:ext>
            </a:extLst>
          </p:cNvPr>
          <p:cNvSpPr txBox="1"/>
          <p:nvPr/>
        </p:nvSpPr>
        <p:spPr>
          <a:xfrm>
            <a:off x="0" y="3157605"/>
            <a:ext cx="4651899" cy="3416320"/>
          </a:xfrm>
          <a:prstGeom prst="rect">
            <a:avLst/>
          </a:prstGeom>
          <a:noFill/>
        </p:spPr>
        <p:txBody>
          <a:bodyPr wrap="square">
            <a:spAutoFit/>
          </a:bodyPr>
          <a:lstStyle/>
          <a:p>
            <a:pPr>
              <a:buNone/>
            </a:pPr>
            <a:r>
              <a:rPr lang="en-US" b="1" dirty="0">
                <a:solidFill>
                  <a:schemeClr val="accent5"/>
                </a:solidFill>
              </a:rPr>
              <a:t>Analysis &amp; Suggested Improvements for Dr. Agarwal’s Website SEO &amp; PPC Performance</a:t>
            </a:r>
          </a:p>
          <a:p>
            <a:pPr>
              <a:buNone/>
            </a:pPr>
            <a:r>
              <a:rPr lang="en-US" b="1" dirty="0">
                <a:solidFill>
                  <a:schemeClr val="bg1"/>
                </a:solidFill>
              </a:rPr>
              <a:t>Key Insights from the Report:</a:t>
            </a:r>
          </a:p>
          <a:p>
            <a:pPr>
              <a:buFont typeface="+mj-lt"/>
              <a:buAutoNum type="arabicPeriod"/>
            </a:pPr>
            <a:r>
              <a:rPr lang="en-US" b="1" dirty="0">
                <a:solidFill>
                  <a:schemeClr val="tx2">
                    <a:lumMod val="25000"/>
                    <a:lumOff val="75000"/>
                  </a:schemeClr>
                </a:solidFill>
              </a:rPr>
              <a:t>Organic Keywords</a:t>
            </a:r>
            <a:r>
              <a:rPr lang="en-US" dirty="0">
                <a:solidFill>
                  <a:schemeClr val="bg1"/>
                </a:solidFill>
              </a:rPr>
              <a:t>: 33,803 (increasing)</a:t>
            </a:r>
          </a:p>
          <a:p>
            <a:pPr>
              <a:buFont typeface="+mj-lt"/>
              <a:buAutoNum type="arabicPeriod"/>
            </a:pPr>
            <a:r>
              <a:rPr lang="en-US" b="1" dirty="0">
                <a:solidFill>
                  <a:schemeClr val="tx2">
                    <a:lumMod val="25000"/>
                    <a:lumOff val="75000"/>
                  </a:schemeClr>
                </a:solidFill>
              </a:rPr>
              <a:t>Estimated Monthly SEO Clicks</a:t>
            </a:r>
            <a:r>
              <a:rPr lang="en-US" dirty="0">
                <a:solidFill>
                  <a:schemeClr val="bg1"/>
                </a:solidFill>
              </a:rPr>
              <a:t>: 33,851 (decreasing by 4,039 clicks)</a:t>
            </a:r>
          </a:p>
          <a:p>
            <a:pPr>
              <a:buFont typeface="+mj-lt"/>
              <a:buAutoNum type="arabicPeriod"/>
            </a:pPr>
            <a:r>
              <a:rPr lang="en-US" b="1" dirty="0">
                <a:solidFill>
                  <a:schemeClr val="tx2">
                    <a:lumMod val="25000"/>
                    <a:lumOff val="75000"/>
                  </a:schemeClr>
                </a:solidFill>
              </a:rPr>
              <a:t>Organic vs. Paid Traffic</a:t>
            </a:r>
            <a:r>
              <a:rPr lang="en-US" dirty="0">
                <a:solidFill>
                  <a:schemeClr val="bg1"/>
                </a:solidFill>
              </a:rPr>
              <a:t>: 99% of traffic is from organic search</a:t>
            </a:r>
          </a:p>
          <a:p>
            <a:pPr>
              <a:buFont typeface="+mj-lt"/>
              <a:buAutoNum type="arabicPeriod"/>
            </a:pPr>
            <a:r>
              <a:rPr lang="en-US" b="1" dirty="0">
                <a:solidFill>
                  <a:schemeClr val="tx2">
                    <a:lumMod val="25000"/>
                    <a:lumOff val="75000"/>
                  </a:schemeClr>
                </a:solidFill>
              </a:rPr>
              <a:t>Paid Keywords</a:t>
            </a:r>
            <a:r>
              <a:rPr lang="en-US" dirty="0">
                <a:solidFill>
                  <a:schemeClr val="bg1"/>
                </a:solidFill>
              </a:rPr>
              <a:t>: 117 (decreasing)</a:t>
            </a:r>
          </a:p>
          <a:p>
            <a:pPr>
              <a:buFont typeface="+mj-lt"/>
              <a:buAutoNum type="arabicPeriod"/>
            </a:pPr>
            <a:r>
              <a:rPr lang="en-US" b="1" dirty="0">
                <a:solidFill>
                  <a:schemeClr val="tx2">
                    <a:lumMod val="25000"/>
                    <a:lumOff val="75000"/>
                  </a:schemeClr>
                </a:solidFill>
              </a:rPr>
              <a:t>Estimated Monthly PPC Clicks</a:t>
            </a:r>
            <a:r>
              <a:rPr lang="en-US" dirty="0">
                <a:solidFill>
                  <a:schemeClr val="bg1"/>
                </a:solidFill>
              </a:rPr>
              <a:t>: 8</a:t>
            </a:r>
          </a:p>
          <a:p>
            <a:pPr>
              <a:buFont typeface="+mj-lt"/>
              <a:buAutoNum type="arabicPeriod"/>
            </a:pPr>
            <a:r>
              <a:rPr lang="en-US" b="1" dirty="0">
                <a:solidFill>
                  <a:schemeClr val="tx2">
                    <a:lumMod val="25000"/>
                    <a:lumOff val="75000"/>
                  </a:schemeClr>
                </a:solidFill>
              </a:rPr>
              <a:t>Estimated Google Ads Budget</a:t>
            </a:r>
            <a:r>
              <a:rPr lang="en-US" dirty="0">
                <a:solidFill>
                  <a:schemeClr val="bg1"/>
                </a:solidFill>
              </a:rPr>
              <a:t>: $31,400</a:t>
            </a:r>
          </a:p>
        </p:txBody>
      </p:sp>
      <p:sp>
        <p:nvSpPr>
          <p:cNvPr id="29" name="TextBox 28">
            <a:extLst>
              <a:ext uri="{FF2B5EF4-FFF2-40B4-BE49-F238E27FC236}">
                <a16:creationId xmlns:a16="http://schemas.microsoft.com/office/drawing/2014/main" id="{13E656DD-025B-0E8F-13B1-7817A2631B75}"/>
              </a:ext>
            </a:extLst>
          </p:cNvPr>
          <p:cNvSpPr txBox="1"/>
          <p:nvPr/>
        </p:nvSpPr>
        <p:spPr>
          <a:xfrm>
            <a:off x="4651899" y="3164681"/>
            <a:ext cx="7363487" cy="3693319"/>
          </a:xfrm>
          <a:prstGeom prst="rect">
            <a:avLst/>
          </a:prstGeom>
          <a:noFill/>
        </p:spPr>
        <p:txBody>
          <a:bodyPr wrap="square">
            <a:spAutoFit/>
          </a:bodyPr>
          <a:lstStyle/>
          <a:p>
            <a:pPr>
              <a:buNone/>
            </a:pPr>
            <a:r>
              <a:rPr lang="en-IN" b="1" dirty="0">
                <a:solidFill>
                  <a:schemeClr val="accent5"/>
                </a:solidFill>
              </a:rPr>
              <a:t>Areas for Improvement &amp; Strategies</a:t>
            </a:r>
          </a:p>
          <a:p>
            <a:pPr>
              <a:buNone/>
            </a:pPr>
            <a:r>
              <a:rPr lang="en-IN" b="1" dirty="0">
                <a:solidFill>
                  <a:schemeClr val="bg1"/>
                </a:solidFill>
              </a:rPr>
              <a:t>1. </a:t>
            </a:r>
            <a:r>
              <a:rPr lang="en-IN" b="1" dirty="0">
                <a:solidFill>
                  <a:schemeClr val="tx2">
                    <a:lumMod val="25000"/>
                    <a:lumOff val="75000"/>
                  </a:schemeClr>
                </a:solidFill>
              </a:rPr>
              <a:t>Recover &amp; Boost Organic Clicks</a:t>
            </a:r>
          </a:p>
          <a:p>
            <a:pPr>
              <a:buFont typeface="Arial" panose="020B0604020202020204" pitchFamily="34" charset="0"/>
              <a:buChar char="•"/>
            </a:pPr>
            <a:r>
              <a:rPr lang="en-IN" b="1" dirty="0">
                <a:solidFill>
                  <a:schemeClr val="tx2">
                    <a:lumMod val="25000"/>
                    <a:lumOff val="75000"/>
                  </a:schemeClr>
                </a:solidFill>
              </a:rPr>
              <a:t>Problem</a:t>
            </a:r>
            <a:r>
              <a:rPr lang="en-IN" dirty="0">
                <a:solidFill>
                  <a:schemeClr val="bg1"/>
                </a:solidFill>
              </a:rPr>
              <a:t>: A drop of 4,039 SEO clicks despite high organic keyword rankings.</a:t>
            </a:r>
          </a:p>
          <a:p>
            <a:pPr>
              <a:buFont typeface="Arial" panose="020B0604020202020204" pitchFamily="34" charset="0"/>
              <a:buChar char="•"/>
            </a:pPr>
            <a:r>
              <a:rPr lang="en-IN" b="1" dirty="0">
                <a:solidFill>
                  <a:schemeClr val="tx2">
                    <a:lumMod val="25000"/>
                    <a:lumOff val="75000"/>
                  </a:schemeClr>
                </a:solidFill>
              </a:rPr>
              <a:t>Solutions</a:t>
            </a:r>
            <a:r>
              <a:rPr lang="en-IN" dirty="0">
                <a:solidFill>
                  <a:schemeClr val="bg1"/>
                </a:solidFill>
              </a:rPr>
              <a:t>:</a:t>
            </a:r>
          </a:p>
          <a:p>
            <a:pPr marL="742950" lvl="1" indent="-285750">
              <a:buFont typeface="Arial" panose="020B0604020202020204" pitchFamily="34" charset="0"/>
              <a:buChar char="•"/>
            </a:pPr>
            <a:r>
              <a:rPr lang="en-IN" b="1" dirty="0">
                <a:solidFill>
                  <a:schemeClr val="tx2">
                    <a:lumMod val="25000"/>
                    <a:lumOff val="75000"/>
                  </a:schemeClr>
                </a:solidFill>
              </a:rPr>
              <a:t>Improve CTR</a:t>
            </a:r>
            <a:r>
              <a:rPr lang="en-IN" dirty="0">
                <a:solidFill>
                  <a:schemeClr val="bg1"/>
                </a:solidFill>
              </a:rPr>
              <a:t>: Optimize meta titles &amp; descriptions to attract more clicks.</a:t>
            </a:r>
          </a:p>
          <a:p>
            <a:pPr marL="742950" lvl="1" indent="-285750">
              <a:buFont typeface="Arial" panose="020B0604020202020204" pitchFamily="34" charset="0"/>
              <a:buChar char="•"/>
            </a:pPr>
            <a:r>
              <a:rPr lang="en-IN" b="1" dirty="0">
                <a:solidFill>
                  <a:schemeClr val="tx2">
                    <a:lumMod val="25000"/>
                    <a:lumOff val="75000"/>
                  </a:schemeClr>
                </a:solidFill>
              </a:rPr>
              <a:t>Target High-Intent Keywords</a:t>
            </a:r>
            <a:r>
              <a:rPr lang="en-IN" dirty="0">
                <a:solidFill>
                  <a:schemeClr val="bg1"/>
                </a:solidFill>
              </a:rPr>
              <a:t>: Focus on ranking for transactional keywords rather than just informational ones.</a:t>
            </a:r>
          </a:p>
          <a:p>
            <a:pPr marL="742950" lvl="1" indent="-285750">
              <a:buFont typeface="Arial" panose="020B0604020202020204" pitchFamily="34" charset="0"/>
              <a:buChar char="•"/>
            </a:pPr>
            <a:r>
              <a:rPr lang="en-IN" b="1" dirty="0">
                <a:solidFill>
                  <a:schemeClr val="tx2">
                    <a:lumMod val="25000"/>
                    <a:lumOff val="75000"/>
                  </a:schemeClr>
                </a:solidFill>
              </a:rPr>
              <a:t>Improve Internal Linking</a:t>
            </a:r>
            <a:r>
              <a:rPr lang="en-IN" dirty="0">
                <a:solidFill>
                  <a:schemeClr val="bg1"/>
                </a:solidFill>
              </a:rPr>
              <a:t>: Strengthen internal links to important pages for better authority distribution.</a:t>
            </a:r>
          </a:p>
          <a:p>
            <a:pPr marL="742950" lvl="1" indent="-285750">
              <a:buFont typeface="Arial" panose="020B0604020202020204" pitchFamily="34" charset="0"/>
              <a:buChar char="•"/>
            </a:pPr>
            <a:r>
              <a:rPr lang="en-IN" b="1" dirty="0">
                <a:solidFill>
                  <a:schemeClr val="tx2">
                    <a:lumMod val="25000"/>
                    <a:lumOff val="75000"/>
                  </a:schemeClr>
                </a:solidFill>
              </a:rPr>
              <a:t>Technical SEO Fixes</a:t>
            </a:r>
            <a:r>
              <a:rPr lang="en-IN" dirty="0">
                <a:solidFill>
                  <a:schemeClr val="bg1"/>
                </a:solidFill>
              </a:rPr>
              <a:t>: Check for indexing issues, page load speed, and mobile usability.</a:t>
            </a:r>
          </a:p>
        </p:txBody>
      </p:sp>
    </p:spTree>
    <p:extLst>
      <p:ext uri="{BB962C8B-B14F-4D97-AF65-F5344CB8AC3E}">
        <p14:creationId xmlns:p14="http://schemas.microsoft.com/office/powerpoint/2010/main" val="234426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98189-0172-799B-5D45-DF3AF6A0A9C9}"/>
              </a:ext>
            </a:extLst>
          </p:cNvPr>
          <p:cNvSpPr>
            <a:spLocks noGrp="1"/>
          </p:cNvSpPr>
          <p:nvPr>
            <p:ph type="sldNum" sz="quarter" idx="11"/>
          </p:nvPr>
        </p:nvSpPr>
        <p:spPr/>
        <p:txBody>
          <a:bodyPr/>
          <a:lstStyle/>
          <a:p>
            <a:fld id="{EECC7194-A4D0-457B-9D3E-53681723AFF7}" type="slidenum">
              <a:rPr lang="en-US" noProof="0" smtClean="0"/>
              <a:pPr/>
              <a:t>18</a:t>
            </a:fld>
            <a:endParaRPr lang="en-US" noProof="0" dirty="0"/>
          </a:p>
        </p:txBody>
      </p:sp>
      <p:sp>
        <p:nvSpPr>
          <p:cNvPr id="23" name="TextBox 22">
            <a:extLst>
              <a:ext uri="{FF2B5EF4-FFF2-40B4-BE49-F238E27FC236}">
                <a16:creationId xmlns:a16="http://schemas.microsoft.com/office/drawing/2014/main" id="{95428614-574D-5057-800E-9B127B9E2E45}"/>
              </a:ext>
            </a:extLst>
          </p:cNvPr>
          <p:cNvSpPr txBox="1"/>
          <p:nvPr/>
        </p:nvSpPr>
        <p:spPr>
          <a:xfrm>
            <a:off x="82117" y="176593"/>
            <a:ext cx="5688367" cy="2585323"/>
          </a:xfrm>
          <a:prstGeom prst="rect">
            <a:avLst/>
          </a:prstGeom>
          <a:noFill/>
        </p:spPr>
        <p:txBody>
          <a:bodyPr wrap="square">
            <a:spAutoFit/>
          </a:bodyPr>
          <a:lstStyle/>
          <a:p>
            <a:pPr>
              <a:buNone/>
            </a:pPr>
            <a:r>
              <a:rPr lang="en-US" b="1" dirty="0">
                <a:solidFill>
                  <a:schemeClr val="accent5"/>
                </a:solidFill>
              </a:rPr>
              <a:t>2. Increase Conversions from Organic Traffic</a:t>
            </a:r>
          </a:p>
          <a:p>
            <a:pPr>
              <a:buFont typeface="Arial" panose="020B0604020202020204" pitchFamily="34" charset="0"/>
              <a:buChar char="•"/>
            </a:pPr>
            <a:r>
              <a:rPr lang="en-US" b="1" dirty="0">
                <a:solidFill>
                  <a:schemeClr val="tx2">
                    <a:lumMod val="25000"/>
                    <a:lumOff val="75000"/>
                  </a:schemeClr>
                </a:solidFill>
              </a:rPr>
              <a:t>Problem</a:t>
            </a:r>
            <a:r>
              <a:rPr lang="en-US" dirty="0">
                <a:solidFill>
                  <a:schemeClr val="bg1"/>
                </a:solidFill>
              </a:rPr>
              <a:t>: High organic traffic but low conversion rate.</a:t>
            </a:r>
          </a:p>
          <a:p>
            <a:pPr>
              <a:buFont typeface="Arial" panose="020B0604020202020204" pitchFamily="34" charset="0"/>
              <a:buChar char="•"/>
            </a:pPr>
            <a:r>
              <a:rPr lang="en-US" b="1" dirty="0">
                <a:solidFill>
                  <a:schemeClr val="tx2">
                    <a:lumMod val="25000"/>
                    <a:lumOff val="75000"/>
                  </a:schemeClr>
                </a:solidFill>
              </a:rPr>
              <a:t>Solutions</a:t>
            </a:r>
            <a:r>
              <a:rPr lang="en-US" dirty="0">
                <a:solidFill>
                  <a:schemeClr val="bg1"/>
                </a:solidFill>
              </a:rPr>
              <a:t>:</a:t>
            </a:r>
          </a:p>
          <a:p>
            <a:pPr marL="742950" lvl="1" indent="-285750">
              <a:buFont typeface="Arial" panose="020B0604020202020204" pitchFamily="34" charset="0"/>
              <a:buChar char="•"/>
            </a:pPr>
            <a:r>
              <a:rPr lang="en-US" dirty="0">
                <a:solidFill>
                  <a:schemeClr val="bg1"/>
                </a:solidFill>
              </a:rPr>
              <a:t>Optimize landing pages with clear CTAs, testimonials, and easy appointment booking.</a:t>
            </a:r>
          </a:p>
          <a:p>
            <a:pPr marL="742950" lvl="1" indent="-285750">
              <a:buFont typeface="Arial" panose="020B0604020202020204" pitchFamily="34" charset="0"/>
              <a:buChar char="•"/>
            </a:pPr>
            <a:r>
              <a:rPr lang="en-US" dirty="0">
                <a:solidFill>
                  <a:schemeClr val="bg1"/>
                </a:solidFill>
              </a:rPr>
              <a:t>Add schema markup for rich results (e.g., FAQs, reviews, and medical services).</a:t>
            </a:r>
          </a:p>
          <a:p>
            <a:pPr marL="742950" lvl="1" indent="-285750">
              <a:buFont typeface="Arial" panose="020B0604020202020204" pitchFamily="34" charset="0"/>
              <a:buChar char="•"/>
            </a:pPr>
            <a:r>
              <a:rPr lang="en-US" dirty="0">
                <a:solidFill>
                  <a:schemeClr val="bg1"/>
                </a:solidFill>
              </a:rPr>
              <a:t>Improve user experience with faster page load times and mobile-friendly design</a:t>
            </a:r>
          </a:p>
        </p:txBody>
      </p:sp>
      <p:sp>
        <p:nvSpPr>
          <p:cNvPr id="25" name="TextBox 24">
            <a:extLst>
              <a:ext uri="{FF2B5EF4-FFF2-40B4-BE49-F238E27FC236}">
                <a16:creationId xmlns:a16="http://schemas.microsoft.com/office/drawing/2014/main" id="{C6504360-A50C-F42F-3CB5-6211A4DE2452}"/>
              </a:ext>
            </a:extLst>
          </p:cNvPr>
          <p:cNvSpPr txBox="1"/>
          <p:nvPr/>
        </p:nvSpPr>
        <p:spPr>
          <a:xfrm>
            <a:off x="153139" y="2988088"/>
            <a:ext cx="5617345" cy="3693319"/>
          </a:xfrm>
          <a:prstGeom prst="rect">
            <a:avLst/>
          </a:prstGeom>
          <a:noFill/>
        </p:spPr>
        <p:txBody>
          <a:bodyPr wrap="square">
            <a:spAutoFit/>
          </a:bodyPr>
          <a:lstStyle/>
          <a:p>
            <a:pPr>
              <a:buNone/>
            </a:pPr>
            <a:r>
              <a:rPr lang="en-US" b="1" dirty="0">
                <a:solidFill>
                  <a:schemeClr val="accent5"/>
                </a:solidFill>
              </a:rPr>
              <a:t>3. Improve PPC Performance</a:t>
            </a:r>
          </a:p>
          <a:p>
            <a:pPr>
              <a:buFont typeface="Arial" panose="020B0604020202020204" pitchFamily="34" charset="0"/>
              <a:buChar char="•"/>
            </a:pPr>
            <a:r>
              <a:rPr lang="en-US" b="1" dirty="0">
                <a:solidFill>
                  <a:schemeClr val="tx2">
                    <a:lumMod val="25000"/>
                    <a:lumOff val="75000"/>
                  </a:schemeClr>
                </a:solidFill>
              </a:rPr>
              <a:t>Problem</a:t>
            </a:r>
            <a:r>
              <a:rPr lang="en-US" dirty="0">
                <a:solidFill>
                  <a:schemeClr val="bg1"/>
                </a:solidFill>
              </a:rPr>
              <a:t>: High ad budget ($31,400) but very low estimated PPC clicks (8).</a:t>
            </a:r>
          </a:p>
          <a:p>
            <a:pPr>
              <a:buFont typeface="Arial" panose="020B0604020202020204" pitchFamily="34" charset="0"/>
              <a:buChar char="•"/>
            </a:pPr>
            <a:r>
              <a:rPr lang="en-US" b="1" dirty="0">
                <a:solidFill>
                  <a:schemeClr val="tx2">
                    <a:lumMod val="25000"/>
                    <a:lumOff val="75000"/>
                  </a:schemeClr>
                </a:solidFill>
              </a:rPr>
              <a:t>Solutions</a:t>
            </a:r>
            <a:r>
              <a:rPr lang="en-US" dirty="0">
                <a:solidFill>
                  <a:schemeClr val="bg1"/>
                </a:solidFill>
              </a:rPr>
              <a:t>:</a:t>
            </a:r>
          </a:p>
          <a:p>
            <a:pPr marL="742950" lvl="1" indent="-285750">
              <a:buFont typeface="Arial" panose="020B0604020202020204" pitchFamily="34" charset="0"/>
              <a:buChar char="•"/>
            </a:pPr>
            <a:r>
              <a:rPr lang="en-US" b="1" dirty="0">
                <a:solidFill>
                  <a:schemeClr val="bg1"/>
                </a:solidFill>
              </a:rPr>
              <a:t>Optimize Ad Copy</a:t>
            </a:r>
            <a:r>
              <a:rPr lang="en-US" dirty="0">
                <a:solidFill>
                  <a:schemeClr val="bg1"/>
                </a:solidFill>
              </a:rPr>
              <a:t>: Use more compelling ad headlines and descriptions.</a:t>
            </a:r>
          </a:p>
          <a:p>
            <a:pPr marL="742950" lvl="1" indent="-285750">
              <a:buFont typeface="Arial" panose="020B0604020202020204" pitchFamily="34" charset="0"/>
              <a:buChar char="•"/>
            </a:pPr>
            <a:r>
              <a:rPr lang="en-US" b="1" dirty="0">
                <a:solidFill>
                  <a:schemeClr val="bg1"/>
                </a:solidFill>
              </a:rPr>
              <a:t>Improve Keyword Targeting</a:t>
            </a:r>
            <a:r>
              <a:rPr lang="en-US" dirty="0">
                <a:solidFill>
                  <a:schemeClr val="bg1"/>
                </a:solidFill>
              </a:rPr>
              <a:t>: Focus on high-converting keywords instead of broad ones.</a:t>
            </a:r>
          </a:p>
          <a:p>
            <a:pPr marL="742950" lvl="1" indent="-285750">
              <a:buFont typeface="Arial" panose="020B0604020202020204" pitchFamily="34" charset="0"/>
              <a:buChar char="•"/>
            </a:pPr>
            <a:r>
              <a:rPr lang="en-US" b="1" dirty="0">
                <a:solidFill>
                  <a:schemeClr val="bg1"/>
                </a:solidFill>
              </a:rPr>
              <a:t>Landing Page Optimization</a:t>
            </a:r>
            <a:r>
              <a:rPr lang="en-US" dirty="0">
                <a:solidFill>
                  <a:schemeClr val="bg1"/>
                </a:solidFill>
              </a:rPr>
              <a:t>: Ensure ad clicks land on relevant pages with strong CTAs.</a:t>
            </a:r>
          </a:p>
          <a:p>
            <a:pPr marL="742950" lvl="1" indent="-285750">
              <a:buFont typeface="Arial" panose="020B0604020202020204" pitchFamily="34" charset="0"/>
              <a:buChar char="•"/>
            </a:pPr>
            <a:r>
              <a:rPr lang="en-US" b="1" dirty="0">
                <a:solidFill>
                  <a:schemeClr val="bg1"/>
                </a:solidFill>
              </a:rPr>
              <a:t>A/B Testing</a:t>
            </a:r>
            <a:r>
              <a:rPr lang="en-US" dirty="0">
                <a:solidFill>
                  <a:schemeClr val="bg1"/>
                </a:solidFill>
              </a:rPr>
              <a:t>: Test different ad creatives and landing pages to increase conversion rates.</a:t>
            </a:r>
          </a:p>
        </p:txBody>
      </p:sp>
      <p:sp>
        <p:nvSpPr>
          <p:cNvPr id="27" name="TextBox 26">
            <a:extLst>
              <a:ext uri="{FF2B5EF4-FFF2-40B4-BE49-F238E27FC236}">
                <a16:creationId xmlns:a16="http://schemas.microsoft.com/office/drawing/2014/main" id="{7AC3B283-9124-5FA7-EAD4-B334EEC19F5C}"/>
              </a:ext>
            </a:extLst>
          </p:cNvPr>
          <p:cNvSpPr txBox="1"/>
          <p:nvPr/>
        </p:nvSpPr>
        <p:spPr>
          <a:xfrm>
            <a:off x="6015363" y="176593"/>
            <a:ext cx="6094520" cy="1200329"/>
          </a:xfrm>
          <a:prstGeom prst="rect">
            <a:avLst/>
          </a:prstGeom>
          <a:noFill/>
        </p:spPr>
        <p:txBody>
          <a:bodyPr wrap="square">
            <a:spAutoFit/>
          </a:bodyPr>
          <a:lstStyle/>
          <a:p>
            <a:pPr>
              <a:buNone/>
            </a:pPr>
            <a:r>
              <a:rPr lang="en-US" b="1" dirty="0">
                <a:solidFill>
                  <a:schemeClr val="accent5"/>
                </a:solidFill>
              </a:rPr>
              <a:t>4. Balance Organic &amp; Paid Strategy</a:t>
            </a:r>
          </a:p>
          <a:p>
            <a:pPr>
              <a:buFont typeface="Arial" panose="020B0604020202020204" pitchFamily="34" charset="0"/>
              <a:buChar char="•"/>
            </a:pPr>
            <a:r>
              <a:rPr lang="en-US" dirty="0">
                <a:solidFill>
                  <a:schemeClr val="bg1"/>
                </a:solidFill>
              </a:rPr>
              <a:t>Since 99% of traffic is organic, investing more in paid ads could drive immediate results. However, improving PPC efficiency is crucial before increasing the budget.</a:t>
            </a:r>
          </a:p>
        </p:txBody>
      </p:sp>
    </p:spTree>
    <p:extLst>
      <p:ext uri="{BB962C8B-B14F-4D97-AF65-F5344CB8AC3E}">
        <p14:creationId xmlns:p14="http://schemas.microsoft.com/office/powerpoint/2010/main" val="377726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2679D-24CC-74DF-AE76-A007C4B70B25}"/>
              </a:ext>
            </a:extLst>
          </p:cNvPr>
          <p:cNvSpPr>
            <a:spLocks noGrp="1"/>
          </p:cNvSpPr>
          <p:nvPr>
            <p:ph type="sldNum" sz="quarter" idx="11"/>
          </p:nvPr>
        </p:nvSpPr>
        <p:spPr/>
        <p:txBody>
          <a:bodyPr/>
          <a:lstStyle/>
          <a:p>
            <a:fld id="{EECC7194-A4D0-457B-9D3E-53681723AFF7}" type="slidenum">
              <a:rPr lang="en-US" noProof="0" smtClean="0"/>
              <a:pPr/>
              <a:t>19</a:t>
            </a:fld>
            <a:endParaRPr lang="en-US" noProof="0" dirty="0"/>
          </a:p>
        </p:txBody>
      </p:sp>
      <p:pic>
        <p:nvPicPr>
          <p:cNvPr id="23" name="Picture 22">
            <a:extLst>
              <a:ext uri="{FF2B5EF4-FFF2-40B4-BE49-F238E27FC236}">
                <a16:creationId xmlns:a16="http://schemas.microsoft.com/office/drawing/2014/main" id="{DA179F62-F1F6-935A-0C35-983C64651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038202" cy="3296872"/>
          </a:xfrm>
          <a:prstGeom prst="rect">
            <a:avLst/>
          </a:prstGeom>
        </p:spPr>
      </p:pic>
      <p:sp>
        <p:nvSpPr>
          <p:cNvPr id="25" name="TextBox 24">
            <a:extLst>
              <a:ext uri="{FF2B5EF4-FFF2-40B4-BE49-F238E27FC236}">
                <a16:creationId xmlns:a16="http://schemas.microsoft.com/office/drawing/2014/main" id="{AA22698D-9497-E5CC-66BD-407E55310A14}"/>
              </a:ext>
            </a:extLst>
          </p:cNvPr>
          <p:cNvSpPr txBox="1"/>
          <p:nvPr/>
        </p:nvSpPr>
        <p:spPr>
          <a:xfrm>
            <a:off x="153798" y="3296874"/>
            <a:ext cx="5215156" cy="3693319"/>
          </a:xfrm>
          <a:prstGeom prst="rect">
            <a:avLst/>
          </a:prstGeom>
          <a:noFill/>
        </p:spPr>
        <p:txBody>
          <a:bodyPr wrap="square">
            <a:spAutoFit/>
          </a:bodyPr>
          <a:lstStyle/>
          <a:p>
            <a:pPr>
              <a:buNone/>
            </a:pPr>
            <a:r>
              <a:rPr lang="en-IN" b="1" dirty="0">
                <a:solidFill>
                  <a:schemeClr val="accent5"/>
                </a:solidFill>
              </a:rPr>
              <a:t>Competitive Analysis &amp; Action Plan for Dr. Agarwal’s Website</a:t>
            </a:r>
          </a:p>
          <a:p>
            <a:pPr>
              <a:buNone/>
            </a:pPr>
            <a:r>
              <a:rPr lang="en-IN" b="1" dirty="0">
                <a:solidFill>
                  <a:schemeClr val="bg1"/>
                </a:solidFill>
              </a:rPr>
              <a:t>1. Keyword Gains &amp; Losses Analysis</a:t>
            </a:r>
          </a:p>
          <a:p>
            <a:pPr>
              <a:buFont typeface="Arial" panose="020B0604020202020204" pitchFamily="34" charset="0"/>
              <a:buChar char="•"/>
            </a:pPr>
            <a:r>
              <a:rPr lang="en-IN" b="1" dirty="0">
                <a:solidFill>
                  <a:schemeClr val="bg1"/>
                </a:solidFill>
              </a:rPr>
              <a:t>Improved Ranks</a:t>
            </a:r>
            <a:r>
              <a:rPr lang="en-IN" dirty="0">
                <a:solidFill>
                  <a:schemeClr val="bg1"/>
                </a:solidFill>
              </a:rPr>
              <a:t>: 9,632 keywords</a:t>
            </a:r>
          </a:p>
          <a:p>
            <a:pPr>
              <a:buFont typeface="Arial" panose="020B0604020202020204" pitchFamily="34" charset="0"/>
              <a:buChar char="•"/>
            </a:pPr>
            <a:r>
              <a:rPr lang="en-IN" b="1" dirty="0">
                <a:solidFill>
                  <a:schemeClr val="bg1"/>
                </a:solidFill>
              </a:rPr>
              <a:t>Newly Ranked Keywords</a:t>
            </a:r>
            <a:r>
              <a:rPr lang="en-IN" dirty="0">
                <a:solidFill>
                  <a:schemeClr val="bg1"/>
                </a:solidFill>
              </a:rPr>
              <a:t>: 11,332 keywords</a:t>
            </a:r>
          </a:p>
          <a:p>
            <a:pPr>
              <a:buFont typeface="Arial" panose="020B0604020202020204" pitchFamily="34" charset="0"/>
              <a:buChar char="•"/>
            </a:pPr>
            <a:r>
              <a:rPr lang="en-IN" b="1" dirty="0">
                <a:solidFill>
                  <a:schemeClr val="bg1"/>
                </a:solidFill>
              </a:rPr>
              <a:t>Lost Ranks</a:t>
            </a:r>
            <a:r>
              <a:rPr lang="en-IN" dirty="0">
                <a:solidFill>
                  <a:schemeClr val="bg1"/>
                </a:solidFill>
              </a:rPr>
              <a:t>: 7,773 keywords</a:t>
            </a:r>
          </a:p>
          <a:p>
            <a:r>
              <a:rPr lang="en-IN" b="1" dirty="0">
                <a:solidFill>
                  <a:schemeClr val="bg1"/>
                </a:solidFill>
              </a:rPr>
              <a:t>Improvements Needed:</a:t>
            </a:r>
            <a:br>
              <a:rPr lang="en-IN" dirty="0">
                <a:solidFill>
                  <a:schemeClr val="bg1"/>
                </a:solidFill>
              </a:rPr>
            </a:br>
            <a:r>
              <a:rPr lang="en-IN" dirty="0">
                <a:solidFill>
                  <a:schemeClr val="bg1"/>
                </a:solidFill>
              </a:rPr>
              <a:t>✅ Focus on retaining and improving ranking for lost keywords.</a:t>
            </a:r>
            <a:br>
              <a:rPr lang="en-IN" dirty="0">
                <a:solidFill>
                  <a:schemeClr val="bg1"/>
                </a:solidFill>
              </a:rPr>
            </a:br>
            <a:r>
              <a:rPr lang="en-IN" dirty="0">
                <a:solidFill>
                  <a:schemeClr val="bg1"/>
                </a:solidFill>
              </a:rPr>
              <a:t>✅ Identify high-traffic lost keywords and create updated content around them.</a:t>
            </a:r>
            <a:br>
              <a:rPr lang="en-IN" dirty="0">
                <a:solidFill>
                  <a:schemeClr val="bg1"/>
                </a:solidFill>
              </a:rPr>
            </a:br>
            <a:r>
              <a:rPr lang="en-IN" dirty="0">
                <a:solidFill>
                  <a:schemeClr val="bg1"/>
                </a:solidFill>
              </a:rPr>
              <a:t>✅ Optimize existing pages to regain lost rankings with better keyword targeting</a:t>
            </a:r>
            <a:r>
              <a:rPr lang="en-IN" dirty="0"/>
              <a:t>.</a:t>
            </a:r>
          </a:p>
        </p:txBody>
      </p:sp>
      <p:sp>
        <p:nvSpPr>
          <p:cNvPr id="27" name="TextBox 26">
            <a:extLst>
              <a:ext uri="{FF2B5EF4-FFF2-40B4-BE49-F238E27FC236}">
                <a16:creationId xmlns:a16="http://schemas.microsoft.com/office/drawing/2014/main" id="{5D9924AC-C210-5208-5309-E40136CC8A8F}"/>
              </a:ext>
            </a:extLst>
          </p:cNvPr>
          <p:cNvSpPr txBox="1"/>
          <p:nvPr/>
        </p:nvSpPr>
        <p:spPr>
          <a:xfrm>
            <a:off x="6474040" y="3296873"/>
            <a:ext cx="6094520" cy="1477328"/>
          </a:xfrm>
          <a:prstGeom prst="rect">
            <a:avLst/>
          </a:prstGeom>
          <a:noFill/>
        </p:spPr>
        <p:txBody>
          <a:bodyPr wrap="square">
            <a:spAutoFit/>
          </a:bodyPr>
          <a:lstStyle/>
          <a:p>
            <a:pPr>
              <a:buNone/>
            </a:pPr>
            <a:r>
              <a:rPr lang="en-IN" b="1" dirty="0">
                <a:solidFill>
                  <a:schemeClr val="accent5"/>
                </a:solidFill>
              </a:rPr>
              <a:t>2. Organic &amp; Paid Competitors Analysis</a:t>
            </a:r>
          </a:p>
          <a:p>
            <a:pPr>
              <a:buNone/>
            </a:pPr>
            <a:r>
              <a:rPr lang="en-IN" b="1" dirty="0">
                <a:solidFill>
                  <a:schemeClr val="accent5"/>
                </a:solidFill>
              </a:rPr>
              <a:t>Top Organic Competitors:</a:t>
            </a:r>
          </a:p>
          <a:p>
            <a:pPr>
              <a:buFont typeface="+mj-lt"/>
              <a:buAutoNum type="arabicPeriod"/>
            </a:pPr>
            <a:r>
              <a:rPr lang="en-IN" dirty="0">
                <a:solidFill>
                  <a:schemeClr val="bg1"/>
                </a:solidFill>
                <a:hlinkClick r:id="rId3">
                  <a:extLst>
                    <a:ext uri="{A12FA001-AC4F-418D-AE19-62706E023703}">
                      <ahyp:hlinkClr xmlns:ahyp="http://schemas.microsoft.com/office/drawing/2018/hyperlinkcolor" val="tx"/>
                    </a:ext>
                  </a:extLst>
                </a:hlinkClick>
              </a:rPr>
              <a:t>centreforsight.net</a:t>
            </a:r>
            <a:r>
              <a:rPr lang="en-IN" dirty="0">
                <a:solidFill>
                  <a:schemeClr val="bg1"/>
                </a:solidFill>
              </a:rPr>
              <a:t>     2.</a:t>
            </a:r>
            <a:r>
              <a:rPr lang="en-IN" dirty="0">
                <a:solidFill>
                  <a:schemeClr val="bg1"/>
                </a:solidFill>
                <a:hlinkClick r:id="rId4">
                  <a:extLst>
                    <a:ext uri="{A12FA001-AC4F-418D-AE19-62706E023703}">
                      <ahyp:hlinkClr xmlns:ahyp="http://schemas.microsoft.com/office/drawing/2018/hyperlinkcolor" val="tx"/>
                    </a:ext>
                  </a:extLst>
                </a:hlinkClick>
              </a:rPr>
              <a:t>asgeyehospital.com</a:t>
            </a:r>
            <a:endParaRPr lang="en-IN" dirty="0">
              <a:solidFill>
                <a:schemeClr val="bg1"/>
              </a:solidFill>
            </a:endParaRPr>
          </a:p>
          <a:p>
            <a:r>
              <a:rPr lang="en-IN" dirty="0">
                <a:solidFill>
                  <a:schemeClr val="bg1"/>
                </a:solidFill>
                <a:hlinkClick r:id="rId5">
                  <a:extLst>
                    <a:ext uri="{A12FA001-AC4F-418D-AE19-62706E023703}">
                      <ahyp:hlinkClr xmlns:ahyp="http://schemas.microsoft.com/office/drawing/2018/hyperlinkcolor" val="tx"/>
                    </a:ext>
                  </a:extLst>
                </a:hlinkClick>
              </a:rPr>
              <a:t>3.eyemantra.in</a:t>
            </a:r>
            <a:r>
              <a:rPr lang="en-IN" dirty="0">
                <a:solidFill>
                  <a:schemeClr val="bg1"/>
                </a:solidFill>
              </a:rPr>
              <a:t>  4.</a:t>
            </a:r>
            <a:r>
              <a:rPr lang="en-IN" dirty="0">
                <a:solidFill>
                  <a:schemeClr val="bg1"/>
                </a:solidFill>
                <a:hlinkClick r:id="rId6">
                  <a:extLst>
                    <a:ext uri="{A12FA001-AC4F-418D-AE19-62706E023703}">
                      <ahyp:hlinkClr xmlns:ahyp="http://schemas.microsoft.com/office/drawing/2018/hyperlinkcolor" val="tx"/>
                    </a:ext>
                  </a:extLst>
                </a:hlinkClick>
              </a:rPr>
              <a:t>allaboutvision.com</a:t>
            </a:r>
            <a:r>
              <a:rPr lang="en-IN" dirty="0">
                <a:solidFill>
                  <a:schemeClr val="bg1"/>
                </a:solidFill>
              </a:rPr>
              <a:t>   5.</a:t>
            </a:r>
            <a:r>
              <a:rPr lang="en-IN" dirty="0">
                <a:solidFill>
                  <a:schemeClr val="bg1"/>
                </a:solidFill>
                <a:hlinkClick r:id="rId7">
                  <a:extLst>
                    <a:ext uri="{A12FA001-AC4F-418D-AE19-62706E023703}">
                      <ahyp:hlinkClr xmlns:ahyp="http://schemas.microsoft.com/office/drawing/2018/hyperlinkcolor" val="tx"/>
                    </a:ext>
                  </a:extLst>
                </a:hlinkClick>
              </a:rPr>
              <a:t> aravind.org</a:t>
            </a:r>
            <a:endParaRPr lang="en-IN" dirty="0">
              <a:solidFill>
                <a:schemeClr val="bg1"/>
              </a:solidFill>
            </a:endParaRPr>
          </a:p>
          <a:p>
            <a:endParaRPr lang="en-IN" dirty="0">
              <a:solidFill>
                <a:schemeClr val="bg1"/>
              </a:solidFill>
            </a:endParaRPr>
          </a:p>
        </p:txBody>
      </p:sp>
      <p:sp>
        <p:nvSpPr>
          <p:cNvPr id="29" name="TextBox 28">
            <a:extLst>
              <a:ext uri="{FF2B5EF4-FFF2-40B4-BE49-F238E27FC236}">
                <a16:creationId xmlns:a16="http://schemas.microsoft.com/office/drawing/2014/main" id="{5AA722B7-9A7F-D739-E8C0-96BC3BBA20EE}"/>
              </a:ext>
            </a:extLst>
          </p:cNvPr>
          <p:cNvSpPr txBox="1"/>
          <p:nvPr/>
        </p:nvSpPr>
        <p:spPr>
          <a:xfrm>
            <a:off x="5752812" y="4670486"/>
            <a:ext cx="6285390" cy="2031325"/>
          </a:xfrm>
          <a:prstGeom prst="rect">
            <a:avLst/>
          </a:prstGeom>
          <a:noFill/>
        </p:spPr>
        <p:txBody>
          <a:bodyPr wrap="square">
            <a:spAutoFit/>
          </a:bodyPr>
          <a:lstStyle/>
          <a:p>
            <a:pPr>
              <a:buNone/>
            </a:pPr>
            <a:r>
              <a:rPr lang="en-US" dirty="0"/>
              <a:t>🔍 </a:t>
            </a:r>
            <a:r>
              <a:rPr lang="en-US" b="1" dirty="0">
                <a:solidFill>
                  <a:schemeClr val="accent5"/>
                </a:solidFill>
              </a:rPr>
              <a:t>PPC Strategy Improvements:</a:t>
            </a:r>
            <a:endParaRPr lang="en-US" dirty="0">
              <a:solidFill>
                <a:schemeClr val="accent5"/>
              </a:solidFill>
            </a:endParaRPr>
          </a:p>
          <a:p>
            <a:pPr>
              <a:buFont typeface="Arial" panose="020B0604020202020204" pitchFamily="34" charset="0"/>
              <a:buChar char="•"/>
            </a:pPr>
            <a:r>
              <a:rPr lang="en-US" dirty="0">
                <a:solidFill>
                  <a:schemeClr val="bg1"/>
                </a:solidFill>
              </a:rPr>
              <a:t>Analyze competitors’ ad copies to improve CTR.</a:t>
            </a:r>
          </a:p>
          <a:p>
            <a:pPr>
              <a:buFont typeface="Arial" panose="020B0604020202020204" pitchFamily="34" charset="0"/>
              <a:buChar char="•"/>
            </a:pPr>
            <a:r>
              <a:rPr lang="en-US" dirty="0">
                <a:solidFill>
                  <a:schemeClr val="bg1"/>
                </a:solidFill>
              </a:rPr>
              <a:t>Target high-intent keywords with better ad copy and landing page experience.</a:t>
            </a:r>
          </a:p>
          <a:p>
            <a:pPr>
              <a:buFont typeface="Arial" panose="020B0604020202020204" pitchFamily="34" charset="0"/>
              <a:buChar char="•"/>
            </a:pPr>
            <a:r>
              <a:rPr lang="en-US" dirty="0">
                <a:solidFill>
                  <a:schemeClr val="bg1"/>
                </a:solidFill>
              </a:rPr>
              <a:t>Reduce wasted ad spend by refining targeting options.</a:t>
            </a:r>
          </a:p>
          <a:p>
            <a:pPr>
              <a:buFont typeface="Arial" panose="020B0604020202020204" pitchFamily="34" charset="0"/>
              <a:buChar char="•"/>
            </a:pPr>
            <a:r>
              <a:rPr lang="en-US" dirty="0">
                <a:solidFill>
                  <a:schemeClr val="bg1"/>
                </a:solidFill>
              </a:rPr>
              <a:t>Increase PPC budget efficiency by improving ad quality scores.</a:t>
            </a:r>
          </a:p>
        </p:txBody>
      </p:sp>
    </p:spTree>
    <p:extLst>
      <p:ext uri="{BB962C8B-B14F-4D97-AF65-F5344CB8AC3E}">
        <p14:creationId xmlns:p14="http://schemas.microsoft.com/office/powerpoint/2010/main" val="154479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a16="http://schemas.microsoft.com/office/drawing/2014/main"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0"/>
            <a:ext cx="12012000" cy="6858000"/>
          </a:xfrm>
        </p:spPr>
      </p:pic>
      <p:sp>
        <p:nvSpPr>
          <p:cNvPr id="15" name="Rectangle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AF7E39F-041F-4A45-A1CF-F8C269887D5A}"/>
              </a:ext>
            </a:extLst>
          </p:cNvPr>
          <p:cNvSpPr>
            <a:spLocks noGrp="1"/>
          </p:cNvSpPr>
          <p:nvPr>
            <p:ph type="body" sz="quarter" idx="13"/>
          </p:nvPr>
        </p:nvSpPr>
        <p:spPr>
          <a:xfrm>
            <a:off x="1147343" y="2731934"/>
            <a:ext cx="6903253" cy="3172156"/>
          </a:xfrm>
          <a:gradFill>
            <a:gsLst>
              <a:gs pos="0">
                <a:schemeClr val="tx2"/>
              </a:gs>
              <a:gs pos="100000">
                <a:schemeClr val="accent2"/>
              </a:gs>
            </a:gsLst>
            <a:lin ang="14400000" scaled="0"/>
          </a:gradFill>
        </p:spPr>
        <p:txBody>
          <a:bodyPr/>
          <a:lstStyle/>
          <a:p>
            <a:r>
              <a:rPr lang="en-US" dirty="0"/>
              <a:t>Prepare the best ad plan for the healthcare industry with the suggested budgets. Healthcare websites should be promoted across India. Include the average CPC, Cost/Conversions, and leads expected.</a:t>
            </a:r>
          </a:p>
        </p:txBody>
      </p:sp>
      <p:sp>
        <p:nvSpPr>
          <p:cNvPr id="3" name="Title 2">
            <a:extLst>
              <a:ext uri="{FF2B5EF4-FFF2-40B4-BE49-F238E27FC236}">
                <a16:creationId xmlns:a16="http://schemas.microsoft.com/office/drawing/2014/main" id="{E9BE4A06-2673-41EF-AF84-96B0EDEC0F01}"/>
              </a:ext>
            </a:extLst>
          </p:cNvPr>
          <p:cNvSpPr>
            <a:spLocks noGrp="1"/>
          </p:cNvSpPr>
          <p:nvPr>
            <p:ph type="title"/>
          </p:nvPr>
        </p:nvSpPr>
        <p:spPr>
          <a:xfrm>
            <a:off x="2870207" y="3129954"/>
            <a:ext cx="4585966" cy="1008000"/>
          </a:xfrm>
        </p:spPr>
        <p:txBody>
          <a:bodyPr/>
          <a:lstStyle/>
          <a:p>
            <a:r>
              <a:rPr lang="en-US" dirty="0"/>
              <a:t>OUR BIG </a:t>
            </a:r>
            <a:br>
              <a:rPr lang="en-US" dirty="0"/>
            </a:br>
            <a:r>
              <a:rPr lang="en-US" dirty="0"/>
              <a:t>IDEA</a:t>
            </a:r>
          </a:p>
        </p:txBody>
      </p:sp>
      <p:sp>
        <p:nvSpPr>
          <p:cNvPr id="9" name="object 7" descr="Beige rectangle">
            <a:extLst>
              <a:ext uri="{FF2B5EF4-FFF2-40B4-BE49-F238E27FC236}">
                <a16:creationId xmlns:a16="http://schemas.microsoft.com/office/drawing/2014/main" id="{400AB11A-4D5E-4CDE-BB60-C8578F59C3E0}"/>
              </a:ext>
            </a:extLst>
          </p:cNvPr>
          <p:cNvSpPr/>
          <p:nvPr/>
        </p:nvSpPr>
        <p:spPr bwMode="white">
          <a:xfrm>
            <a:off x="1793360" y="43326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id="{840CA54E-FBB9-4848-A45D-E086AA4A5012}"/>
              </a:ext>
            </a:extLst>
          </p:cNvPr>
          <p:cNvGrpSpPr>
            <a:grpSpLocks noChangeAspect="1"/>
          </p:cNvGrpSpPr>
          <p:nvPr/>
        </p:nvGrpSpPr>
        <p:grpSpPr>
          <a:xfrm>
            <a:off x="1985345" y="3363146"/>
            <a:ext cx="362015" cy="584795"/>
            <a:chOff x="1684741" y="3186732"/>
            <a:chExt cx="530027" cy="856197"/>
          </a:xfrm>
        </p:grpSpPr>
        <p:sp>
          <p:nvSpPr>
            <p:cNvPr id="32" name="Freeform: Shape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2</a:t>
            </a:fld>
            <a:endParaRPr lang="en-US" dirty="0"/>
          </a:p>
        </p:txBody>
      </p:sp>
      <p:grpSp>
        <p:nvGrpSpPr>
          <p:cNvPr id="14" name="Group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1713143" y="3198674"/>
            <a:ext cx="906419" cy="906419"/>
            <a:chOff x="5482999" y="1607028"/>
            <a:chExt cx="1200866" cy="1200866"/>
          </a:xfrm>
        </p:grpSpPr>
        <p:sp>
          <p:nvSpPr>
            <p:cNvPr id="16" name="Rectangle 15">
              <a:extLst>
                <a:ext uri="{FF2B5EF4-FFF2-40B4-BE49-F238E27FC236}">
                  <a16:creationId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7D0524-3318-C25A-F03D-0FAEBEF67BB8}"/>
              </a:ext>
            </a:extLst>
          </p:cNvPr>
          <p:cNvSpPr>
            <a:spLocks noGrp="1"/>
          </p:cNvSpPr>
          <p:nvPr>
            <p:ph type="sldNum" sz="quarter" idx="11"/>
          </p:nvPr>
        </p:nvSpPr>
        <p:spPr/>
        <p:txBody>
          <a:bodyPr/>
          <a:lstStyle/>
          <a:p>
            <a:fld id="{EECC7194-A4D0-457B-9D3E-53681723AFF7}" type="slidenum">
              <a:rPr lang="en-US" noProof="0" smtClean="0"/>
              <a:pPr/>
              <a:t>20</a:t>
            </a:fld>
            <a:endParaRPr lang="en-US" noProof="0" dirty="0"/>
          </a:p>
        </p:txBody>
      </p:sp>
      <p:sp>
        <p:nvSpPr>
          <p:cNvPr id="25" name="TextBox 24">
            <a:extLst>
              <a:ext uri="{FF2B5EF4-FFF2-40B4-BE49-F238E27FC236}">
                <a16:creationId xmlns:a16="http://schemas.microsoft.com/office/drawing/2014/main" id="{F8EEB28C-5E84-CF14-EF90-88BB7E12F417}"/>
              </a:ext>
            </a:extLst>
          </p:cNvPr>
          <p:cNvSpPr txBox="1"/>
          <p:nvPr/>
        </p:nvSpPr>
        <p:spPr>
          <a:xfrm>
            <a:off x="1480" y="212103"/>
            <a:ext cx="6094520" cy="2585323"/>
          </a:xfrm>
          <a:prstGeom prst="rect">
            <a:avLst/>
          </a:prstGeom>
          <a:noFill/>
        </p:spPr>
        <p:txBody>
          <a:bodyPr wrap="square">
            <a:spAutoFit/>
          </a:bodyPr>
          <a:lstStyle/>
          <a:p>
            <a:pPr>
              <a:buNone/>
            </a:pPr>
            <a:r>
              <a:rPr lang="en-US" b="1" dirty="0">
                <a:solidFill>
                  <a:schemeClr val="accent5"/>
                </a:solidFill>
              </a:rPr>
              <a:t>3. Google Ads Recommendations</a:t>
            </a:r>
          </a:p>
          <a:p>
            <a:pPr>
              <a:buFont typeface="Arial" panose="020B0604020202020204" pitchFamily="34" charset="0"/>
              <a:buChar char="•"/>
            </a:pPr>
            <a:r>
              <a:rPr lang="en-US" b="1" dirty="0">
                <a:solidFill>
                  <a:schemeClr val="tx2">
                    <a:lumMod val="25000"/>
                    <a:lumOff val="75000"/>
                  </a:schemeClr>
                </a:solidFill>
              </a:rPr>
              <a:t>Buying Keywords</a:t>
            </a:r>
            <a:r>
              <a:rPr lang="en-US" dirty="0">
                <a:solidFill>
                  <a:schemeClr val="tx2">
                    <a:lumMod val="25000"/>
                    <a:lumOff val="75000"/>
                  </a:schemeClr>
                </a:solidFill>
              </a:rPr>
              <a:t>:</a:t>
            </a:r>
            <a:r>
              <a:rPr lang="en-US" dirty="0">
                <a:solidFill>
                  <a:schemeClr val="bg1"/>
                </a:solidFill>
              </a:rPr>
              <a:t> 117</a:t>
            </a:r>
          </a:p>
          <a:p>
            <a:pPr>
              <a:buFont typeface="Arial" panose="020B0604020202020204" pitchFamily="34" charset="0"/>
              <a:buChar char="•"/>
            </a:pPr>
            <a:r>
              <a:rPr lang="en-US" b="1" dirty="0">
                <a:solidFill>
                  <a:schemeClr val="tx2">
                    <a:lumMod val="25000"/>
                    <a:lumOff val="75000"/>
                  </a:schemeClr>
                </a:solidFill>
              </a:rPr>
              <a:t>Buy Recommendations</a:t>
            </a:r>
            <a:r>
              <a:rPr lang="en-US" dirty="0">
                <a:solidFill>
                  <a:schemeClr val="tx2">
                    <a:lumMod val="25000"/>
                    <a:lumOff val="75000"/>
                  </a:schemeClr>
                </a:solidFill>
              </a:rPr>
              <a:t>: </a:t>
            </a:r>
            <a:r>
              <a:rPr lang="en-US" dirty="0">
                <a:solidFill>
                  <a:schemeClr val="bg1"/>
                </a:solidFill>
              </a:rPr>
              <a:t>14</a:t>
            </a:r>
          </a:p>
          <a:p>
            <a:pPr>
              <a:buNone/>
            </a:pPr>
            <a:r>
              <a:rPr lang="en-US" dirty="0">
                <a:solidFill>
                  <a:schemeClr val="bg1"/>
                </a:solidFill>
              </a:rPr>
              <a:t>✅ </a:t>
            </a:r>
            <a:r>
              <a:rPr lang="en-US" b="1" dirty="0">
                <a:solidFill>
                  <a:schemeClr val="tx2">
                    <a:lumMod val="25000"/>
                    <a:lumOff val="75000"/>
                  </a:schemeClr>
                </a:solidFill>
              </a:rPr>
              <a:t>Action Plan:</a:t>
            </a:r>
            <a:endParaRPr lang="en-US" dirty="0">
              <a:solidFill>
                <a:schemeClr val="tx2">
                  <a:lumMod val="25000"/>
                  <a:lumOff val="75000"/>
                </a:schemeClr>
              </a:solidFill>
            </a:endParaRPr>
          </a:p>
          <a:p>
            <a:pPr>
              <a:buFont typeface="Arial" panose="020B0604020202020204" pitchFamily="34" charset="0"/>
              <a:buChar char="•"/>
            </a:pPr>
            <a:r>
              <a:rPr lang="en-US" dirty="0">
                <a:solidFill>
                  <a:schemeClr val="bg1"/>
                </a:solidFill>
              </a:rPr>
              <a:t>Evaluate the suggested keywords and add relevant ones to the PPC campaign.</a:t>
            </a:r>
          </a:p>
          <a:p>
            <a:pPr>
              <a:buFont typeface="Arial" panose="020B0604020202020204" pitchFamily="34" charset="0"/>
              <a:buChar char="•"/>
            </a:pPr>
            <a:r>
              <a:rPr lang="en-US" dirty="0">
                <a:solidFill>
                  <a:schemeClr val="bg1"/>
                </a:solidFill>
              </a:rPr>
              <a:t>Remove underperforming paid keywords to optimize budget allocation.</a:t>
            </a:r>
          </a:p>
          <a:p>
            <a:pPr>
              <a:buFont typeface="Arial" panose="020B0604020202020204" pitchFamily="34" charset="0"/>
              <a:buChar char="•"/>
            </a:pPr>
            <a:r>
              <a:rPr lang="en-US" dirty="0">
                <a:solidFill>
                  <a:schemeClr val="bg1"/>
                </a:solidFill>
              </a:rPr>
              <a:t>A/B test ad creatives for better conversions.</a:t>
            </a:r>
          </a:p>
        </p:txBody>
      </p:sp>
      <p:sp>
        <p:nvSpPr>
          <p:cNvPr id="27" name="TextBox 26">
            <a:extLst>
              <a:ext uri="{FF2B5EF4-FFF2-40B4-BE49-F238E27FC236}">
                <a16:creationId xmlns:a16="http://schemas.microsoft.com/office/drawing/2014/main" id="{FBBF6C1D-DC77-8BEF-3C6F-BC2A9600CEDA}"/>
              </a:ext>
            </a:extLst>
          </p:cNvPr>
          <p:cNvSpPr txBox="1"/>
          <p:nvPr/>
        </p:nvSpPr>
        <p:spPr>
          <a:xfrm>
            <a:off x="148702" y="3514597"/>
            <a:ext cx="6121152" cy="2585323"/>
          </a:xfrm>
          <a:prstGeom prst="rect">
            <a:avLst/>
          </a:prstGeom>
          <a:noFill/>
        </p:spPr>
        <p:txBody>
          <a:bodyPr wrap="square">
            <a:spAutoFit/>
          </a:bodyPr>
          <a:lstStyle/>
          <a:p>
            <a:pPr>
              <a:buNone/>
            </a:pPr>
            <a:r>
              <a:rPr lang="en-IN" b="1" dirty="0">
                <a:solidFill>
                  <a:schemeClr val="accent5"/>
                </a:solidFill>
              </a:rPr>
              <a:t>Final Recommendations:</a:t>
            </a:r>
          </a:p>
          <a:p>
            <a:pPr>
              <a:buFont typeface="Arial" panose="020B0604020202020204" pitchFamily="34" charset="0"/>
              <a:buChar char="•"/>
            </a:pPr>
            <a:r>
              <a:rPr lang="en-IN" b="1" dirty="0">
                <a:solidFill>
                  <a:schemeClr val="tx2">
                    <a:lumMod val="25000"/>
                    <a:lumOff val="75000"/>
                  </a:schemeClr>
                </a:solidFill>
              </a:rPr>
              <a:t>SEO:</a:t>
            </a:r>
            <a:r>
              <a:rPr lang="en-IN" dirty="0">
                <a:solidFill>
                  <a:schemeClr val="tx2">
                    <a:lumMod val="25000"/>
                    <a:lumOff val="75000"/>
                  </a:schemeClr>
                </a:solidFill>
              </a:rPr>
              <a:t> </a:t>
            </a:r>
            <a:r>
              <a:rPr lang="en-IN" dirty="0">
                <a:solidFill>
                  <a:schemeClr val="bg1"/>
                </a:solidFill>
              </a:rPr>
              <a:t>Recover lost rankings with optimized pages &amp; backlink strategies.</a:t>
            </a:r>
          </a:p>
          <a:p>
            <a:pPr>
              <a:buFont typeface="Arial" panose="020B0604020202020204" pitchFamily="34" charset="0"/>
              <a:buChar char="•"/>
            </a:pPr>
            <a:r>
              <a:rPr lang="en-IN" b="1" dirty="0">
                <a:solidFill>
                  <a:schemeClr val="tx2">
                    <a:lumMod val="25000"/>
                    <a:lumOff val="75000"/>
                  </a:schemeClr>
                </a:solidFill>
              </a:rPr>
              <a:t>Content Strategy:</a:t>
            </a:r>
            <a:r>
              <a:rPr lang="en-IN" dirty="0">
                <a:solidFill>
                  <a:schemeClr val="bg1"/>
                </a:solidFill>
              </a:rPr>
              <a:t> Improve keyword relevance &amp; topic authority with high-quality content.</a:t>
            </a:r>
          </a:p>
          <a:p>
            <a:pPr>
              <a:buFont typeface="Arial" panose="020B0604020202020204" pitchFamily="34" charset="0"/>
              <a:buChar char="•"/>
            </a:pPr>
            <a:r>
              <a:rPr lang="en-IN" b="1" dirty="0">
                <a:solidFill>
                  <a:schemeClr val="tx2">
                    <a:lumMod val="25000"/>
                    <a:lumOff val="75000"/>
                  </a:schemeClr>
                </a:solidFill>
              </a:rPr>
              <a:t>PPC:</a:t>
            </a:r>
            <a:r>
              <a:rPr lang="en-IN" dirty="0">
                <a:solidFill>
                  <a:schemeClr val="bg1"/>
                </a:solidFill>
              </a:rPr>
              <a:t> Optimize budget usage and ad targeting for higher conversions.</a:t>
            </a:r>
          </a:p>
          <a:p>
            <a:pPr>
              <a:buFont typeface="Arial" panose="020B0604020202020204" pitchFamily="34" charset="0"/>
              <a:buChar char="•"/>
            </a:pPr>
            <a:r>
              <a:rPr lang="en-IN" b="1" dirty="0">
                <a:solidFill>
                  <a:schemeClr val="tx2">
                    <a:lumMod val="25000"/>
                    <a:lumOff val="75000"/>
                  </a:schemeClr>
                </a:solidFill>
              </a:rPr>
              <a:t>Competitor Monitoring:</a:t>
            </a:r>
            <a:r>
              <a:rPr lang="en-IN" dirty="0">
                <a:solidFill>
                  <a:schemeClr val="tx2">
                    <a:lumMod val="25000"/>
                    <a:lumOff val="75000"/>
                  </a:schemeClr>
                </a:solidFill>
              </a:rPr>
              <a:t> </a:t>
            </a:r>
            <a:r>
              <a:rPr lang="en-IN" dirty="0">
                <a:solidFill>
                  <a:schemeClr val="bg1"/>
                </a:solidFill>
              </a:rPr>
              <a:t>Track and adapt strategies based on top competitors.</a:t>
            </a:r>
          </a:p>
        </p:txBody>
      </p:sp>
    </p:spTree>
    <p:extLst>
      <p:ext uri="{BB962C8B-B14F-4D97-AF65-F5344CB8AC3E}">
        <p14:creationId xmlns:p14="http://schemas.microsoft.com/office/powerpoint/2010/main" val="509611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F1999-9C21-7EEC-C7F0-CBCEFEA391C6}"/>
              </a:ext>
            </a:extLst>
          </p:cNvPr>
          <p:cNvSpPr>
            <a:spLocks noGrp="1"/>
          </p:cNvSpPr>
          <p:nvPr>
            <p:ph type="sldNum" sz="quarter" idx="11"/>
          </p:nvPr>
        </p:nvSpPr>
        <p:spPr/>
        <p:txBody>
          <a:bodyPr/>
          <a:lstStyle/>
          <a:p>
            <a:fld id="{EECC7194-A4D0-457B-9D3E-53681723AFF7}" type="slidenum">
              <a:rPr lang="en-US" noProof="0" smtClean="0"/>
              <a:pPr/>
              <a:t>21</a:t>
            </a:fld>
            <a:endParaRPr lang="en-US" noProof="0" dirty="0"/>
          </a:p>
        </p:txBody>
      </p:sp>
      <p:pic>
        <p:nvPicPr>
          <p:cNvPr id="25" name="Picture 24">
            <a:extLst>
              <a:ext uri="{FF2B5EF4-FFF2-40B4-BE49-F238E27FC236}">
                <a16:creationId xmlns:a16="http://schemas.microsoft.com/office/drawing/2014/main" id="{6AF6BFB8-2F8D-6D4C-7E08-30058F35B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38202" cy="6857999"/>
          </a:xfrm>
          <a:prstGeom prst="rect">
            <a:avLst/>
          </a:prstGeom>
        </p:spPr>
      </p:pic>
      <p:pic>
        <p:nvPicPr>
          <p:cNvPr id="27" name="Picture 26">
            <a:extLst>
              <a:ext uri="{FF2B5EF4-FFF2-40B4-BE49-F238E27FC236}">
                <a16:creationId xmlns:a16="http://schemas.microsoft.com/office/drawing/2014/main" id="{151523F5-0A9D-DD2D-0F5F-1F5FF9C4F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85568"/>
            <a:ext cx="12192000" cy="2751235"/>
          </a:xfrm>
          <a:prstGeom prst="rect">
            <a:avLst/>
          </a:prstGeom>
        </p:spPr>
      </p:pic>
    </p:spTree>
    <p:extLst>
      <p:ext uri="{BB962C8B-B14F-4D97-AF65-F5344CB8AC3E}">
        <p14:creationId xmlns:p14="http://schemas.microsoft.com/office/powerpoint/2010/main" val="376963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3764C2-8DC7-9BFD-96EA-F9562996D8C0}"/>
              </a:ext>
            </a:extLst>
          </p:cNvPr>
          <p:cNvSpPr>
            <a:spLocks noGrp="1"/>
          </p:cNvSpPr>
          <p:nvPr>
            <p:ph type="sldNum" sz="quarter" idx="11"/>
          </p:nvPr>
        </p:nvSpPr>
        <p:spPr/>
        <p:txBody>
          <a:bodyPr/>
          <a:lstStyle/>
          <a:p>
            <a:fld id="{EECC7194-A4D0-457B-9D3E-53681723AFF7}" type="slidenum">
              <a:rPr lang="en-US" noProof="0" smtClean="0"/>
              <a:pPr/>
              <a:t>22</a:t>
            </a:fld>
            <a:endParaRPr lang="en-US" noProof="0" dirty="0"/>
          </a:p>
        </p:txBody>
      </p:sp>
      <p:sp>
        <p:nvSpPr>
          <p:cNvPr id="23" name="TextBox 22">
            <a:extLst>
              <a:ext uri="{FF2B5EF4-FFF2-40B4-BE49-F238E27FC236}">
                <a16:creationId xmlns:a16="http://schemas.microsoft.com/office/drawing/2014/main" id="{5ACA5137-0787-E4EC-6341-962E9671E536}"/>
              </a:ext>
            </a:extLst>
          </p:cNvPr>
          <p:cNvSpPr txBox="1"/>
          <p:nvPr/>
        </p:nvSpPr>
        <p:spPr>
          <a:xfrm>
            <a:off x="82118" y="281373"/>
            <a:ext cx="6094520" cy="1754326"/>
          </a:xfrm>
          <a:prstGeom prst="rect">
            <a:avLst/>
          </a:prstGeom>
          <a:noFill/>
        </p:spPr>
        <p:txBody>
          <a:bodyPr wrap="square">
            <a:spAutoFit/>
          </a:bodyPr>
          <a:lstStyle/>
          <a:p>
            <a:pPr>
              <a:buNone/>
            </a:pPr>
            <a:r>
              <a:rPr lang="en-US" b="1" dirty="0"/>
              <a:t>🧠 </a:t>
            </a:r>
            <a:r>
              <a:rPr lang="en-US" b="1" dirty="0">
                <a:solidFill>
                  <a:schemeClr val="accent5"/>
                </a:solidFill>
              </a:rPr>
              <a:t>Key Observations</a:t>
            </a:r>
          </a:p>
          <a:p>
            <a:pPr>
              <a:buNone/>
            </a:pPr>
            <a:r>
              <a:rPr lang="en-US" b="1" dirty="0">
                <a:solidFill>
                  <a:schemeClr val="bg1"/>
                </a:solidFill>
              </a:rPr>
              <a:t>1. Current SEO Performance (dragarwal.com):</a:t>
            </a:r>
          </a:p>
          <a:p>
            <a:pPr>
              <a:buFont typeface="Arial" panose="020B0604020202020204" pitchFamily="34" charset="0"/>
              <a:buChar char="•"/>
            </a:pPr>
            <a:r>
              <a:rPr lang="en-US" b="1" dirty="0">
                <a:solidFill>
                  <a:schemeClr val="tx2">
                    <a:lumMod val="25000"/>
                    <a:lumOff val="75000"/>
                  </a:schemeClr>
                </a:solidFill>
              </a:rPr>
              <a:t>SEO Keywords:</a:t>
            </a:r>
            <a:r>
              <a:rPr lang="en-US" dirty="0">
                <a:solidFill>
                  <a:schemeClr val="tx2">
                    <a:lumMod val="25000"/>
                    <a:lumOff val="75000"/>
                  </a:schemeClr>
                </a:solidFill>
              </a:rPr>
              <a:t> </a:t>
            </a:r>
            <a:r>
              <a:rPr lang="en-US" dirty="0">
                <a:solidFill>
                  <a:schemeClr val="bg1"/>
                </a:solidFill>
              </a:rPr>
              <a:t>33.3k</a:t>
            </a:r>
          </a:p>
          <a:p>
            <a:pPr>
              <a:buFont typeface="Arial" panose="020B0604020202020204" pitchFamily="34" charset="0"/>
              <a:buChar char="•"/>
            </a:pPr>
            <a:r>
              <a:rPr lang="en-US" b="1" dirty="0">
                <a:solidFill>
                  <a:schemeClr val="tx2">
                    <a:lumMod val="25000"/>
                    <a:lumOff val="75000"/>
                  </a:schemeClr>
                </a:solidFill>
              </a:rPr>
              <a:t>Monthly Clicks:</a:t>
            </a:r>
            <a:r>
              <a:rPr lang="en-US" dirty="0">
                <a:solidFill>
                  <a:schemeClr val="tx2">
                    <a:lumMod val="25000"/>
                    <a:lumOff val="75000"/>
                  </a:schemeClr>
                </a:solidFill>
              </a:rPr>
              <a:t> </a:t>
            </a:r>
            <a:r>
              <a:rPr lang="en-US" dirty="0">
                <a:solidFill>
                  <a:schemeClr val="bg1"/>
                </a:solidFill>
              </a:rPr>
              <a:t>37.9k</a:t>
            </a:r>
          </a:p>
          <a:p>
            <a:pPr>
              <a:buFont typeface="Arial" panose="020B0604020202020204" pitchFamily="34" charset="0"/>
              <a:buChar char="•"/>
            </a:pPr>
            <a:r>
              <a:rPr lang="en-US" b="1" dirty="0">
                <a:solidFill>
                  <a:schemeClr val="tx2">
                    <a:lumMod val="25000"/>
                    <a:lumOff val="75000"/>
                  </a:schemeClr>
                </a:solidFill>
              </a:rPr>
              <a:t>Monthly Value of Clicks:</a:t>
            </a:r>
            <a:r>
              <a:rPr lang="en-US" dirty="0">
                <a:solidFill>
                  <a:schemeClr val="tx2">
                    <a:lumMod val="25000"/>
                    <a:lumOff val="75000"/>
                  </a:schemeClr>
                </a:solidFill>
              </a:rPr>
              <a:t> </a:t>
            </a:r>
            <a:r>
              <a:rPr lang="en-US" dirty="0">
                <a:solidFill>
                  <a:schemeClr val="bg1"/>
                </a:solidFill>
              </a:rPr>
              <a:t>$66.4k (highest among all competitors)</a:t>
            </a:r>
          </a:p>
        </p:txBody>
      </p:sp>
      <p:sp>
        <p:nvSpPr>
          <p:cNvPr id="25" name="TextBox 24">
            <a:extLst>
              <a:ext uri="{FF2B5EF4-FFF2-40B4-BE49-F238E27FC236}">
                <a16:creationId xmlns:a16="http://schemas.microsoft.com/office/drawing/2014/main" id="{5FBD7940-F5AE-53F7-BFA7-BB2DD09A6F59}"/>
              </a:ext>
            </a:extLst>
          </p:cNvPr>
          <p:cNvSpPr txBox="1"/>
          <p:nvPr/>
        </p:nvSpPr>
        <p:spPr>
          <a:xfrm>
            <a:off x="82118" y="2290310"/>
            <a:ext cx="5723878" cy="2308324"/>
          </a:xfrm>
          <a:prstGeom prst="rect">
            <a:avLst/>
          </a:prstGeom>
          <a:noFill/>
        </p:spPr>
        <p:txBody>
          <a:bodyPr wrap="square">
            <a:spAutoFit/>
          </a:bodyPr>
          <a:lstStyle/>
          <a:p>
            <a:pPr>
              <a:buNone/>
            </a:pPr>
            <a:r>
              <a:rPr lang="en-IN" b="1" dirty="0">
                <a:solidFill>
                  <a:schemeClr val="accent5"/>
                </a:solidFill>
              </a:rPr>
              <a:t>2. Main Competitors:</a:t>
            </a:r>
          </a:p>
          <a:p>
            <a:pPr>
              <a:buFont typeface="Arial" panose="020B0604020202020204" pitchFamily="34" charset="0"/>
              <a:buChar char="•"/>
            </a:pPr>
            <a:r>
              <a:rPr lang="en-IN" b="1" dirty="0">
                <a:solidFill>
                  <a:schemeClr val="tx2">
                    <a:lumMod val="25000"/>
                    <a:lumOff val="75000"/>
                  </a:schemeClr>
                </a:solidFill>
              </a:rPr>
              <a:t>allaboutvision.com</a:t>
            </a:r>
            <a:r>
              <a:rPr lang="en-IN" dirty="0">
                <a:solidFill>
                  <a:schemeClr val="tx2">
                    <a:lumMod val="25000"/>
                    <a:lumOff val="75000"/>
                  </a:schemeClr>
                </a:solidFill>
              </a:rPr>
              <a:t> </a:t>
            </a:r>
            <a:r>
              <a:rPr lang="en-IN" dirty="0">
                <a:solidFill>
                  <a:schemeClr val="bg1"/>
                </a:solidFill>
              </a:rPr>
              <a:t>– 55.1k keywords but dramatic dip in Aug ‘24 and rise after. Likely a technical issue or penalty recovery.</a:t>
            </a:r>
          </a:p>
          <a:p>
            <a:pPr>
              <a:buFont typeface="Arial" panose="020B0604020202020204" pitchFamily="34" charset="0"/>
              <a:buChar char="•"/>
            </a:pPr>
            <a:r>
              <a:rPr lang="en-IN" b="1" dirty="0">
                <a:solidFill>
                  <a:schemeClr val="tx2">
                    <a:lumMod val="25000"/>
                    <a:lumOff val="75000"/>
                  </a:schemeClr>
                </a:solidFill>
              </a:rPr>
              <a:t>centreforsight.net</a:t>
            </a:r>
            <a:r>
              <a:rPr lang="en-IN" dirty="0">
                <a:solidFill>
                  <a:schemeClr val="tx2">
                    <a:lumMod val="25000"/>
                    <a:lumOff val="75000"/>
                  </a:schemeClr>
                </a:solidFill>
              </a:rPr>
              <a:t> </a:t>
            </a:r>
            <a:r>
              <a:rPr lang="en-IN" dirty="0">
                <a:solidFill>
                  <a:schemeClr val="bg1"/>
                </a:solidFill>
              </a:rPr>
              <a:t>– 16.9k keywords, strong click performance (34.8k). Closest competitor in traffic.</a:t>
            </a:r>
          </a:p>
          <a:p>
            <a:pPr>
              <a:buFont typeface="Arial" panose="020B0604020202020204" pitchFamily="34" charset="0"/>
              <a:buChar char="•"/>
            </a:pPr>
            <a:r>
              <a:rPr lang="en-IN" b="1" dirty="0">
                <a:solidFill>
                  <a:schemeClr val="tx2">
                    <a:lumMod val="25000"/>
                    <a:lumOff val="75000"/>
                  </a:schemeClr>
                </a:solidFill>
              </a:rPr>
              <a:t>asgeyehospital.com</a:t>
            </a:r>
            <a:r>
              <a:rPr lang="en-IN" dirty="0">
                <a:solidFill>
                  <a:schemeClr val="bg1"/>
                </a:solidFill>
              </a:rPr>
              <a:t> – 21k keywords, 16k clicks.</a:t>
            </a:r>
          </a:p>
          <a:p>
            <a:pPr>
              <a:buFont typeface="Arial" panose="020B0604020202020204" pitchFamily="34" charset="0"/>
              <a:buChar char="•"/>
            </a:pPr>
            <a:r>
              <a:rPr lang="en-IN" b="1" dirty="0">
                <a:solidFill>
                  <a:schemeClr val="tx2">
                    <a:lumMod val="25000"/>
                    <a:lumOff val="75000"/>
                  </a:schemeClr>
                </a:solidFill>
              </a:rPr>
              <a:t>eyemantra.in</a:t>
            </a:r>
            <a:r>
              <a:rPr lang="en-IN" dirty="0">
                <a:solidFill>
                  <a:schemeClr val="tx2">
                    <a:lumMod val="25000"/>
                    <a:lumOff val="75000"/>
                  </a:schemeClr>
                </a:solidFill>
              </a:rPr>
              <a:t> </a:t>
            </a:r>
            <a:r>
              <a:rPr lang="en-IN" dirty="0">
                <a:solidFill>
                  <a:schemeClr val="bg1"/>
                </a:solidFill>
              </a:rPr>
              <a:t>– 14.8k keywords, 7.55k clicks.</a:t>
            </a:r>
          </a:p>
        </p:txBody>
      </p:sp>
      <p:sp>
        <p:nvSpPr>
          <p:cNvPr id="27" name="TextBox 26">
            <a:extLst>
              <a:ext uri="{FF2B5EF4-FFF2-40B4-BE49-F238E27FC236}">
                <a16:creationId xmlns:a16="http://schemas.microsoft.com/office/drawing/2014/main" id="{065F45F3-9B71-F9A8-D144-B911A6AA8ACF}"/>
              </a:ext>
            </a:extLst>
          </p:cNvPr>
          <p:cNvSpPr txBox="1"/>
          <p:nvPr/>
        </p:nvSpPr>
        <p:spPr>
          <a:xfrm>
            <a:off x="82118" y="4970573"/>
            <a:ext cx="5723878" cy="1200329"/>
          </a:xfrm>
          <a:prstGeom prst="rect">
            <a:avLst/>
          </a:prstGeom>
          <a:noFill/>
        </p:spPr>
        <p:txBody>
          <a:bodyPr wrap="square">
            <a:spAutoFit/>
          </a:bodyPr>
          <a:lstStyle/>
          <a:p>
            <a:pPr>
              <a:buNone/>
            </a:pPr>
            <a:r>
              <a:rPr lang="en-US" b="1" dirty="0">
                <a:solidFill>
                  <a:schemeClr val="accent5"/>
                </a:solidFill>
              </a:rPr>
              <a:t>3. Keyword Overlaps:</a:t>
            </a:r>
          </a:p>
          <a:p>
            <a:pPr>
              <a:buFont typeface="Arial" panose="020B0604020202020204" pitchFamily="34" charset="0"/>
              <a:buChar char="•"/>
            </a:pPr>
            <a:r>
              <a:rPr lang="en-US" dirty="0">
                <a:solidFill>
                  <a:schemeClr val="bg1"/>
                </a:solidFill>
              </a:rPr>
              <a:t>There’s a </a:t>
            </a:r>
            <a:r>
              <a:rPr lang="en-US" b="1" dirty="0">
                <a:solidFill>
                  <a:schemeClr val="bg1"/>
                </a:solidFill>
              </a:rPr>
              <a:t>~</a:t>
            </a:r>
            <a:r>
              <a:rPr lang="en-US" b="1" dirty="0">
                <a:solidFill>
                  <a:schemeClr val="tx2">
                    <a:lumMod val="25000"/>
                    <a:lumOff val="75000"/>
                  </a:schemeClr>
                </a:solidFill>
              </a:rPr>
              <a:t>1.8k common keyword overlap</a:t>
            </a:r>
            <a:r>
              <a:rPr lang="en-US" dirty="0">
                <a:solidFill>
                  <a:schemeClr val="tx2">
                    <a:lumMod val="25000"/>
                    <a:lumOff val="75000"/>
                  </a:schemeClr>
                </a:solidFill>
              </a:rPr>
              <a:t> </a:t>
            </a:r>
            <a:r>
              <a:rPr lang="en-US" dirty="0">
                <a:solidFill>
                  <a:schemeClr val="bg1"/>
                </a:solidFill>
              </a:rPr>
              <a:t>with most competitors. Indicates shared niche terms, which is expected in eye care/ophthalmology.</a:t>
            </a:r>
          </a:p>
        </p:txBody>
      </p:sp>
      <p:sp>
        <p:nvSpPr>
          <p:cNvPr id="29" name="TextBox 28">
            <a:extLst>
              <a:ext uri="{FF2B5EF4-FFF2-40B4-BE49-F238E27FC236}">
                <a16:creationId xmlns:a16="http://schemas.microsoft.com/office/drawing/2014/main" id="{7D92B2AD-43AF-39B2-0DB8-0AFB6CF12DB5}"/>
              </a:ext>
            </a:extLst>
          </p:cNvPr>
          <p:cNvSpPr txBox="1"/>
          <p:nvPr/>
        </p:nvSpPr>
        <p:spPr>
          <a:xfrm>
            <a:off x="5941381" y="281373"/>
            <a:ext cx="6094520" cy="1477328"/>
          </a:xfrm>
          <a:prstGeom prst="rect">
            <a:avLst/>
          </a:prstGeom>
          <a:noFill/>
        </p:spPr>
        <p:txBody>
          <a:bodyPr wrap="square">
            <a:spAutoFit/>
          </a:bodyPr>
          <a:lstStyle/>
          <a:p>
            <a:pPr>
              <a:buNone/>
            </a:pPr>
            <a:r>
              <a:rPr lang="en-US" b="1" dirty="0"/>
              <a:t>✅ </a:t>
            </a:r>
            <a:r>
              <a:rPr lang="en-US" b="1" dirty="0">
                <a:solidFill>
                  <a:schemeClr val="accent5"/>
                </a:solidFill>
              </a:rPr>
              <a:t>Strengths of dragarwal.com</a:t>
            </a:r>
          </a:p>
          <a:p>
            <a:pPr>
              <a:buFont typeface="Arial" panose="020B0604020202020204" pitchFamily="34" charset="0"/>
              <a:buChar char="•"/>
            </a:pPr>
            <a:r>
              <a:rPr lang="en-US" dirty="0">
                <a:solidFill>
                  <a:schemeClr val="bg1"/>
                </a:solidFill>
              </a:rPr>
              <a:t>High </a:t>
            </a:r>
            <a:r>
              <a:rPr lang="en-US" b="1" dirty="0">
                <a:solidFill>
                  <a:schemeClr val="tx2">
                    <a:lumMod val="25000"/>
                    <a:lumOff val="75000"/>
                  </a:schemeClr>
                </a:solidFill>
              </a:rPr>
              <a:t>organic traffic</a:t>
            </a:r>
            <a:r>
              <a:rPr lang="en-US" dirty="0">
                <a:solidFill>
                  <a:schemeClr val="bg1"/>
                </a:solidFill>
              </a:rPr>
              <a:t> and </a:t>
            </a:r>
            <a:r>
              <a:rPr lang="en-US" b="1" dirty="0">
                <a:solidFill>
                  <a:schemeClr val="tx2">
                    <a:lumMod val="25000"/>
                    <a:lumOff val="75000"/>
                  </a:schemeClr>
                </a:solidFill>
              </a:rPr>
              <a:t>click value</a:t>
            </a:r>
            <a:r>
              <a:rPr lang="en-US" dirty="0">
                <a:solidFill>
                  <a:schemeClr val="bg1"/>
                </a:solidFill>
              </a:rPr>
              <a:t>.</a:t>
            </a:r>
          </a:p>
          <a:p>
            <a:pPr>
              <a:buFont typeface="Arial" panose="020B0604020202020204" pitchFamily="34" charset="0"/>
              <a:buChar char="•"/>
            </a:pPr>
            <a:r>
              <a:rPr lang="en-US" dirty="0">
                <a:solidFill>
                  <a:schemeClr val="bg1"/>
                </a:solidFill>
              </a:rPr>
              <a:t>Strong </a:t>
            </a:r>
            <a:r>
              <a:rPr lang="en-US" b="1" dirty="0">
                <a:solidFill>
                  <a:schemeClr val="tx2">
                    <a:lumMod val="25000"/>
                    <a:lumOff val="75000"/>
                  </a:schemeClr>
                </a:solidFill>
              </a:rPr>
              <a:t>keyword base</a:t>
            </a:r>
            <a:r>
              <a:rPr lang="en-US" b="1" dirty="0">
                <a:solidFill>
                  <a:schemeClr val="bg1"/>
                </a:solidFill>
              </a:rPr>
              <a:t> (33.3k)</a:t>
            </a:r>
            <a:r>
              <a:rPr lang="en-US" dirty="0">
                <a:solidFill>
                  <a:schemeClr val="bg1"/>
                </a:solidFill>
              </a:rPr>
              <a:t>.</a:t>
            </a:r>
          </a:p>
          <a:p>
            <a:pPr>
              <a:buFont typeface="Arial" panose="020B0604020202020204" pitchFamily="34" charset="0"/>
              <a:buChar char="•"/>
            </a:pPr>
            <a:r>
              <a:rPr lang="en-US" dirty="0">
                <a:solidFill>
                  <a:schemeClr val="bg1"/>
                </a:solidFill>
              </a:rPr>
              <a:t>Dominating in </a:t>
            </a:r>
            <a:r>
              <a:rPr lang="en-US" b="1" dirty="0">
                <a:solidFill>
                  <a:schemeClr val="tx2">
                    <a:lumMod val="25000"/>
                    <a:lumOff val="75000"/>
                  </a:schemeClr>
                </a:solidFill>
              </a:rPr>
              <a:t>monthly click value</a:t>
            </a:r>
            <a:r>
              <a:rPr lang="en-US" dirty="0">
                <a:solidFill>
                  <a:schemeClr val="bg1"/>
                </a:solidFill>
              </a:rPr>
              <a:t> – this suggests ranking for valuable (likely high-conversion) keywords.</a:t>
            </a:r>
          </a:p>
        </p:txBody>
      </p:sp>
      <p:sp>
        <p:nvSpPr>
          <p:cNvPr id="31" name="TextBox 30">
            <a:extLst>
              <a:ext uri="{FF2B5EF4-FFF2-40B4-BE49-F238E27FC236}">
                <a16:creationId xmlns:a16="http://schemas.microsoft.com/office/drawing/2014/main" id="{0C8AA85A-720E-27F0-24B2-F28B6D8A0FC9}"/>
              </a:ext>
            </a:extLst>
          </p:cNvPr>
          <p:cNvSpPr txBox="1"/>
          <p:nvPr/>
        </p:nvSpPr>
        <p:spPr>
          <a:xfrm>
            <a:off x="5941381" y="2290310"/>
            <a:ext cx="6094520" cy="1754326"/>
          </a:xfrm>
          <a:prstGeom prst="rect">
            <a:avLst/>
          </a:prstGeom>
          <a:noFill/>
        </p:spPr>
        <p:txBody>
          <a:bodyPr wrap="square">
            <a:spAutoFit/>
          </a:bodyPr>
          <a:lstStyle/>
          <a:p>
            <a:pPr>
              <a:buNone/>
            </a:pPr>
            <a:r>
              <a:rPr lang="en-IN" b="1" dirty="0"/>
              <a:t>📈 </a:t>
            </a:r>
            <a:r>
              <a:rPr lang="en-IN" b="1" dirty="0">
                <a:solidFill>
                  <a:schemeClr val="accent5"/>
                </a:solidFill>
              </a:rPr>
              <a:t>Suggestions to Improve SEO &amp; Digital Marketing</a:t>
            </a:r>
          </a:p>
          <a:p>
            <a:pPr>
              <a:buNone/>
            </a:pPr>
            <a:r>
              <a:rPr lang="en-IN" b="1" dirty="0">
                <a:solidFill>
                  <a:schemeClr val="tx2">
                    <a:lumMod val="25000"/>
                    <a:lumOff val="75000"/>
                  </a:schemeClr>
                </a:solidFill>
              </a:rPr>
              <a:t>1. Expand Long-Tail Keywords</a:t>
            </a:r>
          </a:p>
          <a:p>
            <a:pPr>
              <a:buFont typeface="Arial" panose="020B0604020202020204" pitchFamily="34" charset="0"/>
              <a:buChar char="•"/>
            </a:pPr>
            <a:r>
              <a:rPr lang="en-IN" dirty="0">
                <a:solidFill>
                  <a:schemeClr val="bg1"/>
                </a:solidFill>
              </a:rPr>
              <a:t>Dig deeper into competitor keyword gaps using tools like SEMrush or </a:t>
            </a:r>
            <a:r>
              <a:rPr lang="en-IN" dirty="0" err="1">
                <a:solidFill>
                  <a:schemeClr val="bg1"/>
                </a:solidFill>
              </a:rPr>
              <a:t>Ahrefs</a:t>
            </a:r>
            <a:r>
              <a:rPr lang="en-IN" dirty="0">
                <a:solidFill>
                  <a:schemeClr val="bg1"/>
                </a:solidFill>
              </a:rPr>
              <a:t>.</a:t>
            </a:r>
          </a:p>
          <a:p>
            <a:pPr>
              <a:buFont typeface="Arial" panose="020B0604020202020204" pitchFamily="34" charset="0"/>
              <a:buChar char="•"/>
            </a:pPr>
            <a:r>
              <a:rPr lang="en-IN" dirty="0">
                <a:solidFill>
                  <a:schemeClr val="bg1"/>
                </a:solidFill>
              </a:rPr>
              <a:t>Target </a:t>
            </a:r>
            <a:r>
              <a:rPr lang="en-IN" b="1" dirty="0" err="1">
                <a:solidFill>
                  <a:schemeClr val="tx2">
                    <a:lumMod val="25000"/>
                    <a:lumOff val="75000"/>
                  </a:schemeClr>
                </a:solidFill>
              </a:rPr>
              <a:t>local+service-based</a:t>
            </a:r>
            <a:r>
              <a:rPr lang="en-IN" b="1" dirty="0">
                <a:solidFill>
                  <a:schemeClr val="tx2">
                    <a:lumMod val="25000"/>
                    <a:lumOff val="75000"/>
                  </a:schemeClr>
                </a:solidFill>
              </a:rPr>
              <a:t> combinations</a:t>
            </a:r>
            <a:r>
              <a:rPr lang="en-IN" dirty="0">
                <a:solidFill>
                  <a:schemeClr val="tx2">
                    <a:lumMod val="25000"/>
                    <a:lumOff val="75000"/>
                  </a:schemeClr>
                </a:solidFill>
              </a:rPr>
              <a:t> </a:t>
            </a:r>
            <a:r>
              <a:rPr lang="en-IN" dirty="0">
                <a:solidFill>
                  <a:schemeClr val="bg1"/>
                </a:solidFill>
              </a:rPr>
              <a:t>(e.g., “LASIK surgery Chennai”, “best eye specialist near me”).</a:t>
            </a:r>
          </a:p>
        </p:txBody>
      </p:sp>
      <p:sp>
        <p:nvSpPr>
          <p:cNvPr id="33" name="TextBox 32">
            <a:extLst>
              <a:ext uri="{FF2B5EF4-FFF2-40B4-BE49-F238E27FC236}">
                <a16:creationId xmlns:a16="http://schemas.microsoft.com/office/drawing/2014/main" id="{4A21BEFA-647D-4DB9-884C-F6E3E6665B29}"/>
              </a:ext>
            </a:extLst>
          </p:cNvPr>
          <p:cNvSpPr txBox="1"/>
          <p:nvPr/>
        </p:nvSpPr>
        <p:spPr>
          <a:xfrm>
            <a:off x="5941381" y="4268303"/>
            <a:ext cx="6094520" cy="2308324"/>
          </a:xfrm>
          <a:prstGeom prst="rect">
            <a:avLst/>
          </a:prstGeom>
          <a:noFill/>
        </p:spPr>
        <p:txBody>
          <a:bodyPr wrap="square">
            <a:spAutoFit/>
          </a:bodyPr>
          <a:lstStyle/>
          <a:p>
            <a:pPr>
              <a:buNone/>
            </a:pPr>
            <a:r>
              <a:rPr lang="en-US" b="1" dirty="0">
                <a:solidFill>
                  <a:schemeClr val="accent5"/>
                </a:solidFill>
              </a:rPr>
              <a:t>2. Fix Technical SEO Issues</a:t>
            </a:r>
          </a:p>
          <a:p>
            <a:pPr>
              <a:buFont typeface="Arial" panose="020B0604020202020204" pitchFamily="34" charset="0"/>
              <a:buChar char="•"/>
            </a:pPr>
            <a:r>
              <a:rPr lang="en-US" dirty="0">
                <a:solidFill>
                  <a:schemeClr val="bg1"/>
                </a:solidFill>
              </a:rPr>
              <a:t>Sudden drops like what happened with allaboutvision.com are often due to:</a:t>
            </a:r>
          </a:p>
          <a:p>
            <a:pPr marL="742950" lvl="1" indent="-285750">
              <a:buFont typeface="Arial" panose="020B0604020202020204" pitchFamily="34" charset="0"/>
              <a:buChar char="•"/>
            </a:pPr>
            <a:r>
              <a:rPr lang="en-US" dirty="0">
                <a:solidFill>
                  <a:schemeClr val="bg1"/>
                </a:solidFill>
              </a:rPr>
              <a:t>Google penalties</a:t>
            </a:r>
          </a:p>
          <a:p>
            <a:pPr marL="742950" lvl="1" indent="-285750">
              <a:buFont typeface="Arial" panose="020B0604020202020204" pitchFamily="34" charset="0"/>
              <a:buChar char="•"/>
            </a:pPr>
            <a:r>
              <a:rPr lang="en-US" dirty="0">
                <a:solidFill>
                  <a:schemeClr val="bg1"/>
                </a:solidFill>
              </a:rPr>
              <a:t>Broken redirects</a:t>
            </a:r>
          </a:p>
          <a:p>
            <a:pPr marL="742950" lvl="1" indent="-285750">
              <a:buFont typeface="Arial" panose="020B0604020202020204" pitchFamily="34" charset="0"/>
              <a:buChar char="•"/>
            </a:pPr>
            <a:r>
              <a:rPr lang="en-US" dirty="0">
                <a:solidFill>
                  <a:schemeClr val="bg1"/>
                </a:solidFill>
              </a:rPr>
              <a:t>Core web vitals</a:t>
            </a:r>
          </a:p>
          <a:p>
            <a:pPr marL="742950" lvl="1" indent="-285750">
              <a:buFont typeface="Arial" panose="020B0604020202020204" pitchFamily="34" charset="0"/>
              <a:buChar char="•"/>
            </a:pPr>
            <a:r>
              <a:rPr lang="en-US" dirty="0">
                <a:solidFill>
                  <a:schemeClr val="bg1"/>
                </a:solidFill>
              </a:rPr>
              <a:t>Indexing issues</a:t>
            </a:r>
          </a:p>
          <a:p>
            <a:pPr>
              <a:buFont typeface="Arial" panose="020B0604020202020204" pitchFamily="34" charset="0"/>
              <a:buChar char="•"/>
            </a:pPr>
            <a:r>
              <a:rPr lang="en-US" dirty="0">
                <a:solidFill>
                  <a:schemeClr val="bg1"/>
                </a:solidFill>
              </a:rPr>
              <a:t>Ensure dragarwal.com is free of these.</a:t>
            </a:r>
          </a:p>
        </p:txBody>
      </p:sp>
    </p:spTree>
    <p:extLst>
      <p:ext uri="{BB962C8B-B14F-4D97-AF65-F5344CB8AC3E}">
        <p14:creationId xmlns:p14="http://schemas.microsoft.com/office/powerpoint/2010/main" val="3524810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71C0D-F73E-7E8A-BA81-EC39BA5C7F3E}"/>
              </a:ext>
            </a:extLst>
          </p:cNvPr>
          <p:cNvSpPr>
            <a:spLocks noGrp="1"/>
          </p:cNvSpPr>
          <p:nvPr>
            <p:ph type="sldNum" sz="quarter" idx="11"/>
          </p:nvPr>
        </p:nvSpPr>
        <p:spPr/>
        <p:txBody>
          <a:bodyPr/>
          <a:lstStyle/>
          <a:p>
            <a:fld id="{EECC7194-A4D0-457B-9D3E-53681723AFF7}" type="slidenum">
              <a:rPr lang="en-US" noProof="0" smtClean="0"/>
              <a:pPr/>
              <a:t>23</a:t>
            </a:fld>
            <a:endParaRPr lang="en-US" noProof="0" dirty="0"/>
          </a:p>
        </p:txBody>
      </p:sp>
      <p:sp>
        <p:nvSpPr>
          <p:cNvPr id="23" name="TextBox 22">
            <a:extLst>
              <a:ext uri="{FF2B5EF4-FFF2-40B4-BE49-F238E27FC236}">
                <a16:creationId xmlns:a16="http://schemas.microsoft.com/office/drawing/2014/main" id="{6F5C3369-4256-AA8C-4117-12F7B0826533}"/>
              </a:ext>
            </a:extLst>
          </p:cNvPr>
          <p:cNvSpPr txBox="1"/>
          <p:nvPr/>
        </p:nvSpPr>
        <p:spPr>
          <a:xfrm>
            <a:off x="144262" y="302671"/>
            <a:ext cx="4889378" cy="2308324"/>
          </a:xfrm>
          <a:prstGeom prst="rect">
            <a:avLst/>
          </a:prstGeom>
          <a:noFill/>
        </p:spPr>
        <p:txBody>
          <a:bodyPr wrap="square">
            <a:spAutoFit/>
          </a:bodyPr>
          <a:lstStyle/>
          <a:p>
            <a:pPr>
              <a:buNone/>
            </a:pPr>
            <a:r>
              <a:rPr lang="en-IN" b="1" dirty="0">
                <a:solidFill>
                  <a:schemeClr val="accent5"/>
                </a:solidFill>
              </a:rPr>
              <a:t>3. Content Strategy</a:t>
            </a:r>
          </a:p>
          <a:p>
            <a:pPr>
              <a:buFont typeface="Arial" panose="020B0604020202020204" pitchFamily="34" charset="0"/>
              <a:buChar char="•"/>
            </a:pPr>
            <a:r>
              <a:rPr lang="en-IN" dirty="0">
                <a:solidFill>
                  <a:schemeClr val="bg1"/>
                </a:solidFill>
              </a:rPr>
              <a:t>Launch blogs targeting </a:t>
            </a:r>
            <a:r>
              <a:rPr lang="en-IN" b="1" dirty="0">
                <a:solidFill>
                  <a:schemeClr val="tx2">
                    <a:lumMod val="25000"/>
                    <a:lumOff val="75000"/>
                  </a:schemeClr>
                </a:solidFill>
              </a:rPr>
              <a:t>FAQs</a:t>
            </a:r>
            <a:r>
              <a:rPr lang="en-IN" dirty="0">
                <a:solidFill>
                  <a:schemeClr val="bg1"/>
                </a:solidFill>
              </a:rPr>
              <a:t> (e.g., "Is LASIK painful?", "How to prepare for cataract surgery").</a:t>
            </a:r>
          </a:p>
          <a:p>
            <a:pPr>
              <a:buFont typeface="Arial" panose="020B0604020202020204" pitchFamily="34" charset="0"/>
              <a:buChar char="•"/>
            </a:pPr>
            <a:r>
              <a:rPr lang="en-IN" dirty="0">
                <a:solidFill>
                  <a:schemeClr val="bg1"/>
                </a:solidFill>
              </a:rPr>
              <a:t>Use schema markup for rich results (FAQs, reviews, ratings).</a:t>
            </a:r>
          </a:p>
          <a:p>
            <a:pPr>
              <a:buFont typeface="Arial" panose="020B0604020202020204" pitchFamily="34" charset="0"/>
              <a:buChar char="•"/>
            </a:pPr>
            <a:r>
              <a:rPr lang="en-IN" dirty="0">
                <a:solidFill>
                  <a:schemeClr val="bg1"/>
                </a:solidFill>
              </a:rPr>
              <a:t>Add </a:t>
            </a:r>
            <a:r>
              <a:rPr lang="en-IN" b="1" dirty="0">
                <a:solidFill>
                  <a:schemeClr val="tx2">
                    <a:lumMod val="25000"/>
                    <a:lumOff val="75000"/>
                  </a:schemeClr>
                </a:solidFill>
              </a:rPr>
              <a:t>videos and patient testimonials</a:t>
            </a:r>
            <a:r>
              <a:rPr lang="en-IN" dirty="0">
                <a:solidFill>
                  <a:schemeClr val="tx2">
                    <a:lumMod val="25000"/>
                    <a:lumOff val="75000"/>
                  </a:schemeClr>
                </a:solidFill>
              </a:rPr>
              <a:t> </a:t>
            </a:r>
            <a:r>
              <a:rPr lang="en-IN" dirty="0">
                <a:solidFill>
                  <a:schemeClr val="bg1"/>
                </a:solidFill>
              </a:rPr>
              <a:t>on key landing pages.</a:t>
            </a:r>
          </a:p>
        </p:txBody>
      </p:sp>
      <p:sp>
        <p:nvSpPr>
          <p:cNvPr id="25" name="TextBox 24">
            <a:extLst>
              <a:ext uri="{FF2B5EF4-FFF2-40B4-BE49-F238E27FC236}">
                <a16:creationId xmlns:a16="http://schemas.microsoft.com/office/drawing/2014/main" id="{BF107324-D067-8CC0-EB13-960FF14BF362}"/>
              </a:ext>
            </a:extLst>
          </p:cNvPr>
          <p:cNvSpPr txBox="1"/>
          <p:nvPr/>
        </p:nvSpPr>
        <p:spPr>
          <a:xfrm>
            <a:off x="144261" y="2695605"/>
            <a:ext cx="5013665" cy="2031325"/>
          </a:xfrm>
          <a:prstGeom prst="rect">
            <a:avLst/>
          </a:prstGeom>
          <a:noFill/>
        </p:spPr>
        <p:txBody>
          <a:bodyPr wrap="square">
            <a:spAutoFit/>
          </a:bodyPr>
          <a:lstStyle/>
          <a:p>
            <a:pPr>
              <a:buNone/>
            </a:pPr>
            <a:r>
              <a:rPr lang="en-US" b="1" dirty="0">
                <a:solidFill>
                  <a:schemeClr val="accent5"/>
                </a:solidFill>
              </a:rPr>
              <a:t>4. Local SEO Boost</a:t>
            </a:r>
          </a:p>
          <a:p>
            <a:pPr>
              <a:buFont typeface="Arial" panose="020B0604020202020204" pitchFamily="34" charset="0"/>
              <a:buChar char="•"/>
            </a:pPr>
            <a:r>
              <a:rPr lang="en-US" dirty="0">
                <a:solidFill>
                  <a:schemeClr val="bg1"/>
                </a:solidFill>
              </a:rPr>
              <a:t>Create </a:t>
            </a:r>
            <a:r>
              <a:rPr lang="en-US" b="1" dirty="0">
                <a:solidFill>
                  <a:schemeClr val="tx2">
                    <a:lumMod val="25000"/>
                    <a:lumOff val="75000"/>
                  </a:schemeClr>
                </a:solidFill>
              </a:rPr>
              <a:t>location-specific pages</a:t>
            </a:r>
            <a:r>
              <a:rPr lang="en-US" dirty="0">
                <a:solidFill>
                  <a:schemeClr val="bg1"/>
                </a:solidFill>
              </a:rPr>
              <a:t> for each clinic.</a:t>
            </a:r>
          </a:p>
          <a:p>
            <a:pPr>
              <a:buFont typeface="Arial" panose="020B0604020202020204" pitchFamily="34" charset="0"/>
              <a:buChar char="•"/>
            </a:pPr>
            <a:r>
              <a:rPr lang="en-US" dirty="0">
                <a:solidFill>
                  <a:schemeClr val="bg1"/>
                </a:solidFill>
              </a:rPr>
              <a:t>Ensure </a:t>
            </a:r>
            <a:r>
              <a:rPr lang="en-US" dirty="0">
                <a:solidFill>
                  <a:schemeClr val="tx2">
                    <a:lumMod val="25000"/>
                    <a:lumOff val="75000"/>
                  </a:schemeClr>
                </a:solidFill>
              </a:rPr>
              <a:t>NAP (Name, Address, Phone) </a:t>
            </a:r>
            <a:r>
              <a:rPr lang="en-US" dirty="0">
                <a:solidFill>
                  <a:schemeClr val="bg1"/>
                </a:solidFill>
              </a:rPr>
              <a:t>is consistent across all listings.</a:t>
            </a:r>
          </a:p>
          <a:p>
            <a:pPr>
              <a:buFont typeface="Arial" panose="020B0604020202020204" pitchFamily="34" charset="0"/>
              <a:buChar char="•"/>
            </a:pPr>
            <a:r>
              <a:rPr lang="en-US" dirty="0">
                <a:solidFill>
                  <a:schemeClr val="bg1"/>
                </a:solidFill>
              </a:rPr>
              <a:t>Optimize Google Business Profiles for each location</a:t>
            </a:r>
            <a:r>
              <a:rPr lang="en-US" dirty="0"/>
              <a:t>.</a:t>
            </a:r>
          </a:p>
        </p:txBody>
      </p:sp>
      <p:sp>
        <p:nvSpPr>
          <p:cNvPr id="27" name="TextBox 26">
            <a:extLst>
              <a:ext uri="{FF2B5EF4-FFF2-40B4-BE49-F238E27FC236}">
                <a16:creationId xmlns:a16="http://schemas.microsoft.com/office/drawing/2014/main" id="{D374F575-834C-6567-B52C-801D20BAF600}"/>
              </a:ext>
            </a:extLst>
          </p:cNvPr>
          <p:cNvSpPr txBox="1"/>
          <p:nvPr/>
        </p:nvSpPr>
        <p:spPr>
          <a:xfrm>
            <a:off x="144261" y="4811541"/>
            <a:ext cx="4889378" cy="2031325"/>
          </a:xfrm>
          <a:prstGeom prst="rect">
            <a:avLst/>
          </a:prstGeom>
          <a:noFill/>
        </p:spPr>
        <p:txBody>
          <a:bodyPr wrap="square">
            <a:spAutoFit/>
          </a:bodyPr>
          <a:lstStyle/>
          <a:p>
            <a:pPr>
              <a:buNone/>
            </a:pPr>
            <a:r>
              <a:rPr lang="en-US" b="1" dirty="0">
                <a:solidFill>
                  <a:schemeClr val="accent5"/>
                </a:solidFill>
              </a:rPr>
              <a:t>5. Backlink Building</a:t>
            </a:r>
          </a:p>
          <a:p>
            <a:pPr>
              <a:buFont typeface="Arial" panose="020B0604020202020204" pitchFamily="34" charset="0"/>
              <a:buChar char="•"/>
            </a:pPr>
            <a:r>
              <a:rPr lang="en-US" dirty="0">
                <a:solidFill>
                  <a:schemeClr val="bg1"/>
                </a:solidFill>
              </a:rPr>
              <a:t>You’re leading in organic value. Now build </a:t>
            </a:r>
            <a:r>
              <a:rPr lang="en-US" b="1" dirty="0">
                <a:solidFill>
                  <a:schemeClr val="tx2">
                    <a:lumMod val="25000"/>
                    <a:lumOff val="75000"/>
                  </a:schemeClr>
                </a:solidFill>
              </a:rPr>
              <a:t>authority</a:t>
            </a:r>
            <a:r>
              <a:rPr lang="en-US" dirty="0">
                <a:solidFill>
                  <a:schemeClr val="bg1"/>
                </a:solidFill>
              </a:rPr>
              <a:t> by:</a:t>
            </a:r>
          </a:p>
          <a:p>
            <a:pPr marL="742950" lvl="1" indent="-285750">
              <a:buFont typeface="Arial" panose="020B0604020202020204" pitchFamily="34" charset="0"/>
              <a:buChar char="•"/>
            </a:pPr>
            <a:r>
              <a:rPr lang="en-US" dirty="0">
                <a:solidFill>
                  <a:schemeClr val="bg1"/>
                </a:solidFill>
              </a:rPr>
              <a:t>Reaching out to health blogs, forums, and local news for backlinks.</a:t>
            </a:r>
          </a:p>
          <a:p>
            <a:pPr marL="742950" lvl="1" indent="-285750">
              <a:buFont typeface="Arial" panose="020B0604020202020204" pitchFamily="34" charset="0"/>
              <a:buChar char="•"/>
            </a:pPr>
            <a:r>
              <a:rPr lang="en-US" dirty="0">
                <a:solidFill>
                  <a:schemeClr val="bg1"/>
                </a:solidFill>
              </a:rPr>
              <a:t>Publishing guest posts or expert interviews.</a:t>
            </a:r>
          </a:p>
        </p:txBody>
      </p:sp>
      <p:sp>
        <p:nvSpPr>
          <p:cNvPr id="29" name="TextBox 28">
            <a:extLst>
              <a:ext uri="{FF2B5EF4-FFF2-40B4-BE49-F238E27FC236}">
                <a16:creationId xmlns:a16="http://schemas.microsoft.com/office/drawing/2014/main" id="{1D0E19D0-ED91-5949-38D1-E37C235F76BA}"/>
              </a:ext>
            </a:extLst>
          </p:cNvPr>
          <p:cNvSpPr txBox="1"/>
          <p:nvPr/>
        </p:nvSpPr>
        <p:spPr>
          <a:xfrm>
            <a:off x="5953219" y="345762"/>
            <a:ext cx="6094520" cy="1477328"/>
          </a:xfrm>
          <a:prstGeom prst="rect">
            <a:avLst/>
          </a:prstGeom>
          <a:noFill/>
        </p:spPr>
        <p:txBody>
          <a:bodyPr wrap="square">
            <a:spAutoFit/>
          </a:bodyPr>
          <a:lstStyle/>
          <a:p>
            <a:pPr>
              <a:buNone/>
            </a:pPr>
            <a:r>
              <a:rPr lang="en-US" b="1" dirty="0">
                <a:solidFill>
                  <a:schemeClr val="accent5"/>
                </a:solidFill>
              </a:rPr>
              <a:t>6. Optimize for Voice Search</a:t>
            </a:r>
          </a:p>
          <a:p>
            <a:pPr>
              <a:buFont typeface="Arial" panose="020B0604020202020204" pitchFamily="34" charset="0"/>
              <a:buChar char="•"/>
            </a:pPr>
            <a:r>
              <a:rPr lang="en-US" dirty="0">
                <a:solidFill>
                  <a:schemeClr val="bg1"/>
                </a:solidFill>
              </a:rPr>
              <a:t>Many </a:t>
            </a:r>
            <a:r>
              <a:rPr lang="en-US" dirty="0">
                <a:solidFill>
                  <a:schemeClr val="tx2">
                    <a:lumMod val="25000"/>
                    <a:lumOff val="75000"/>
                  </a:schemeClr>
                </a:solidFill>
              </a:rPr>
              <a:t>health-related queries </a:t>
            </a:r>
            <a:r>
              <a:rPr lang="en-US" dirty="0">
                <a:solidFill>
                  <a:schemeClr val="bg1"/>
                </a:solidFill>
              </a:rPr>
              <a:t>come from mobile and </a:t>
            </a:r>
            <a:r>
              <a:rPr lang="en-US" dirty="0">
                <a:solidFill>
                  <a:schemeClr val="tx2">
                    <a:lumMod val="25000"/>
                    <a:lumOff val="75000"/>
                  </a:schemeClr>
                </a:solidFill>
              </a:rPr>
              <a:t>voice search.</a:t>
            </a:r>
          </a:p>
          <a:p>
            <a:pPr>
              <a:buFont typeface="Arial" panose="020B0604020202020204" pitchFamily="34" charset="0"/>
              <a:buChar char="•"/>
            </a:pPr>
            <a:r>
              <a:rPr lang="en-US" dirty="0">
                <a:solidFill>
                  <a:schemeClr val="bg1"/>
                </a:solidFill>
              </a:rPr>
              <a:t>Use </a:t>
            </a:r>
            <a:r>
              <a:rPr lang="en-US" b="1" dirty="0">
                <a:solidFill>
                  <a:schemeClr val="tx2">
                    <a:lumMod val="25000"/>
                    <a:lumOff val="75000"/>
                  </a:schemeClr>
                </a:solidFill>
              </a:rPr>
              <a:t>conversational phrases</a:t>
            </a:r>
            <a:r>
              <a:rPr lang="en-US" dirty="0">
                <a:solidFill>
                  <a:schemeClr val="tx2">
                    <a:lumMod val="25000"/>
                    <a:lumOff val="75000"/>
                  </a:schemeClr>
                </a:solidFill>
              </a:rPr>
              <a:t> </a:t>
            </a:r>
            <a:r>
              <a:rPr lang="en-US" dirty="0">
                <a:solidFill>
                  <a:schemeClr val="bg1"/>
                </a:solidFill>
              </a:rPr>
              <a:t>like “Where can I get eye surgery in Bangalore?”</a:t>
            </a:r>
          </a:p>
        </p:txBody>
      </p:sp>
    </p:spTree>
    <p:extLst>
      <p:ext uri="{BB962C8B-B14F-4D97-AF65-F5344CB8AC3E}">
        <p14:creationId xmlns:p14="http://schemas.microsoft.com/office/powerpoint/2010/main" val="3235902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439DBE-38D1-2854-808B-1E95032BEB11}"/>
              </a:ext>
            </a:extLst>
          </p:cNvPr>
          <p:cNvSpPr>
            <a:spLocks noGrp="1"/>
          </p:cNvSpPr>
          <p:nvPr>
            <p:ph type="sldNum" sz="quarter" idx="11"/>
          </p:nvPr>
        </p:nvSpPr>
        <p:spPr/>
        <p:txBody>
          <a:bodyPr/>
          <a:lstStyle/>
          <a:p>
            <a:fld id="{EECC7194-A4D0-457B-9D3E-53681723AFF7}" type="slidenum">
              <a:rPr lang="en-US" noProof="0" smtClean="0"/>
              <a:pPr/>
              <a:t>24</a:t>
            </a:fld>
            <a:endParaRPr lang="en-US" noProof="0" dirty="0"/>
          </a:p>
        </p:txBody>
      </p:sp>
      <p:pic>
        <p:nvPicPr>
          <p:cNvPr id="23" name="Picture 22">
            <a:extLst>
              <a:ext uri="{FF2B5EF4-FFF2-40B4-BE49-F238E27FC236}">
                <a16:creationId xmlns:a16="http://schemas.microsoft.com/office/drawing/2014/main" id="{B399607A-CA0A-9DD3-D946-F36FDB9A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21424" cy="6858000"/>
          </a:xfrm>
          <a:prstGeom prst="rect">
            <a:avLst/>
          </a:prstGeom>
        </p:spPr>
      </p:pic>
    </p:spTree>
    <p:extLst>
      <p:ext uri="{BB962C8B-B14F-4D97-AF65-F5344CB8AC3E}">
        <p14:creationId xmlns:p14="http://schemas.microsoft.com/office/powerpoint/2010/main" val="276429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A43FD-E854-3B82-D8BE-97EEA8BD7844}"/>
              </a:ext>
            </a:extLst>
          </p:cNvPr>
          <p:cNvSpPr>
            <a:spLocks noGrp="1"/>
          </p:cNvSpPr>
          <p:nvPr>
            <p:ph type="sldNum" sz="quarter" idx="11"/>
          </p:nvPr>
        </p:nvSpPr>
        <p:spPr/>
        <p:txBody>
          <a:bodyPr/>
          <a:lstStyle/>
          <a:p>
            <a:fld id="{EECC7194-A4D0-457B-9D3E-53681723AFF7}" type="slidenum">
              <a:rPr lang="en-US" noProof="0" smtClean="0"/>
              <a:pPr/>
              <a:t>25</a:t>
            </a:fld>
            <a:endParaRPr lang="en-US" noProof="0" dirty="0"/>
          </a:p>
        </p:txBody>
      </p:sp>
      <p:sp>
        <p:nvSpPr>
          <p:cNvPr id="23" name="TextBox 22">
            <a:extLst>
              <a:ext uri="{FF2B5EF4-FFF2-40B4-BE49-F238E27FC236}">
                <a16:creationId xmlns:a16="http://schemas.microsoft.com/office/drawing/2014/main" id="{E63C5838-6630-D5B4-9E26-A712C689535F}"/>
              </a:ext>
            </a:extLst>
          </p:cNvPr>
          <p:cNvSpPr txBox="1"/>
          <p:nvPr/>
        </p:nvSpPr>
        <p:spPr>
          <a:xfrm>
            <a:off x="64363" y="151751"/>
            <a:ext cx="6094520" cy="2031325"/>
          </a:xfrm>
          <a:prstGeom prst="rect">
            <a:avLst/>
          </a:prstGeom>
          <a:noFill/>
        </p:spPr>
        <p:txBody>
          <a:bodyPr wrap="square">
            <a:spAutoFit/>
          </a:bodyPr>
          <a:lstStyle/>
          <a:p>
            <a:pPr>
              <a:buNone/>
            </a:pPr>
            <a:r>
              <a:rPr lang="en-US" b="1" dirty="0"/>
              <a:t>🔍 PPC (Paid Ads) Insights – dragarwal.com</a:t>
            </a:r>
          </a:p>
          <a:p>
            <a:pPr>
              <a:buNone/>
            </a:pPr>
            <a:r>
              <a:rPr lang="en-US" b="1" dirty="0">
                <a:solidFill>
                  <a:schemeClr val="bg1"/>
                </a:solidFill>
              </a:rPr>
              <a:t>📊 </a:t>
            </a:r>
            <a:r>
              <a:rPr lang="en-US" b="1" dirty="0">
                <a:solidFill>
                  <a:schemeClr val="accent5"/>
                </a:solidFill>
              </a:rPr>
              <a:t>Key Metrics:</a:t>
            </a:r>
          </a:p>
          <a:p>
            <a:pPr>
              <a:buFont typeface="Arial" panose="020B0604020202020204" pitchFamily="34" charset="0"/>
              <a:buChar char="•"/>
            </a:pPr>
            <a:r>
              <a:rPr lang="en-US" b="1" dirty="0">
                <a:solidFill>
                  <a:schemeClr val="tx2">
                    <a:lumMod val="25000"/>
                    <a:lumOff val="75000"/>
                  </a:schemeClr>
                </a:solidFill>
              </a:rPr>
              <a:t>Paid Keywords:</a:t>
            </a:r>
            <a:r>
              <a:rPr lang="en-US" dirty="0">
                <a:solidFill>
                  <a:schemeClr val="tx2">
                    <a:lumMod val="25000"/>
                    <a:lumOff val="75000"/>
                  </a:schemeClr>
                </a:solidFill>
              </a:rPr>
              <a:t> </a:t>
            </a:r>
            <a:r>
              <a:rPr lang="en-US" dirty="0">
                <a:solidFill>
                  <a:schemeClr val="bg1"/>
                </a:solidFill>
              </a:rPr>
              <a:t>119</a:t>
            </a:r>
          </a:p>
          <a:p>
            <a:pPr>
              <a:buFont typeface="Arial" panose="020B0604020202020204" pitchFamily="34" charset="0"/>
              <a:buChar char="•"/>
            </a:pPr>
            <a:r>
              <a:rPr lang="en-US" b="1" dirty="0">
                <a:solidFill>
                  <a:schemeClr val="tx2">
                    <a:lumMod val="25000"/>
                    <a:lumOff val="75000"/>
                  </a:schemeClr>
                </a:solidFill>
              </a:rPr>
              <a:t>Monthly Paid Clicks:</a:t>
            </a:r>
            <a:r>
              <a:rPr lang="en-US" dirty="0">
                <a:solidFill>
                  <a:schemeClr val="tx2">
                    <a:lumMod val="25000"/>
                    <a:lumOff val="75000"/>
                  </a:schemeClr>
                </a:solidFill>
              </a:rPr>
              <a:t> </a:t>
            </a:r>
            <a:r>
              <a:rPr lang="en-US" dirty="0">
                <a:solidFill>
                  <a:schemeClr val="bg1"/>
                </a:solidFill>
              </a:rPr>
              <a:t>8</a:t>
            </a:r>
          </a:p>
          <a:p>
            <a:pPr>
              <a:buFont typeface="Arial" panose="020B0604020202020204" pitchFamily="34" charset="0"/>
              <a:buChar char="•"/>
            </a:pPr>
            <a:r>
              <a:rPr lang="en-US" b="1" dirty="0">
                <a:solidFill>
                  <a:schemeClr val="tx2">
                    <a:lumMod val="25000"/>
                    <a:lumOff val="75000"/>
                  </a:schemeClr>
                </a:solidFill>
              </a:rPr>
              <a:t>Monthly Ad Budget:</a:t>
            </a:r>
            <a:r>
              <a:rPr lang="en-US" dirty="0">
                <a:solidFill>
                  <a:schemeClr val="tx2">
                    <a:lumMod val="25000"/>
                    <a:lumOff val="75000"/>
                  </a:schemeClr>
                </a:solidFill>
              </a:rPr>
              <a:t> </a:t>
            </a:r>
            <a:r>
              <a:rPr lang="en-US" dirty="0">
                <a:solidFill>
                  <a:schemeClr val="bg1"/>
                </a:solidFill>
              </a:rPr>
              <a:t>$31.4k</a:t>
            </a:r>
            <a:br>
              <a:rPr lang="en-US" dirty="0">
                <a:solidFill>
                  <a:schemeClr val="bg1"/>
                </a:solidFill>
              </a:rPr>
            </a:br>
            <a:r>
              <a:rPr lang="en-US" dirty="0">
                <a:solidFill>
                  <a:schemeClr val="bg1"/>
                </a:solidFill>
              </a:rPr>
              <a:t>→ High budget, </a:t>
            </a:r>
            <a:r>
              <a:rPr lang="en-US" b="1" dirty="0">
                <a:solidFill>
                  <a:schemeClr val="bg1"/>
                </a:solidFill>
              </a:rPr>
              <a:t>but very low click volume</a:t>
            </a:r>
            <a:r>
              <a:rPr lang="en-US" dirty="0">
                <a:solidFill>
                  <a:schemeClr val="bg1"/>
                </a:solidFill>
              </a:rPr>
              <a:t> (only 8 clicks!)</a:t>
            </a:r>
          </a:p>
        </p:txBody>
      </p:sp>
      <p:sp>
        <p:nvSpPr>
          <p:cNvPr id="25" name="TextBox 24">
            <a:extLst>
              <a:ext uri="{FF2B5EF4-FFF2-40B4-BE49-F238E27FC236}">
                <a16:creationId xmlns:a16="http://schemas.microsoft.com/office/drawing/2014/main" id="{EC5073F5-2F09-9E90-1C19-BE662E81CB47}"/>
              </a:ext>
            </a:extLst>
          </p:cNvPr>
          <p:cNvSpPr txBox="1"/>
          <p:nvPr/>
        </p:nvSpPr>
        <p:spPr>
          <a:xfrm>
            <a:off x="64363" y="2282391"/>
            <a:ext cx="5288872" cy="2308324"/>
          </a:xfrm>
          <a:prstGeom prst="rect">
            <a:avLst/>
          </a:prstGeom>
          <a:noFill/>
        </p:spPr>
        <p:txBody>
          <a:bodyPr wrap="square">
            <a:spAutoFit/>
          </a:bodyPr>
          <a:lstStyle/>
          <a:p>
            <a:pPr>
              <a:buNone/>
            </a:pPr>
            <a:r>
              <a:rPr lang="en-US" b="1" dirty="0"/>
              <a:t>🧠 Observations</a:t>
            </a:r>
          </a:p>
          <a:p>
            <a:pPr>
              <a:buFont typeface="+mj-lt"/>
              <a:buAutoNum type="arabicPeriod"/>
            </a:pPr>
            <a:r>
              <a:rPr lang="en-US" b="1" dirty="0">
                <a:solidFill>
                  <a:schemeClr val="accent5"/>
                </a:solidFill>
              </a:rPr>
              <a:t>Low ROI from Google Ads:</a:t>
            </a:r>
            <a:endParaRPr lang="en-US" dirty="0">
              <a:solidFill>
                <a:schemeClr val="accent5"/>
              </a:solidFill>
            </a:endParaRPr>
          </a:p>
          <a:p>
            <a:pPr marL="742950" lvl="1" indent="-285750">
              <a:buFont typeface="+mj-lt"/>
              <a:buAutoNum type="arabicPeriod"/>
            </a:pPr>
            <a:r>
              <a:rPr lang="en-US" dirty="0">
                <a:solidFill>
                  <a:schemeClr val="bg1"/>
                </a:solidFill>
              </a:rPr>
              <a:t>With $31.4k monthly budget and just 8 clicks, the </a:t>
            </a:r>
            <a:r>
              <a:rPr lang="en-US" b="1" dirty="0">
                <a:solidFill>
                  <a:schemeClr val="tx2">
                    <a:lumMod val="25000"/>
                    <a:lumOff val="75000"/>
                  </a:schemeClr>
                </a:solidFill>
              </a:rPr>
              <a:t>Cost per Click (CPC)</a:t>
            </a:r>
            <a:r>
              <a:rPr lang="en-US" dirty="0">
                <a:solidFill>
                  <a:schemeClr val="tx2">
                    <a:lumMod val="25000"/>
                    <a:lumOff val="75000"/>
                  </a:schemeClr>
                </a:solidFill>
              </a:rPr>
              <a:t> </a:t>
            </a:r>
            <a:r>
              <a:rPr lang="en-US" dirty="0">
                <a:solidFill>
                  <a:schemeClr val="bg1"/>
                </a:solidFill>
              </a:rPr>
              <a:t>is approximately </a:t>
            </a:r>
            <a:r>
              <a:rPr lang="en-US" b="1" dirty="0">
                <a:solidFill>
                  <a:schemeClr val="tx2">
                    <a:lumMod val="25000"/>
                    <a:lumOff val="75000"/>
                  </a:schemeClr>
                </a:solidFill>
              </a:rPr>
              <a:t>$3,925 per click</a:t>
            </a:r>
            <a:r>
              <a:rPr lang="en-US" dirty="0">
                <a:solidFill>
                  <a:schemeClr val="bg1"/>
                </a:solidFill>
              </a:rPr>
              <a:t>, which is </a:t>
            </a:r>
            <a:r>
              <a:rPr lang="en-US" b="1" dirty="0">
                <a:solidFill>
                  <a:schemeClr val="tx2">
                    <a:lumMod val="25000"/>
                    <a:lumOff val="75000"/>
                  </a:schemeClr>
                </a:solidFill>
              </a:rPr>
              <a:t>extremely high</a:t>
            </a:r>
            <a:r>
              <a:rPr lang="en-US" dirty="0">
                <a:solidFill>
                  <a:schemeClr val="tx2">
                    <a:lumMod val="25000"/>
                    <a:lumOff val="75000"/>
                  </a:schemeClr>
                </a:solidFill>
              </a:rPr>
              <a:t> </a:t>
            </a:r>
            <a:r>
              <a:rPr lang="en-US" dirty="0">
                <a:solidFill>
                  <a:schemeClr val="bg1"/>
                </a:solidFill>
              </a:rPr>
              <a:t>unless these are extremely valuable conversion-focused clicks (e.g., high-end surgeries).</a:t>
            </a:r>
          </a:p>
        </p:txBody>
      </p:sp>
      <p:sp>
        <p:nvSpPr>
          <p:cNvPr id="27" name="TextBox 26">
            <a:extLst>
              <a:ext uri="{FF2B5EF4-FFF2-40B4-BE49-F238E27FC236}">
                <a16:creationId xmlns:a16="http://schemas.microsoft.com/office/drawing/2014/main" id="{E21A37AF-A7CA-8B25-8BBA-091B101C0DAC}"/>
              </a:ext>
            </a:extLst>
          </p:cNvPr>
          <p:cNvSpPr txBox="1"/>
          <p:nvPr/>
        </p:nvSpPr>
        <p:spPr>
          <a:xfrm>
            <a:off x="64363" y="4622675"/>
            <a:ext cx="5208973" cy="2308324"/>
          </a:xfrm>
          <a:prstGeom prst="rect">
            <a:avLst/>
          </a:prstGeom>
          <a:noFill/>
        </p:spPr>
        <p:txBody>
          <a:bodyPr wrap="square">
            <a:spAutoFit/>
          </a:bodyPr>
          <a:lstStyle/>
          <a:p>
            <a:pPr>
              <a:buNone/>
            </a:pPr>
            <a:r>
              <a:rPr lang="en-US" b="1" dirty="0">
                <a:solidFill>
                  <a:schemeClr val="accent5"/>
                </a:solidFill>
              </a:rPr>
              <a:t>2.Very Low Keyword-to-Click Efficiency:</a:t>
            </a:r>
            <a:endParaRPr lang="en-US" dirty="0">
              <a:solidFill>
                <a:schemeClr val="accent5"/>
              </a:solidFill>
            </a:endParaRPr>
          </a:p>
          <a:p>
            <a:pPr>
              <a:buFont typeface="Arial" panose="020B0604020202020204" pitchFamily="34" charset="0"/>
              <a:buChar char="•"/>
            </a:pPr>
            <a:r>
              <a:rPr lang="en-US" dirty="0">
                <a:solidFill>
                  <a:schemeClr val="bg1"/>
                </a:solidFill>
              </a:rPr>
              <a:t>Running ads on 119 keywords but receiving only 8 clicks means either:</a:t>
            </a:r>
          </a:p>
          <a:p>
            <a:pPr marL="742950" lvl="1" indent="-285750">
              <a:buFont typeface="Arial" panose="020B0604020202020204" pitchFamily="34" charset="0"/>
              <a:buChar char="•"/>
            </a:pPr>
            <a:r>
              <a:rPr lang="en-US" dirty="0">
                <a:solidFill>
                  <a:schemeClr val="bg1"/>
                </a:solidFill>
              </a:rPr>
              <a:t>Ads are not showing up (low impression share),</a:t>
            </a:r>
          </a:p>
          <a:p>
            <a:pPr marL="742950" lvl="1" indent="-285750">
              <a:buFont typeface="Arial" panose="020B0604020202020204" pitchFamily="34" charset="0"/>
              <a:buChar char="•"/>
            </a:pPr>
            <a:r>
              <a:rPr lang="en-US" dirty="0">
                <a:solidFill>
                  <a:schemeClr val="bg1"/>
                </a:solidFill>
              </a:rPr>
              <a:t>Ads have low CTR,</a:t>
            </a:r>
          </a:p>
          <a:p>
            <a:pPr marL="742950" lvl="1" indent="-285750">
              <a:buFont typeface="Arial" panose="020B0604020202020204" pitchFamily="34" charset="0"/>
              <a:buChar char="•"/>
            </a:pPr>
            <a:r>
              <a:rPr lang="en-US" dirty="0">
                <a:solidFill>
                  <a:schemeClr val="bg1"/>
                </a:solidFill>
              </a:rPr>
              <a:t>Or keywords are irrelevant/poorly targeted.</a:t>
            </a:r>
          </a:p>
        </p:txBody>
      </p:sp>
      <p:sp>
        <p:nvSpPr>
          <p:cNvPr id="29" name="TextBox 28">
            <a:extLst>
              <a:ext uri="{FF2B5EF4-FFF2-40B4-BE49-F238E27FC236}">
                <a16:creationId xmlns:a16="http://schemas.microsoft.com/office/drawing/2014/main" id="{C86B87BE-CA21-33AE-066F-6BCDE25A0536}"/>
              </a:ext>
            </a:extLst>
          </p:cNvPr>
          <p:cNvSpPr txBox="1"/>
          <p:nvPr/>
        </p:nvSpPr>
        <p:spPr>
          <a:xfrm>
            <a:off x="6096000" y="52436"/>
            <a:ext cx="6094520" cy="1754326"/>
          </a:xfrm>
          <a:prstGeom prst="rect">
            <a:avLst/>
          </a:prstGeom>
          <a:noFill/>
        </p:spPr>
        <p:txBody>
          <a:bodyPr wrap="square">
            <a:spAutoFit/>
          </a:bodyPr>
          <a:lstStyle/>
          <a:p>
            <a:pPr>
              <a:buNone/>
            </a:pPr>
            <a:r>
              <a:rPr lang="en-US" b="1" dirty="0">
                <a:solidFill>
                  <a:schemeClr val="accent5"/>
                </a:solidFill>
              </a:rPr>
              <a:t>3.Competitor Comparison:</a:t>
            </a:r>
            <a:endParaRPr lang="en-US" dirty="0">
              <a:solidFill>
                <a:schemeClr val="accent5"/>
              </a:solidFill>
            </a:endParaRPr>
          </a:p>
          <a:p>
            <a:pPr>
              <a:buFont typeface="Arial" panose="020B0604020202020204" pitchFamily="34" charset="0"/>
              <a:buChar char="•"/>
            </a:pPr>
            <a:r>
              <a:rPr lang="en-US" dirty="0">
                <a:solidFill>
                  <a:schemeClr val="bg1"/>
                </a:solidFill>
              </a:rPr>
              <a:t>Other competitors like </a:t>
            </a:r>
            <a:r>
              <a:rPr lang="en-US" b="1" dirty="0">
                <a:solidFill>
                  <a:schemeClr val="bg1"/>
                </a:solidFill>
              </a:rPr>
              <a:t>eyeqindia.com</a:t>
            </a:r>
            <a:r>
              <a:rPr lang="en-US" dirty="0">
                <a:solidFill>
                  <a:schemeClr val="bg1"/>
                </a:solidFill>
              </a:rPr>
              <a:t> and </a:t>
            </a:r>
            <a:r>
              <a:rPr lang="en-US" b="1" dirty="0">
                <a:solidFill>
                  <a:schemeClr val="bg1"/>
                </a:solidFill>
              </a:rPr>
              <a:t>chandraeyecarehospital.com</a:t>
            </a:r>
            <a:r>
              <a:rPr lang="en-US" dirty="0">
                <a:solidFill>
                  <a:schemeClr val="bg1"/>
                </a:solidFill>
              </a:rPr>
              <a:t> spend around $250 to $4.4k/month, yet get 3–6 clicks.</a:t>
            </a:r>
          </a:p>
          <a:p>
            <a:pPr>
              <a:buFont typeface="Arial" panose="020B0604020202020204" pitchFamily="34" charset="0"/>
              <a:buChar char="•"/>
            </a:pPr>
            <a:r>
              <a:rPr lang="en-US" dirty="0">
                <a:solidFill>
                  <a:schemeClr val="bg1"/>
                </a:solidFill>
              </a:rPr>
              <a:t>They’re bidding on far fewer keywords (2–37), meaning their strategy is </a:t>
            </a:r>
            <a:r>
              <a:rPr lang="en-US" b="1" dirty="0">
                <a:solidFill>
                  <a:schemeClr val="bg1"/>
                </a:solidFill>
              </a:rPr>
              <a:t>tightly focused</a:t>
            </a:r>
            <a:r>
              <a:rPr lang="en-US" dirty="0">
                <a:solidFill>
                  <a:schemeClr val="bg1"/>
                </a:solidFill>
              </a:rPr>
              <a:t> and likely more efficient.</a:t>
            </a:r>
          </a:p>
        </p:txBody>
      </p:sp>
      <p:sp>
        <p:nvSpPr>
          <p:cNvPr id="31" name="TextBox 30">
            <a:extLst>
              <a:ext uri="{FF2B5EF4-FFF2-40B4-BE49-F238E27FC236}">
                <a16:creationId xmlns:a16="http://schemas.microsoft.com/office/drawing/2014/main" id="{813FCDF6-F306-60E8-AA71-1C748A4C2920}"/>
              </a:ext>
            </a:extLst>
          </p:cNvPr>
          <p:cNvSpPr txBox="1"/>
          <p:nvPr/>
        </p:nvSpPr>
        <p:spPr>
          <a:xfrm>
            <a:off x="6158883" y="2282391"/>
            <a:ext cx="6094520" cy="2031325"/>
          </a:xfrm>
          <a:prstGeom prst="rect">
            <a:avLst/>
          </a:prstGeom>
          <a:noFill/>
        </p:spPr>
        <p:txBody>
          <a:bodyPr wrap="square">
            <a:spAutoFit/>
          </a:bodyPr>
          <a:lstStyle/>
          <a:p>
            <a:pPr>
              <a:buNone/>
            </a:pPr>
            <a:r>
              <a:rPr lang="en-US" b="1" dirty="0"/>
              <a:t>✅ Recommendations to Improve PPC Performance</a:t>
            </a:r>
          </a:p>
          <a:p>
            <a:pPr>
              <a:buNone/>
            </a:pPr>
            <a:r>
              <a:rPr lang="en-US" b="1" dirty="0">
                <a:solidFill>
                  <a:schemeClr val="bg1"/>
                </a:solidFill>
              </a:rPr>
              <a:t>1. </a:t>
            </a:r>
            <a:r>
              <a:rPr lang="en-US" b="1" dirty="0">
                <a:solidFill>
                  <a:schemeClr val="accent5"/>
                </a:solidFill>
              </a:rPr>
              <a:t>Audit and Refine Keywords</a:t>
            </a:r>
          </a:p>
          <a:p>
            <a:pPr>
              <a:buFont typeface="Arial" panose="020B0604020202020204" pitchFamily="34" charset="0"/>
              <a:buChar char="•"/>
            </a:pPr>
            <a:r>
              <a:rPr lang="en-US" dirty="0">
                <a:solidFill>
                  <a:schemeClr val="bg1"/>
                </a:solidFill>
              </a:rPr>
              <a:t>Use only </a:t>
            </a:r>
            <a:r>
              <a:rPr lang="en-US" b="1" dirty="0">
                <a:solidFill>
                  <a:schemeClr val="tx2">
                    <a:lumMod val="25000"/>
                    <a:lumOff val="75000"/>
                  </a:schemeClr>
                </a:solidFill>
              </a:rPr>
              <a:t>high-intent keywords</a:t>
            </a:r>
            <a:r>
              <a:rPr lang="en-US" dirty="0">
                <a:solidFill>
                  <a:schemeClr val="tx2">
                    <a:lumMod val="25000"/>
                    <a:lumOff val="75000"/>
                  </a:schemeClr>
                </a:solidFill>
              </a:rPr>
              <a:t> </a:t>
            </a:r>
            <a:r>
              <a:rPr lang="en-US" dirty="0">
                <a:solidFill>
                  <a:schemeClr val="bg1"/>
                </a:solidFill>
              </a:rPr>
              <a:t>like:</a:t>
            </a:r>
          </a:p>
          <a:p>
            <a:pPr marL="742950" lvl="1" indent="-285750">
              <a:buFont typeface="Arial" panose="020B0604020202020204" pitchFamily="34" charset="0"/>
              <a:buChar char="•"/>
            </a:pPr>
            <a:r>
              <a:rPr lang="en-US" dirty="0">
                <a:solidFill>
                  <a:schemeClr val="bg1"/>
                </a:solidFill>
              </a:rPr>
              <a:t>“LASIK surgery cost in [city]”</a:t>
            </a:r>
          </a:p>
          <a:p>
            <a:pPr marL="742950" lvl="1" indent="-285750">
              <a:buFont typeface="Arial" panose="020B0604020202020204" pitchFamily="34" charset="0"/>
              <a:buChar char="•"/>
            </a:pPr>
            <a:r>
              <a:rPr lang="en-US" dirty="0">
                <a:solidFill>
                  <a:schemeClr val="bg1"/>
                </a:solidFill>
              </a:rPr>
              <a:t>“best eye hospital near me”</a:t>
            </a:r>
          </a:p>
          <a:p>
            <a:pPr marL="742950" lvl="1" indent="-285750">
              <a:buFont typeface="Arial" panose="020B0604020202020204" pitchFamily="34" charset="0"/>
              <a:buChar char="•"/>
            </a:pPr>
            <a:r>
              <a:rPr lang="en-US" dirty="0">
                <a:solidFill>
                  <a:schemeClr val="bg1"/>
                </a:solidFill>
              </a:rPr>
              <a:t>“cataract operation Chennai”</a:t>
            </a:r>
          </a:p>
          <a:p>
            <a:pPr>
              <a:buFont typeface="Arial" panose="020B0604020202020204" pitchFamily="34" charset="0"/>
              <a:buChar char="•"/>
            </a:pPr>
            <a:r>
              <a:rPr lang="en-US" dirty="0">
                <a:solidFill>
                  <a:schemeClr val="bg1"/>
                </a:solidFill>
              </a:rPr>
              <a:t>Remove generic or low-converting terms.</a:t>
            </a:r>
          </a:p>
        </p:txBody>
      </p:sp>
      <p:sp>
        <p:nvSpPr>
          <p:cNvPr id="33" name="TextBox 32">
            <a:extLst>
              <a:ext uri="{FF2B5EF4-FFF2-40B4-BE49-F238E27FC236}">
                <a16:creationId xmlns:a16="http://schemas.microsoft.com/office/drawing/2014/main" id="{D0C77A85-DD0C-1DB7-E79B-D2763FCD13D8}"/>
              </a:ext>
            </a:extLst>
          </p:cNvPr>
          <p:cNvSpPr txBox="1"/>
          <p:nvPr/>
        </p:nvSpPr>
        <p:spPr>
          <a:xfrm>
            <a:off x="6158883" y="4590715"/>
            <a:ext cx="6125592" cy="923330"/>
          </a:xfrm>
          <a:prstGeom prst="rect">
            <a:avLst/>
          </a:prstGeom>
          <a:noFill/>
        </p:spPr>
        <p:txBody>
          <a:bodyPr wrap="square">
            <a:spAutoFit/>
          </a:bodyPr>
          <a:lstStyle/>
          <a:p>
            <a:pPr>
              <a:buNone/>
            </a:pPr>
            <a:r>
              <a:rPr lang="en-US" b="1" dirty="0">
                <a:solidFill>
                  <a:schemeClr val="accent5"/>
                </a:solidFill>
              </a:rPr>
              <a:t>2. Use Location Targeting More Aggressively</a:t>
            </a:r>
          </a:p>
          <a:p>
            <a:pPr>
              <a:buFont typeface="Arial" panose="020B0604020202020204" pitchFamily="34" charset="0"/>
              <a:buChar char="•"/>
            </a:pPr>
            <a:r>
              <a:rPr lang="en-US" dirty="0">
                <a:solidFill>
                  <a:schemeClr val="bg1"/>
                </a:solidFill>
              </a:rPr>
              <a:t>Focus on </a:t>
            </a:r>
            <a:r>
              <a:rPr lang="en-US" b="1" dirty="0">
                <a:solidFill>
                  <a:schemeClr val="bg1"/>
                </a:solidFill>
              </a:rPr>
              <a:t>specific cities/regions</a:t>
            </a:r>
            <a:r>
              <a:rPr lang="en-US" dirty="0">
                <a:solidFill>
                  <a:schemeClr val="bg1"/>
                </a:solidFill>
              </a:rPr>
              <a:t> with nearby clinics.</a:t>
            </a:r>
          </a:p>
          <a:p>
            <a:pPr>
              <a:buFont typeface="Arial" panose="020B0604020202020204" pitchFamily="34" charset="0"/>
              <a:buChar char="•"/>
            </a:pPr>
            <a:r>
              <a:rPr lang="en-US" dirty="0">
                <a:solidFill>
                  <a:schemeClr val="bg1"/>
                </a:solidFill>
              </a:rPr>
              <a:t>Run </a:t>
            </a:r>
            <a:r>
              <a:rPr lang="en-US" b="1" dirty="0">
                <a:solidFill>
                  <a:schemeClr val="bg1"/>
                </a:solidFill>
              </a:rPr>
              <a:t>geo-targeted campaigns</a:t>
            </a:r>
            <a:r>
              <a:rPr lang="en-US" dirty="0">
                <a:solidFill>
                  <a:schemeClr val="bg1"/>
                </a:solidFill>
              </a:rPr>
              <a:t> to reduce budget waste.</a:t>
            </a:r>
          </a:p>
        </p:txBody>
      </p:sp>
    </p:spTree>
    <p:extLst>
      <p:ext uri="{BB962C8B-B14F-4D97-AF65-F5344CB8AC3E}">
        <p14:creationId xmlns:p14="http://schemas.microsoft.com/office/powerpoint/2010/main" val="300725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00738B-132E-653B-6044-322954237C00}"/>
              </a:ext>
            </a:extLst>
          </p:cNvPr>
          <p:cNvSpPr>
            <a:spLocks noGrp="1"/>
          </p:cNvSpPr>
          <p:nvPr>
            <p:ph type="sldNum" sz="quarter" idx="11"/>
          </p:nvPr>
        </p:nvSpPr>
        <p:spPr/>
        <p:txBody>
          <a:bodyPr/>
          <a:lstStyle/>
          <a:p>
            <a:fld id="{EECC7194-A4D0-457B-9D3E-53681723AFF7}" type="slidenum">
              <a:rPr lang="en-US" noProof="0" smtClean="0"/>
              <a:pPr/>
              <a:t>26</a:t>
            </a:fld>
            <a:endParaRPr lang="en-US" noProof="0" dirty="0"/>
          </a:p>
        </p:txBody>
      </p:sp>
      <p:sp>
        <p:nvSpPr>
          <p:cNvPr id="23" name="TextBox 22">
            <a:extLst>
              <a:ext uri="{FF2B5EF4-FFF2-40B4-BE49-F238E27FC236}">
                <a16:creationId xmlns:a16="http://schemas.microsoft.com/office/drawing/2014/main" id="{BB7E841A-AFF7-E474-58CC-E81B525AB51A}"/>
              </a:ext>
            </a:extLst>
          </p:cNvPr>
          <p:cNvSpPr txBox="1"/>
          <p:nvPr/>
        </p:nvSpPr>
        <p:spPr>
          <a:xfrm>
            <a:off x="1480" y="107363"/>
            <a:ext cx="5200835" cy="2308324"/>
          </a:xfrm>
          <a:prstGeom prst="rect">
            <a:avLst/>
          </a:prstGeom>
          <a:noFill/>
        </p:spPr>
        <p:txBody>
          <a:bodyPr wrap="square">
            <a:spAutoFit/>
          </a:bodyPr>
          <a:lstStyle/>
          <a:p>
            <a:pPr>
              <a:buNone/>
            </a:pPr>
            <a:r>
              <a:rPr lang="en-US" b="1" dirty="0">
                <a:solidFill>
                  <a:schemeClr val="accent5"/>
                </a:solidFill>
              </a:rPr>
              <a:t>3. Review Ad Copy and Extensions</a:t>
            </a:r>
          </a:p>
          <a:p>
            <a:pPr>
              <a:buFont typeface="Arial" panose="020B0604020202020204" pitchFamily="34" charset="0"/>
              <a:buChar char="•"/>
            </a:pPr>
            <a:r>
              <a:rPr lang="en-US" dirty="0">
                <a:solidFill>
                  <a:schemeClr val="bg1"/>
                </a:solidFill>
              </a:rPr>
              <a:t>Improve </a:t>
            </a:r>
            <a:r>
              <a:rPr lang="en-US" b="1" dirty="0">
                <a:solidFill>
                  <a:schemeClr val="tx2">
                    <a:lumMod val="25000"/>
                    <a:lumOff val="75000"/>
                  </a:schemeClr>
                </a:solidFill>
              </a:rPr>
              <a:t>headline relevance</a:t>
            </a:r>
            <a:r>
              <a:rPr lang="en-US" dirty="0">
                <a:solidFill>
                  <a:schemeClr val="bg1"/>
                </a:solidFill>
              </a:rPr>
              <a:t>, use emotional &amp; trust-building phrases like:</a:t>
            </a:r>
          </a:p>
          <a:p>
            <a:pPr marL="742950" lvl="1" indent="-285750">
              <a:buFont typeface="Arial" panose="020B0604020202020204" pitchFamily="34" charset="0"/>
              <a:buChar char="•"/>
            </a:pPr>
            <a:r>
              <a:rPr lang="en-US" dirty="0">
                <a:solidFill>
                  <a:schemeClr val="bg1"/>
                </a:solidFill>
              </a:rPr>
              <a:t>“Trusted by 10 Million+ Patients”</a:t>
            </a:r>
          </a:p>
          <a:p>
            <a:pPr marL="742950" lvl="1" indent="-285750">
              <a:buFont typeface="Arial" panose="020B0604020202020204" pitchFamily="34" charset="0"/>
              <a:buChar char="•"/>
            </a:pPr>
            <a:r>
              <a:rPr lang="en-US" dirty="0">
                <a:solidFill>
                  <a:schemeClr val="bg1"/>
                </a:solidFill>
              </a:rPr>
              <a:t>“Book Free Eye Checkup”</a:t>
            </a:r>
          </a:p>
          <a:p>
            <a:pPr marL="742950" lvl="1" indent="-285750">
              <a:buFont typeface="Arial" panose="020B0604020202020204" pitchFamily="34" charset="0"/>
              <a:buChar char="•"/>
            </a:pPr>
            <a:r>
              <a:rPr lang="en-US" dirty="0">
                <a:solidFill>
                  <a:schemeClr val="bg1"/>
                </a:solidFill>
              </a:rPr>
              <a:t>“Affordable Cataract Surgery – EMI Available”</a:t>
            </a:r>
          </a:p>
          <a:p>
            <a:pPr>
              <a:buFont typeface="Arial" panose="020B0604020202020204" pitchFamily="34" charset="0"/>
              <a:buChar char="•"/>
            </a:pPr>
            <a:r>
              <a:rPr lang="en-US" dirty="0">
                <a:solidFill>
                  <a:schemeClr val="bg1"/>
                </a:solidFill>
              </a:rPr>
              <a:t>Add </a:t>
            </a:r>
            <a:r>
              <a:rPr lang="en-US" b="1" dirty="0">
                <a:solidFill>
                  <a:schemeClr val="tx2">
                    <a:lumMod val="25000"/>
                    <a:lumOff val="75000"/>
                  </a:schemeClr>
                </a:solidFill>
              </a:rPr>
              <a:t>sitelink</a:t>
            </a:r>
            <a:r>
              <a:rPr lang="en-US" dirty="0">
                <a:solidFill>
                  <a:schemeClr val="bg1"/>
                </a:solidFill>
              </a:rPr>
              <a:t>, </a:t>
            </a:r>
            <a:r>
              <a:rPr lang="en-US" b="1" dirty="0">
                <a:solidFill>
                  <a:schemeClr val="tx2">
                    <a:lumMod val="25000"/>
                    <a:lumOff val="75000"/>
                  </a:schemeClr>
                </a:solidFill>
              </a:rPr>
              <a:t>callout</a:t>
            </a:r>
            <a:r>
              <a:rPr lang="en-US" dirty="0">
                <a:solidFill>
                  <a:schemeClr val="bg1"/>
                </a:solidFill>
              </a:rPr>
              <a:t>, and </a:t>
            </a:r>
            <a:r>
              <a:rPr lang="en-US" b="1" dirty="0">
                <a:solidFill>
                  <a:schemeClr val="tx2">
                    <a:lumMod val="25000"/>
                    <a:lumOff val="75000"/>
                  </a:schemeClr>
                </a:solidFill>
              </a:rPr>
              <a:t>location extensions</a:t>
            </a:r>
            <a:r>
              <a:rPr lang="en-US" dirty="0">
                <a:solidFill>
                  <a:schemeClr val="bg1"/>
                </a:solidFill>
              </a:rPr>
              <a:t>.</a:t>
            </a:r>
          </a:p>
        </p:txBody>
      </p:sp>
      <p:sp>
        <p:nvSpPr>
          <p:cNvPr id="25" name="TextBox 24">
            <a:extLst>
              <a:ext uri="{FF2B5EF4-FFF2-40B4-BE49-F238E27FC236}">
                <a16:creationId xmlns:a16="http://schemas.microsoft.com/office/drawing/2014/main" id="{9C49717A-C3A9-40B2-1689-6B096B3AEA55}"/>
              </a:ext>
            </a:extLst>
          </p:cNvPr>
          <p:cNvSpPr txBox="1"/>
          <p:nvPr/>
        </p:nvSpPr>
        <p:spPr>
          <a:xfrm>
            <a:off x="0" y="2799087"/>
            <a:ext cx="5200835" cy="1477328"/>
          </a:xfrm>
          <a:prstGeom prst="rect">
            <a:avLst/>
          </a:prstGeom>
          <a:noFill/>
        </p:spPr>
        <p:txBody>
          <a:bodyPr wrap="square">
            <a:spAutoFit/>
          </a:bodyPr>
          <a:lstStyle/>
          <a:p>
            <a:pPr>
              <a:buNone/>
            </a:pPr>
            <a:r>
              <a:rPr lang="en-US" b="1" dirty="0">
                <a:solidFill>
                  <a:schemeClr val="accent5"/>
                </a:solidFill>
              </a:rPr>
              <a:t>4. Landing Page Optimization</a:t>
            </a:r>
          </a:p>
          <a:p>
            <a:pPr>
              <a:buFont typeface="Arial" panose="020B0604020202020204" pitchFamily="34" charset="0"/>
              <a:buChar char="•"/>
            </a:pPr>
            <a:r>
              <a:rPr lang="en-US" dirty="0">
                <a:solidFill>
                  <a:schemeClr val="bg1"/>
                </a:solidFill>
              </a:rPr>
              <a:t>Ensure users land on </a:t>
            </a:r>
            <a:r>
              <a:rPr lang="en-US" b="1" dirty="0">
                <a:solidFill>
                  <a:schemeClr val="tx2">
                    <a:lumMod val="25000"/>
                    <a:lumOff val="75000"/>
                  </a:schemeClr>
                </a:solidFill>
              </a:rPr>
              <a:t>dedicated service pages</a:t>
            </a:r>
            <a:r>
              <a:rPr lang="en-US" dirty="0">
                <a:solidFill>
                  <a:schemeClr val="bg1"/>
                </a:solidFill>
              </a:rPr>
              <a:t>,</a:t>
            </a:r>
            <a:r>
              <a:rPr lang="en-US" dirty="0"/>
              <a:t> </a:t>
            </a:r>
            <a:r>
              <a:rPr lang="en-US" dirty="0">
                <a:solidFill>
                  <a:schemeClr val="bg1"/>
                </a:solidFill>
              </a:rPr>
              <a:t>not the homepage.</a:t>
            </a:r>
          </a:p>
          <a:p>
            <a:pPr>
              <a:buFont typeface="Arial" panose="020B0604020202020204" pitchFamily="34" charset="0"/>
              <a:buChar char="•"/>
            </a:pPr>
            <a:r>
              <a:rPr lang="en-US" dirty="0">
                <a:solidFill>
                  <a:schemeClr val="bg1"/>
                </a:solidFill>
              </a:rPr>
              <a:t>Use clear CTAs, testimonials, and trust signals (NABH, doctor profiles, patient success stories).</a:t>
            </a:r>
          </a:p>
        </p:txBody>
      </p:sp>
      <p:sp>
        <p:nvSpPr>
          <p:cNvPr id="27" name="TextBox 26">
            <a:extLst>
              <a:ext uri="{FF2B5EF4-FFF2-40B4-BE49-F238E27FC236}">
                <a16:creationId xmlns:a16="http://schemas.microsoft.com/office/drawing/2014/main" id="{C750ADBE-554B-EF7A-6A65-8FE7D925501F}"/>
              </a:ext>
            </a:extLst>
          </p:cNvPr>
          <p:cNvSpPr txBox="1"/>
          <p:nvPr/>
        </p:nvSpPr>
        <p:spPr>
          <a:xfrm>
            <a:off x="0" y="4764436"/>
            <a:ext cx="5200835" cy="1477328"/>
          </a:xfrm>
          <a:prstGeom prst="rect">
            <a:avLst/>
          </a:prstGeom>
          <a:noFill/>
        </p:spPr>
        <p:txBody>
          <a:bodyPr wrap="square">
            <a:spAutoFit/>
          </a:bodyPr>
          <a:lstStyle/>
          <a:p>
            <a:pPr>
              <a:buNone/>
            </a:pPr>
            <a:r>
              <a:rPr lang="en-US" b="1" dirty="0">
                <a:solidFill>
                  <a:schemeClr val="accent5"/>
                </a:solidFill>
              </a:rPr>
              <a:t>5. Test Remarketing Ads</a:t>
            </a:r>
          </a:p>
          <a:p>
            <a:pPr>
              <a:buFont typeface="Arial" panose="020B0604020202020204" pitchFamily="34" charset="0"/>
              <a:buChar char="•"/>
            </a:pPr>
            <a:r>
              <a:rPr lang="en-US" dirty="0">
                <a:solidFill>
                  <a:schemeClr val="bg1"/>
                </a:solidFill>
              </a:rPr>
              <a:t>Set up remarketing for visitors who bounced or didn’t convert.</a:t>
            </a:r>
          </a:p>
          <a:p>
            <a:pPr>
              <a:buFont typeface="Arial" panose="020B0604020202020204" pitchFamily="34" charset="0"/>
              <a:buChar char="•"/>
            </a:pPr>
            <a:r>
              <a:rPr lang="en-US" dirty="0">
                <a:solidFill>
                  <a:schemeClr val="bg1"/>
                </a:solidFill>
              </a:rPr>
              <a:t>Show them offers like </a:t>
            </a:r>
            <a:r>
              <a:rPr lang="en-US" b="1" dirty="0">
                <a:solidFill>
                  <a:schemeClr val="bg1"/>
                </a:solidFill>
              </a:rPr>
              <a:t>free consultation</a:t>
            </a:r>
            <a:r>
              <a:rPr lang="en-US" dirty="0">
                <a:solidFill>
                  <a:schemeClr val="bg1"/>
                </a:solidFill>
              </a:rPr>
              <a:t>, </a:t>
            </a:r>
            <a:r>
              <a:rPr lang="en-US" b="1" dirty="0">
                <a:solidFill>
                  <a:schemeClr val="bg1"/>
                </a:solidFill>
              </a:rPr>
              <a:t>discount on LASIK</a:t>
            </a:r>
            <a:r>
              <a:rPr lang="en-US" dirty="0">
                <a:solidFill>
                  <a:schemeClr val="bg1"/>
                </a:solidFill>
              </a:rPr>
              <a:t>, etc.</a:t>
            </a:r>
          </a:p>
        </p:txBody>
      </p:sp>
      <p:sp>
        <p:nvSpPr>
          <p:cNvPr id="29" name="TextBox 28">
            <a:extLst>
              <a:ext uri="{FF2B5EF4-FFF2-40B4-BE49-F238E27FC236}">
                <a16:creationId xmlns:a16="http://schemas.microsoft.com/office/drawing/2014/main" id="{C1E23D98-46CD-893A-7F68-C68EF9B6AB99}"/>
              </a:ext>
            </a:extLst>
          </p:cNvPr>
          <p:cNvSpPr txBox="1"/>
          <p:nvPr/>
        </p:nvSpPr>
        <p:spPr>
          <a:xfrm>
            <a:off x="5981331" y="234059"/>
            <a:ext cx="6121152" cy="1477328"/>
          </a:xfrm>
          <a:prstGeom prst="rect">
            <a:avLst/>
          </a:prstGeom>
          <a:noFill/>
        </p:spPr>
        <p:txBody>
          <a:bodyPr wrap="square">
            <a:spAutoFit/>
          </a:bodyPr>
          <a:lstStyle/>
          <a:p>
            <a:pPr>
              <a:buNone/>
            </a:pPr>
            <a:r>
              <a:rPr lang="en-US" b="1" dirty="0">
                <a:solidFill>
                  <a:schemeClr val="accent5"/>
                </a:solidFill>
              </a:rPr>
              <a:t>6. Use Google Ads Recommendations</a:t>
            </a:r>
          </a:p>
          <a:p>
            <a:pPr>
              <a:buFont typeface="Arial" panose="020B0604020202020204" pitchFamily="34" charset="0"/>
              <a:buChar char="•"/>
            </a:pPr>
            <a:r>
              <a:rPr lang="en-US" dirty="0">
                <a:solidFill>
                  <a:schemeClr val="bg1"/>
                </a:solidFill>
              </a:rPr>
              <a:t>Regularly check the </a:t>
            </a:r>
            <a:r>
              <a:rPr lang="en-US" b="1" dirty="0">
                <a:solidFill>
                  <a:schemeClr val="tx2">
                    <a:lumMod val="25000"/>
                    <a:lumOff val="75000"/>
                  </a:schemeClr>
                </a:solidFill>
              </a:rPr>
              <a:t>“Recommendations” tab</a:t>
            </a:r>
            <a:r>
              <a:rPr lang="en-US" dirty="0">
                <a:solidFill>
                  <a:schemeClr val="tx2">
                    <a:lumMod val="25000"/>
                    <a:lumOff val="75000"/>
                  </a:schemeClr>
                </a:solidFill>
              </a:rPr>
              <a:t> </a:t>
            </a:r>
            <a:r>
              <a:rPr lang="en-US" dirty="0">
                <a:solidFill>
                  <a:schemeClr val="bg1"/>
                </a:solidFill>
              </a:rPr>
              <a:t>in your Google Ads dashboard.</a:t>
            </a:r>
          </a:p>
          <a:p>
            <a:pPr>
              <a:buFont typeface="Arial" panose="020B0604020202020204" pitchFamily="34" charset="0"/>
              <a:buChar char="•"/>
            </a:pPr>
            <a:r>
              <a:rPr lang="en-US" dirty="0">
                <a:solidFill>
                  <a:schemeClr val="bg1"/>
                </a:solidFill>
              </a:rPr>
              <a:t>Google often suggests better bids, negative keywords, or ad strength improvements.</a:t>
            </a:r>
          </a:p>
        </p:txBody>
      </p:sp>
      <p:sp>
        <p:nvSpPr>
          <p:cNvPr id="31" name="TextBox 30">
            <a:extLst>
              <a:ext uri="{FF2B5EF4-FFF2-40B4-BE49-F238E27FC236}">
                <a16:creationId xmlns:a16="http://schemas.microsoft.com/office/drawing/2014/main" id="{22E7BA4D-908D-A873-C7FE-FE430A52A4BD}"/>
              </a:ext>
            </a:extLst>
          </p:cNvPr>
          <p:cNvSpPr txBox="1"/>
          <p:nvPr/>
        </p:nvSpPr>
        <p:spPr>
          <a:xfrm>
            <a:off x="5892553" y="2776246"/>
            <a:ext cx="6121152" cy="1200329"/>
          </a:xfrm>
          <a:prstGeom prst="rect">
            <a:avLst/>
          </a:prstGeom>
          <a:noFill/>
        </p:spPr>
        <p:txBody>
          <a:bodyPr wrap="square">
            <a:spAutoFit/>
          </a:bodyPr>
          <a:lstStyle/>
          <a:p>
            <a:pPr>
              <a:buNone/>
            </a:pPr>
            <a:r>
              <a:rPr lang="en-US" b="1" dirty="0"/>
              <a:t>🔁 </a:t>
            </a:r>
            <a:r>
              <a:rPr lang="en-US" b="1" dirty="0">
                <a:solidFill>
                  <a:schemeClr val="accent5"/>
                </a:solidFill>
              </a:rPr>
              <a:t>Bonus Tip: Coordinate SEO + PPC</a:t>
            </a:r>
          </a:p>
          <a:p>
            <a:r>
              <a:rPr lang="en-US" dirty="0">
                <a:solidFill>
                  <a:schemeClr val="bg1"/>
                </a:solidFill>
              </a:rPr>
              <a:t>If you already rank well for a keyword organically,</a:t>
            </a:r>
            <a:r>
              <a:rPr lang="en-US" dirty="0"/>
              <a:t> </a:t>
            </a:r>
            <a:r>
              <a:rPr lang="en-US" b="1" dirty="0">
                <a:solidFill>
                  <a:schemeClr val="tx2">
                    <a:lumMod val="25000"/>
                    <a:lumOff val="75000"/>
                  </a:schemeClr>
                </a:solidFill>
              </a:rPr>
              <a:t>don’t spend on it in PPC</a:t>
            </a:r>
            <a:r>
              <a:rPr lang="en-US" dirty="0">
                <a:solidFill>
                  <a:schemeClr val="tx2">
                    <a:lumMod val="25000"/>
                    <a:lumOff val="75000"/>
                  </a:schemeClr>
                </a:solidFill>
              </a:rPr>
              <a:t> </a:t>
            </a:r>
            <a:r>
              <a:rPr lang="en-US" dirty="0">
                <a:solidFill>
                  <a:schemeClr val="bg1"/>
                </a:solidFill>
              </a:rPr>
              <a:t>unless it's bringing high conversions. Focus PPC on </a:t>
            </a:r>
            <a:r>
              <a:rPr lang="en-US" b="1" dirty="0">
                <a:solidFill>
                  <a:schemeClr val="tx2">
                    <a:lumMod val="25000"/>
                    <a:lumOff val="75000"/>
                  </a:schemeClr>
                </a:solidFill>
              </a:rPr>
              <a:t>keywords you're not ranking well for</a:t>
            </a:r>
            <a:r>
              <a:rPr lang="en-US" dirty="0"/>
              <a:t>.</a:t>
            </a:r>
          </a:p>
        </p:txBody>
      </p:sp>
    </p:spTree>
    <p:extLst>
      <p:ext uri="{BB962C8B-B14F-4D97-AF65-F5344CB8AC3E}">
        <p14:creationId xmlns:p14="http://schemas.microsoft.com/office/powerpoint/2010/main" val="1546014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BADA25-DAAA-2EE9-312F-31229356EDEE}"/>
              </a:ext>
            </a:extLst>
          </p:cNvPr>
          <p:cNvSpPr>
            <a:spLocks noGrp="1"/>
          </p:cNvSpPr>
          <p:nvPr>
            <p:ph type="sldNum" sz="quarter" idx="11"/>
          </p:nvPr>
        </p:nvSpPr>
        <p:spPr/>
        <p:txBody>
          <a:bodyPr/>
          <a:lstStyle/>
          <a:p>
            <a:fld id="{EECC7194-A4D0-457B-9D3E-53681723AFF7}" type="slidenum">
              <a:rPr lang="en-US" noProof="0" smtClean="0"/>
              <a:pPr/>
              <a:t>27</a:t>
            </a:fld>
            <a:endParaRPr lang="en-US" noProof="0" dirty="0"/>
          </a:p>
        </p:txBody>
      </p:sp>
      <p:pic>
        <p:nvPicPr>
          <p:cNvPr id="23" name="Picture 22">
            <a:extLst>
              <a:ext uri="{FF2B5EF4-FFF2-40B4-BE49-F238E27FC236}">
                <a16:creationId xmlns:a16="http://schemas.microsoft.com/office/drawing/2014/main" id="{94CCA581-5647-CFA4-9020-127D71ACA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9476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F4074-41B1-72EA-763E-F65D3ABEF50B}"/>
              </a:ext>
            </a:extLst>
          </p:cNvPr>
          <p:cNvSpPr>
            <a:spLocks noGrp="1"/>
          </p:cNvSpPr>
          <p:nvPr>
            <p:ph type="sldNum" sz="quarter" idx="11"/>
          </p:nvPr>
        </p:nvSpPr>
        <p:spPr/>
        <p:txBody>
          <a:bodyPr/>
          <a:lstStyle/>
          <a:p>
            <a:fld id="{EECC7194-A4D0-457B-9D3E-53681723AFF7}" type="slidenum">
              <a:rPr lang="en-US" noProof="0" smtClean="0"/>
              <a:pPr/>
              <a:t>28</a:t>
            </a:fld>
            <a:endParaRPr lang="en-US" noProof="0" dirty="0"/>
          </a:p>
        </p:txBody>
      </p:sp>
      <p:graphicFrame>
        <p:nvGraphicFramePr>
          <p:cNvPr id="22" name="Table 21">
            <a:extLst>
              <a:ext uri="{FF2B5EF4-FFF2-40B4-BE49-F238E27FC236}">
                <a16:creationId xmlns:a16="http://schemas.microsoft.com/office/drawing/2014/main" id="{509C7AAB-0317-C8A6-3F3F-9BDC75DA13EF}"/>
              </a:ext>
            </a:extLst>
          </p:cNvPr>
          <p:cNvGraphicFramePr>
            <a:graphicFrameLocks noGrp="1"/>
          </p:cNvGraphicFramePr>
          <p:nvPr>
            <p:extLst>
              <p:ext uri="{D42A27DB-BD31-4B8C-83A1-F6EECF244321}">
                <p14:modId xmlns:p14="http://schemas.microsoft.com/office/powerpoint/2010/main" val="4145480628"/>
              </p:ext>
            </p:extLst>
          </p:nvPr>
        </p:nvGraphicFramePr>
        <p:xfrm>
          <a:off x="406195" y="1763480"/>
          <a:ext cx="9811083" cy="4319588"/>
        </p:xfrm>
        <a:graphic>
          <a:graphicData uri="http://schemas.openxmlformats.org/drawingml/2006/table">
            <a:tbl>
              <a:tblPr/>
              <a:tblGrid>
                <a:gridCol w="3270361">
                  <a:extLst>
                    <a:ext uri="{9D8B030D-6E8A-4147-A177-3AD203B41FA5}">
                      <a16:colId xmlns:a16="http://schemas.microsoft.com/office/drawing/2014/main" val="1240654503"/>
                    </a:ext>
                  </a:extLst>
                </a:gridCol>
                <a:gridCol w="3270361">
                  <a:extLst>
                    <a:ext uri="{9D8B030D-6E8A-4147-A177-3AD203B41FA5}">
                      <a16:colId xmlns:a16="http://schemas.microsoft.com/office/drawing/2014/main" val="2685462027"/>
                    </a:ext>
                  </a:extLst>
                </a:gridCol>
                <a:gridCol w="3270361">
                  <a:extLst>
                    <a:ext uri="{9D8B030D-6E8A-4147-A177-3AD203B41FA5}">
                      <a16:colId xmlns:a16="http://schemas.microsoft.com/office/drawing/2014/main" val="1698451469"/>
                    </a:ext>
                  </a:extLst>
                </a:gridCol>
              </a:tblGrid>
              <a:tr h="332276">
                <a:tc>
                  <a:txBody>
                    <a:bodyPr/>
                    <a:lstStyle/>
                    <a:p>
                      <a:r>
                        <a:rPr lang="en-IN" sz="1600" dirty="0">
                          <a:solidFill>
                            <a:schemeClr val="bg1"/>
                          </a:solidFill>
                        </a:rPr>
                        <a:t>Category</a:t>
                      </a:r>
                    </a:p>
                  </a:txBody>
                  <a:tcPr marL="83069" marR="83069" marT="41534" marB="41534" anchor="ctr">
                    <a:lnL>
                      <a:noFill/>
                    </a:lnL>
                    <a:lnR>
                      <a:noFill/>
                    </a:lnR>
                    <a:lnT>
                      <a:noFill/>
                    </a:lnT>
                    <a:lnB>
                      <a:noFill/>
                    </a:lnB>
                    <a:noFill/>
                  </a:tcPr>
                </a:tc>
                <a:tc>
                  <a:txBody>
                    <a:bodyPr/>
                    <a:lstStyle/>
                    <a:p>
                      <a:r>
                        <a:rPr lang="en-IN" sz="1600" dirty="0">
                          <a:solidFill>
                            <a:schemeClr val="bg1"/>
                          </a:solidFill>
                        </a:rPr>
                        <a:t>Value</a:t>
                      </a:r>
                    </a:p>
                  </a:txBody>
                  <a:tcPr marL="83069" marR="83069" marT="41534" marB="41534" anchor="ctr">
                    <a:lnL>
                      <a:noFill/>
                    </a:lnL>
                    <a:lnR>
                      <a:noFill/>
                    </a:lnR>
                    <a:lnT>
                      <a:noFill/>
                    </a:lnT>
                    <a:lnB>
                      <a:noFill/>
                    </a:lnB>
                    <a:noFill/>
                  </a:tcPr>
                </a:tc>
                <a:tc>
                  <a:txBody>
                    <a:bodyPr/>
                    <a:lstStyle/>
                    <a:p>
                      <a:r>
                        <a:rPr lang="en-IN" sz="1600">
                          <a:solidFill>
                            <a:schemeClr val="bg1"/>
                          </a:solidFill>
                        </a:rPr>
                        <a:t>Meaning</a:t>
                      </a:r>
                    </a:p>
                  </a:txBody>
                  <a:tcPr marL="83069" marR="83069" marT="41534" marB="41534" anchor="ctr">
                    <a:lnL>
                      <a:noFill/>
                    </a:lnL>
                    <a:lnR>
                      <a:noFill/>
                    </a:lnR>
                    <a:lnT>
                      <a:noFill/>
                    </a:lnT>
                    <a:lnB>
                      <a:noFill/>
                    </a:lnB>
                    <a:noFill/>
                  </a:tcPr>
                </a:tc>
                <a:extLst>
                  <a:ext uri="{0D108BD9-81ED-4DB2-BD59-A6C34878D82A}">
                    <a16:rowId xmlns:a16="http://schemas.microsoft.com/office/drawing/2014/main" val="632209122"/>
                  </a:ext>
                </a:extLst>
              </a:tr>
              <a:tr h="581483">
                <a:tc>
                  <a:txBody>
                    <a:bodyPr/>
                    <a:lstStyle/>
                    <a:p>
                      <a:r>
                        <a:rPr lang="en-IN" sz="1600" b="1" dirty="0">
                          <a:solidFill>
                            <a:schemeClr val="bg1"/>
                          </a:solidFill>
                        </a:rPr>
                        <a:t>Core Keywords</a:t>
                      </a:r>
                      <a:endParaRPr lang="en-IN" sz="1600" dirty="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4.97k</a:t>
                      </a:r>
                    </a:p>
                  </a:txBody>
                  <a:tcPr marL="83069" marR="83069" marT="41534" marB="41534" anchor="ctr">
                    <a:lnL>
                      <a:noFill/>
                    </a:lnL>
                    <a:lnR>
                      <a:noFill/>
                    </a:lnR>
                    <a:lnT>
                      <a:noFill/>
                    </a:lnT>
                    <a:lnB>
                      <a:noFill/>
                    </a:lnB>
                    <a:noFill/>
                  </a:tcPr>
                </a:tc>
                <a:tc>
                  <a:txBody>
                    <a:bodyPr/>
                    <a:lstStyle/>
                    <a:p>
                      <a:r>
                        <a:rPr lang="en-US" sz="1600">
                          <a:solidFill>
                            <a:schemeClr val="bg1"/>
                          </a:solidFill>
                        </a:rPr>
                        <a:t>Keywords all 3 websites rank for (common area in Venn diagram)</a:t>
                      </a:r>
                    </a:p>
                  </a:txBody>
                  <a:tcPr marL="83069" marR="83069" marT="41534" marB="41534" anchor="ctr">
                    <a:lnL>
                      <a:noFill/>
                    </a:lnL>
                    <a:lnR>
                      <a:noFill/>
                    </a:lnR>
                    <a:lnT>
                      <a:noFill/>
                    </a:lnT>
                    <a:lnB>
                      <a:noFill/>
                    </a:lnB>
                    <a:noFill/>
                  </a:tcPr>
                </a:tc>
                <a:extLst>
                  <a:ext uri="{0D108BD9-81ED-4DB2-BD59-A6C34878D82A}">
                    <a16:rowId xmlns:a16="http://schemas.microsoft.com/office/drawing/2014/main" val="2433818744"/>
                  </a:ext>
                </a:extLst>
              </a:tr>
              <a:tr h="581483">
                <a:tc>
                  <a:txBody>
                    <a:bodyPr/>
                    <a:lstStyle/>
                    <a:p>
                      <a:r>
                        <a:rPr lang="en-IN" sz="1600" b="1" dirty="0">
                          <a:solidFill>
                            <a:schemeClr val="bg1"/>
                          </a:solidFill>
                        </a:rPr>
                        <a:t>All Keywords</a:t>
                      </a:r>
                      <a:endParaRPr lang="en-IN" sz="1600" dirty="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80.5k</a:t>
                      </a:r>
                    </a:p>
                  </a:txBody>
                  <a:tcPr marL="83069" marR="83069" marT="41534" marB="41534" anchor="ctr">
                    <a:lnL>
                      <a:noFill/>
                    </a:lnL>
                    <a:lnR>
                      <a:noFill/>
                    </a:lnR>
                    <a:lnT>
                      <a:noFill/>
                    </a:lnT>
                    <a:lnB>
                      <a:noFill/>
                    </a:lnB>
                    <a:noFill/>
                  </a:tcPr>
                </a:tc>
                <a:tc>
                  <a:txBody>
                    <a:bodyPr/>
                    <a:lstStyle/>
                    <a:p>
                      <a:r>
                        <a:rPr lang="en-US" sz="1600" dirty="0">
                          <a:solidFill>
                            <a:schemeClr val="bg1"/>
                          </a:solidFill>
                        </a:rPr>
                        <a:t>Total keywords from all domains combined</a:t>
                      </a:r>
                    </a:p>
                  </a:txBody>
                  <a:tcPr marL="83069" marR="83069" marT="41534" marB="41534" anchor="ctr">
                    <a:lnL>
                      <a:noFill/>
                    </a:lnL>
                    <a:lnR>
                      <a:noFill/>
                    </a:lnR>
                    <a:lnT>
                      <a:noFill/>
                    </a:lnT>
                    <a:lnB>
                      <a:noFill/>
                    </a:lnB>
                    <a:noFill/>
                  </a:tcPr>
                </a:tc>
                <a:extLst>
                  <a:ext uri="{0D108BD9-81ED-4DB2-BD59-A6C34878D82A}">
                    <a16:rowId xmlns:a16="http://schemas.microsoft.com/office/drawing/2014/main" val="1047217236"/>
                  </a:ext>
                </a:extLst>
              </a:tr>
              <a:tr h="581483">
                <a:tc>
                  <a:txBody>
                    <a:bodyPr/>
                    <a:lstStyle/>
                    <a:p>
                      <a:r>
                        <a:rPr lang="en-IN" sz="1600" b="1" dirty="0">
                          <a:solidFill>
                            <a:schemeClr val="bg1"/>
                          </a:solidFill>
                        </a:rPr>
                        <a:t>Questions</a:t>
                      </a:r>
                      <a:endParaRPr lang="en-IN" sz="1600" dirty="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3.19k</a:t>
                      </a:r>
                    </a:p>
                  </a:txBody>
                  <a:tcPr marL="83069" marR="83069" marT="41534" marB="41534" anchor="ctr">
                    <a:lnL>
                      <a:noFill/>
                    </a:lnL>
                    <a:lnR>
                      <a:noFill/>
                    </a:lnR>
                    <a:lnT>
                      <a:noFill/>
                    </a:lnT>
                    <a:lnB>
                      <a:noFill/>
                    </a:lnB>
                    <a:noFill/>
                  </a:tcPr>
                </a:tc>
                <a:tc>
                  <a:txBody>
                    <a:bodyPr/>
                    <a:lstStyle/>
                    <a:p>
                      <a:r>
                        <a:rPr lang="en-US" sz="1600">
                          <a:solidFill>
                            <a:schemeClr val="bg1"/>
                          </a:solidFill>
                        </a:rPr>
                        <a:t>Keywords in question form (e.g., “What is LASIK?”)</a:t>
                      </a:r>
                    </a:p>
                  </a:txBody>
                  <a:tcPr marL="83069" marR="83069" marT="41534" marB="41534" anchor="ctr">
                    <a:lnL>
                      <a:noFill/>
                    </a:lnL>
                    <a:lnR>
                      <a:noFill/>
                    </a:lnR>
                    <a:lnT>
                      <a:noFill/>
                    </a:lnT>
                    <a:lnB>
                      <a:noFill/>
                    </a:lnB>
                    <a:noFill/>
                  </a:tcPr>
                </a:tc>
                <a:extLst>
                  <a:ext uri="{0D108BD9-81ED-4DB2-BD59-A6C34878D82A}">
                    <a16:rowId xmlns:a16="http://schemas.microsoft.com/office/drawing/2014/main" val="4228214220"/>
                  </a:ext>
                </a:extLst>
              </a:tr>
              <a:tr h="830690">
                <a:tc>
                  <a:txBody>
                    <a:bodyPr/>
                    <a:lstStyle/>
                    <a:p>
                      <a:r>
                        <a:rPr lang="en-IN" sz="1600" b="1">
                          <a:solidFill>
                            <a:schemeClr val="bg1"/>
                          </a:solidFill>
                        </a:rPr>
                        <a:t>Missing Keywords</a:t>
                      </a:r>
                      <a:endParaRPr lang="en-IN" sz="160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2.81k</a:t>
                      </a:r>
                    </a:p>
                  </a:txBody>
                  <a:tcPr marL="83069" marR="83069" marT="41534" marB="41534" anchor="ctr">
                    <a:lnL>
                      <a:noFill/>
                    </a:lnL>
                    <a:lnR>
                      <a:noFill/>
                    </a:lnR>
                    <a:lnT>
                      <a:noFill/>
                    </a:lnT>
                    <a:lnB>
                      <a:noFill/>
                    </a:lnB>
                    <a:noFill/>
                  </a:tcPr>
                </a:tc>
                <a:tc>
                  <a:txBody>
                    <a:bodyPr/>
                    <a:lstStyle/>
                    <a:p>
                      <a:r>
                        <a:rPr lang="en-US" sz="1600" dirty="0">
                          <a:solidFill>
                            <a:schemeClr val="bg1"/>
                          </a:solidFill>
                        </a:rPr>
                        <a:t>Keywords </a:t>
                      </a:r>
                      <a:r>
                        <a:rPr lang="en-US" sz="1600" b="1" dirty="0">
                          <a:solidFill>
                            <a:schemeClr val="bg1"/>
                          </a:solidFill>
                        </a:rPr>
                        <a:t>your competitors rank for but dragarwal.com does not</a:t>
                      </a:r>
                      <a:endParaRPr lang="en-US" sz="1600" dirty="0">
                        <a:solidFill>
                          <a:schemeClr val="bg1"/>
                        </a:solidFill>
                      </a:endParaRPr>
                    </a:p>
                  </a:txBody>
                  <a:tcPr marL="83069" marR="83069" marT="41534" marB="41534" anchor="ctr">
                    <a:lnL>
                      <a:noFill/>
                    </a:lnL>
                    <a:lnR>
                      <a:noFill/>
                    </a:lnR>
                    <a:lnT>
                      <a:noFill/>
                    </a:lnT>
                    <a:lnB>
                      <a:noFill/>
                    </a:lnB>
                    <a:noFill/>
                  </a:tcPr>
                </a:tc>
                <a:extLst>
                  <a:ext uri="{0D108BD9-81ED-4DB2-BD59-A6C34878D82A}">
                    <a16:rowId xmlns:a16="http://schemas.microsoft.com/office/drawing/2014/main" val="3730313102"/>
                  </a:ext>
                </a:extLst>
              </a:tr>
              <a:tr h="581483">
                <a:tc>
                  <a:txBody>
                    <a:bodyPr/>
                    <a:lstStyle/>
                    <a:p>
                      <a:r>
                        <a:rPr lang="en-IN" sz="1600" b="1">
                          <a:solidFill>
                            <a:schemeClr val="bg1"/>
                          </a:solidFill>
                        </a:rPr>
                        <a:t>Est. Search Volume</a:t>
                      </a:r>
                      <a:endParaRPr lang="en-IN" sz="160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4.59M (total)</a:t>
                      </a:r>
                    </a:p>
                  </a:txBody>
                  <a:tcPr marL="83069" marR="83069" marT="41534" marB="41534" anchor="ctr">
                    <a:lnL>
                      <a:noFill/>
                    </a:lnL>
                    <a:lnR>
                      <a:noFill/>
                    </a:lnR>
                    <a:lnT>
                      <a:noFill/>
                    </a:lnT>
                    <a:lnB>
                      <a:noFill/>
                    </a:lnB>
                    <a:noFill/>
                  </a:tcPr>
                </a:tc>
                <a:tc>
                  <a:txBody>
                    <a:bodyPr/>
                    <a:lstStyle/>
                    <a:p>
                      <a:r>
                        <a:rPr lang="en-US" sz="1600">
                          <a:solidFill>
                            <a:schemeClr val="bg1"/>
                          </a:solidFill>
                        </a:rPr>
                        <a:t>Huge traffic potential available across the space</a:t>
                      </a:r>
                    </a:p>
                  </a:txBody>
                  <a:tcPr marL="83069" marR="83069" marT="41534" marB="41534" anchor="ctr">
                    <a:lnL>
                      <a:noFill/>
                    </a:lnL>
                    <a:lnR>
                      <a:noFill/>
                    </a:lnR>
                    <a:lnT>
                      <a:noFill/>
                    </a:lnT>
                    <a:lnB>
                      <a:noFill/>
                    </a:lnB>
                    <a:noFill/>
                  </a:tcPr>
                </a:tc>
                <a:extLst>
                  <a:ext uri="{0D108BD9-81ED-4DB2-BD59-A6C34878D82A}">
                    <a16:rowId xmlns:a16="http://schemas.microsoft.com/office/drawing/2014/main" val="1173214944"/>
                  </a:ext>
                </a:extLst>
              </a:tr>
              <a:tr h="830690">
                <a:tc>
                  <a:txBody>
                    <a:bodyPr/>
                    <a:lstStyle/>
                    <a:p>
                      <a:endParaRPr lang="en-IN" sz="1600">
                        <a:solidFill>
                          <a:schemeClr val="bg1"/>
                        </a:solidFill>
                      </a:endParaRPr>
                    </a:p>
                  </a:txBody>
                  <a:tcPr marL="83069" marR="83069" marT="41534" marB="41534" anchor="ctr">
                    <a:lnL>
                      <a:noFill/>
                    </a:lnL>
                    <a:lnR>
                      <a:noFill/>
                    </a:lnR>
                    <a:lnT>
                      <a:noFill/>
                    </a:lnT>
                    <a:lnB>
                      <a:noFill/>
                    </a:lnB>
                    <a:noFill/>
                  </a:tcPr>
                </a:tc>
                <a:tc>
                  <a:txBody>
                    <a:bodyPr/>
                    <a:lstStyle/>
                    <a:p>
                      <a:r>
                        <a:rPr lang="en-IN" sz="1600">
                          <a:solidFill>
                            <a:schemeClr val="bg1"/>
                          </a:solidFill>
                        </a:rPr>
                        <a:t>162k (missing kws)</a:t>
                      </a:r>
                    </a:p>
                  </a:txBody>
                  <a:tcPr marL="83069" marR="83069" marT="41534" marB="41534" anchor="ctr">
                    <a:lnL>
                      <a:noFill/>
                    </a:lnL>
                    <a:lnR>
                      <a:noFill/>
                    </a:lnR>
                    <a:lnT>
                      <a:noFill/>
                    </a:lnT>
                    <a:lnB>
                      <a:noFill/>
                    </a:lnB>
                    <a:noFill/>
                  </a:tcPr>
                </a:tc>
                <a:tc>
                  <a:txBody>
                    <a:bodyPr/>
                    <a:lstStyle/>
                    <a:p>
                      <a:r>
                        <a:rPr lang="en-US" sz="1600" dirty="0">
                          <a:solidFill>
                            <a:schemeClr val="bg1"/>
                          </a:solidFill>
                        </a:rPr>
                        <a:t>Opportunity to capture relevant traffic your competitors already get</a:t>
                      </a:r>
                    </a:p>
                  </a:txBody>
                  <a:tcPr marL="83069" marR="83069" marT="41534" marB="41534" anchor="ctr">
                    <a:lnL>
                      <a:noFill/>
                    </a:lnL>
                    <a:lnR>
                      <a:noFill/>
                    </a:lnR>
                    <a:lnT>
                      <a:noFill/>
                    </a:lnT>
                    <a:lnB>
                      <a:noFill/>
                    </a:lnB>
                    <a:noFill/>
                  </a:tcPr>
                </a:tc>
                <a:extLst>
                  <a:ext uri="{0D108BD9-81ED-4DB2-BD59-A6C34878D82A}">
                    <a16:rowId xmlns:a16="http://schemas.microsoft.com/office/drawing/2014/main" val="3900940871"/>
                  </a:ext>
                </a:extLst>
              </a:tr>
            </a:tbl>
          </a:graphicData>
        </a:graphic>
      </p:graphicFrame>
      <p:sp>
        <p:nvSpPr>
          <p:cNvPr id="25" name="TextBox 24">
            <a:extLst>
              <a:ext uri="{FF2B5EF4-FFF2-40B4-BE49-F238E27FC236}">
                <a16:creationId xmlns:a16="http://schemas.microsoft.com/office/drawing/2014/main" id="{4680C888-C889-DAD6-7D33-46A6AC6FC847}"/>
              </a:ext>
            </a:extLst>
          </p:cNvPr>
          <p:cNvSpPr txBox="1"/>
          <p:nvPr/>
        </p:nvSpPr>
        <p:spPr>
          <a:xfrm>
            <a:off x="1480" y="1186934"/>
            <a:ext cx="60945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accent5"/>
                </a:solidFill>
                <a:effectLst/>
                <a:latin typeface="Arial" panose="020B0604020202020204" pitchFamily="34" charset="0"/>
              </a:rPr>
              <a:t>Key Insights:</a:t>
            </a:r>
          </a:p>
        </p:txBody>
      </p:sp>
    </p:spTree>
    <p:extLst>
      <p:ext uri="{BB962C8B-B14F-4D97-AF65-F5344CB8AC3E}">
        <p14:creationId xmlns:p14="http://schemas.microsoft.com/office/powerpoint/2010/main" val="156146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190F70-4174-2EEB-5B12-9F1D6E64985A}"/>
              </a:ext>
            </a:extLst>
          </p:cNvPr>
          <p:cNvSpPr>
            <a:spLocks noGrp="1"/>
          </p:cNvSpPr>
          <p:nvPr>
            <p:ph type="sldNum" sz="quarter" idx="11"/>
          </p:nvPr>
        </p:nvSpPr>
        <p:spPr/>
        <p:txBody>
          <a:bodyPr/>
          <a:lstStyle/>
          <a:p>
            <a:fld id="{EECC7194-A4D0-457B-9D3E-53681723AFF7}" type="slidenum">
              <a:rPr lang="en-US" noProof="0" smtClean="0"/>
              <a:pPr/>
              <a:t>29</a:t>
            </a:fld>
            <a:endParaRPr lang="en-US" noProof="0" dirty="0"/>
          </a:p>
        </p:txBody>
      </p:sp>
      <p:sp>
        <p:nvSpPr>
          <p:cNvPr id="23" name="TextBox 22">
            <a:extLst>
              <a:ext uri="{FF2B5EF4-FFF2-40B4-BE49-F238E27FC236}">
                <a16:creationId xmlns:a16="http://schemas.microsoft.com/office/drawing/2014/main" id="{76397229-81B9-CDEB-96C8-C2138E353DFC}"/>
              </a:ext>
            </a:extLst>
          </p:cNvPr>
          <p:cNvSpPr txBox="1"/>
          <p:nvPr/>
        </p:nvSpPr>
        <p:spPr>
          <a:xfrm>
            <a:off x="170895" y="189014"/>
            <a:ext cx="4827233" cy="3139321"/>
          </a:xfrm>
          <a:prstGeom prst="rect">
            <a:avLst/>
          </a:prstGeom>
          <a:noFill/>
        </p:spPr>
        <p:txBody>
          <a:bodyPr wrap="square">
            <a:spAutoFit/>
          </a:bodyPr>
          <a:lstStyle/>
          <a:p>
            <a:pPr>
              <a:buNone/>
            </a:pPr>
            <a:r>
              <a:rPr lang="en-US" b="1" dirty="0"/>
              <a:t>✅ Recommendations Based on This Data</a:t>
            </a:r>
          </a:p>
          <a:p>
            <a:pPr>
              <a:buNone/>
            </a:pPr>
            <a:r>
              <a:rPr lang="en-US" b="1" dirty="0">
                <a:solidFill>
                  <a:schemeClr val="accent5"/>
                </a:solidFill>
              </a:rPr>
              <a:t>1. Prioritize </a:t>
            </a:r>
            <a:r>
              <a:rPr lang="en-US" b="1" dirty="0">
                <a:solidFill>
                  <a:schemeClr val="tx2">
                    <a:lumMod val="25000"/>
                    <a:lumOff val="75000"/>
                  </a:schemeClr>
                </a:solidFill>
              </a:rPr>
              <a:t>“Missing Keywords” </a:t>
            </a:r>
            <a:r>
              <a:rPr lang="en-US" b="1" dirty="0">
                <a:solidFill>
                  <a:schemeClr val="bg1"/>
                </a:solidFill>
              </a:rPr>
              <a:t>(2.81k terms – 162k monthly searches)</a:t>
            </a:r>
          </a:p>
          <a:p>
            <a:pPr>
              <a:buFont typeface="Arial" panose="020B0604020202020204" pitchFamily="34" charset="0"/>
              <a:buChar char="•"/>
            </a:pPr>
            <a:r>
              <a:rPr lang="en-US" dirty="0">
                <a:solidFill>
                  <a:schemeClr val="bg1"/>
                </a:solidFill>
              </a:rPr>
              <a:t>You are </a:t>
            </a:r>
            <a:r>
              <a:rPr lang="en-US" b="1" dirty="0">
                <a:solidFill>
                  <a:schemeClr val="bg1"/>
                </a:solidFill>
              </a:rPr>
              <a:t>not ranking</a:t>
            </a:r>
            <a:r>
              <a:rPr lang="en-US" dirty="0">
                <a:solidFill>
                  <a:schemeClr val="bg1"/>
                </a:solidFill>
              </a:rPr>
              <a:t> for terms that </a:t>
            </a:r>
            <a:r>
              <a:rPr lang="en-US" b="1" dirty="0">
                <a:solidFill>
                  <a:schemeClr val="bg1"/>
                </a:solidFill>
              </a:rPr>
              <a:t>competitors already are</a:t>
            </a:r>
            <a:r>
              <a:rPr lang="en-US" dirty="0">
                <a:solidFill>
                  <a:schemeClr val="bg1"/>
                </a:solidFill>
              </a:rPr>
              <a:t>.</a:t>
            </a:r>
          </a:p>
          <a:p>
            <a:pPr>
              <a:buFont typeface="Arial" panose="020B0604020202020204" pitchFamily="34" charset="0"/>
              <a:buChar char="•"/>
            </a:pPr>
            <a:r>
              <a:rPr lang="en-US" dirty="0">
                <a:solidFill>
                  <a:schemeClr val="bg1"/>
                </a:solidFill>
              </a:rPr>
              <a:t>Action: Create </a:t>
            </a:r>
            <a:r>
              <a:rPr lang="en-US" b="1" dirty="0">
                <a:solidFill>
                  <a:schemeClr val="tx2">
                    <a:lumMod val="25000"/>
                    <a:lumOff val="75000"/>
                  </a:schemeClr>
                </a:solidFill>
              </a:rPr>
              <a:t>pages/blogs targeting those specific keywords</a:t>
            </a:r>
            <a:r>
              <a:rPr lang="en-US" dirty="0">
                <a:solidFill>
                  <a:schemeClr val="tx2">
                    <a:lumMod val="25000"/>
                    <a:lumOff val="75000"/>
                  </a:schemeClr>
                </a:solidFill>
              </a:rPr>
              <a:t>.</a:t>
            </a:r>
          </a:p>
          <a:p>
            <a:pPr marL="742950" lvl="1" indent="-285750">
              <a:buFont typeface="Arial" panose="020B0604020202020204" pitchFamily="34" charset="0"/>
              <a:buChar char="•"/>
            </a:pPr>
            <a:r>
              <a:rPr lang="en-US" dirty="0">
                <a:solidFill>
                  <a:schemeClr val="bg1"/>
                </a:solidFill>
              </a:rPr>
              <a:t>Example: If a competitor ranks for “glaucoma surgery in Mumbai”, make sure you have a location-optimized service page or blog post for it.</a:t>
            </a:r>
          </a:p>
        </p:txBody>
      </p:sp>
      <p:sp>
        <p:nvSpPr>
          <p:cNvPr id="25" name="TextBox 24">
            <a:extLst>
              <a:ext uri="{FF2B5EF4-FFF2-40B4-BE49-F238E27FC236}">
                <a16:creationId xmlns:a16="http://schemas.microsoft.com/office/drawing/2014/main" id="{C930A36C-42FC-6360-DEE9-C9BFBF13135C}"/>
              </a:ext>
            </a:extLst>
          </p:cNvPr>
          <p:cNvSpPr txBox="1"/>
          <p:nvPr/>
        </p:nvSpPr>
        <p:spPr>
          <a:xfrm>
            <a:off x="170894" y="3806664"/>
            <a:ext cx="4827233" cy="2862322"/>
          </a:xfrm>
          <a:prstGeom prst="rect">
            <a:avLst/>
          </a:prstGeom>
          <a:noFill/>
        </p:spPr>
        <p:txBody>
          <a:bodyPr wrap="square">
            <a:spAutoFit/>
          </a:bodyPr>
          <a:lstStyle/>
          <a:p>
            <a:pPr>
              <a:buNone/>
            </a:pPr>
            <a:r>
              <a:rPr lang="en-US" b="1" dirty="0">
                <a:solidFill>
                  <a:schemeClr val="accent5"/>
                </a:solidFill>
              </a:rPr>
              <a:t>2. Target “Question-Based Keywords” (3.19k terms – 85.8k volume)</a:t>
            </a:r>
          </a:p>
          <a:p>
            <a:pPr>
              <a:buFont typeface="Arial" panose="020B0604020202020204" pitchFamily="34" charset="0"/>
              <a:buChar char="•"/>
            </a:pPr>
            <a:r>
              <a:rPr lang="en-US" dirty="0">
                <a:solidFill>
                  <a:schemeClr val="bg1"/>
                </a:solidFill>
              </a:rPr>
              <a:t>These are great for </a:t>
            </a:r>
            <a:r>
              <a:rPr lang="en-US" b="1" dirty="0">
                <a:solidFill>
                  <a:schemeClr val="tx2">
                    <a:lumMod val="25000"/>
                    <a:lumOff val="75000"/>
                  </a:schemeClr>
                </a:solidFill>
              </a:rPr>
              <a:t>top-of-funnel traffic</a:t>
            </a:r>
            <a:r>
              <a:rPr lang="en-US" dirty="0">
                <a:solidFill>
                  <a:schemeClr val="bg1"/>
                </a:solidFill>
              </a:rPr>
              <a:t>, especially through blogs, FAQs, or YouTube.</a:t>
            </a:r>
          </a:p>
          <a:p>
            <a:pPr>
              <a:buFont typeface="Arial" panose="020B0604020202020204" pitchFamily="34" charset="0"/>
              <a:buChar char="•"/>
            </a:pPr>
            <a:r>
              <a:rPr lang="en-US" dirty="0">
                <a:solidFill>
                  <a:schemeClr val="bg1"/>
                </a:solidFill>
              </a:rPr>
              <a:t>Examples:</a:t>
            </a:r>
          </a:p>
          <a:p>
            <a:pPr marL="742950" lvl="1" indent="-285750">
              <a:buFont typeface="Arial" panose="020B0604020202020204" pitchFamily="34" charset="0"/>
              <a:buChar char="•"/>
            </a:pPr>
            <a:r>
              <a:rPr lang="en-US" dirty="0">
                <a:solidFill>
                  <a:schemeClr val="bg1"/>
                </a:solidFill>
              </a:rPr>
              <a:t>“Is LASIK surgery safe?”</a:t>
            </a:r>
          </a:p>
          <a:p>
            <a:pPr marL="742950" lvl="1" indent="-285750">
              <a:buFont typeface="Arial" panose="020B0604020202020204" pitchFamily="34" charset="0"/>
              <a:buChar char="•"/>
            </a:pPr>
            <a:r>
              <a:rPr lang="en-US" dirty="0">
                <a:solidFill>
                  <a:schemeClr val="bg1"/>
                </a:solidFill>
              </a:rPr>
              <a:t>“How long is cataract recovery?”</a:t>
            </a:r>
          </a:p>
          <a:p>
            <a:pPr marL="742950" lvl="1" indent="-285750">
              <a:buFont typeface="Arial" panose="020B0604020202020204" pitchFamily="34" charset="0"/>
              <a:buChar char="•"/>
            </a:pPr>
            <a:r>
              <a:rPr lang="en-US" dirty="0">
                <a:solidFill>
                  <a:schemeClr val="bg1"/>
                </a:solidFill>
              </a:rPr>
              <a:t>“Best eye drops after surgery?”</a:t>
            </a:r>
          </a:p>
          <a:p>
            <a:pPr>
              <a:buFont typeface="Arial" panose="020B0604020202020204" pitchFamily="34" charset="0"/>
              <a:buChar char="•"/>
            </a:pPr>
            <a:r>
              <a:rPr lang="en-US" dirty="0">
                <a:solidFill>
                  <a:schemeClr val="bg1"/>
                </a:solidFill>
              </a:rPr>
              <a:t>Action: Start a </a:t>
            </a:r>
            <a:r>
              <a:rPr lang="en-US" b="1" dirty="0">
                <a:solidFill>
                  <a:schemeClr val="tx2">
                    <a:lumMod val="25000"/>
                    <a:lumOff val="75000"/>
                  </a:schemeClr>
                </a:solidFill>
              </a:rPr>
              <a:t>Q&amp;A-style blog series</a:t>
            </a:r>
            <a:r>
              <a:rPr lang="en-US" dirty="0">
                <a:solidFill>
                  <a:schemeClr val="bg1"/>
                </a:solidFill>
              </a:rPr>
              <a:t> or </a:t>
            </a:r>
            <a:r>
              <a:rPr lang="en-US" b="1" dirty="0">
                <a:solidFill>
                  <a:schemeClr val="tx2">
                    <a:lumMod val="25000"/>
                    <a:lumOff val="75000"/>
                  </a:schemeClr>
                </a:solidFill>
              </a:rPr>
              <a:t>video FAQ </a:t>
            </a:r>
            <a:r>
              <a:rPr lang="en-US" b="1" dirty="0">
                <a:solidFill>
                  <a:schemeClr val="bg1"/>
                </a:solidFill>
              </a:rPr>
              <a:t>series</a:t>
            </a:r>
            <a:r>
              <a:rPr lang="en-US" dirty="0">
                <a:solidFill>
                  <a:schemeClr val="bg1"/>
                </a:solidFill>
              </a:rPr>
              <a:t> to dominate this segment.</a:t>
            </a:r>
          </a:p>
        </p:txBody>
      </p:sp>
      <p:sp>
        <p:nvSpPr>
          <p:cNvPr id="29" name="TextBox 28">
            <a:extLst>
              <a:ext uri="{FF2B5EF4-FFF2-40B4-BE49-F238E27FC236}">
                <a16:creationId xmlns:a16="http://schemas.microsoft.com/office/drawing/2014/main" id="{E375420A-497E-9303-014E-55FA5549E0C2}"/>
              </a:ext>
            </a:extLst>
          </p:cNvPr>
          <p:cNvSpPr txBox="1"/>
          <p:nvPr/>
        </p:nvSpPr>
        <p:spPr>
          <a:xfrm>
            <a:off x="5402802" y="189014"/>
            <a:ext cx="6094520" cy="1477328"/>
          </a:xfrm>
          <a:prstGeom prst="rect">
            <a:avLst/>
          </a:prstGeom>
          <a:noFill/>
        </p:spPr>
        <p:txBody>
          <a:bodyPr wrap="square">
            <a:spAutoFit/>
          </a:bodyPr>
          <a:lstStyle/>
          <a:p>
            <a:pPr>
              <a:buNone/>
            </a:pPr>
            <a:r>
              <a:rPr lang="en-US" b="1" dirty="0">
                <a:solidFill>
                  <a:schemeClr val="accent5"/>
                </a:solidFill>
              </a:rPr>
              <a:t>3. Competitive Edge Tip:</a:t>
            </a:r>
          </a:p>
          <a:p>
            <a:pPr>
              <a:buNone/>
            </a:pPr>
            <a:r>
              <a:rPr lang="en-US" dirty="0">
                <a:solidFill>
                  <a:schemeClr val="bg1"/>
                </a:solidFill>
              </a:rPr>
              <a:t>Your</a:t>
            </a:r>
            <a:r>
              <a:rPr lang="en-US" dirty="0"/>
              <a:t> </a:t>
            </a:r>
            <a:r>
              <a:rPr lang="en-US" b="1" dirty="0">
                <a:solidFill>
                  <a:schemeClr val="tx2">
                    <a:lumMod val="25000"/>
                    <a:lumOff val="75000"/>
                  </a:schemeClr>
                </a:solidFill>
              </a:rPr>
              <a:t>organic keyword pool is already strong</a:t>
            </a:r>
            <a:r>
              <a:rPr lang="en-US" dirty="0">
                <a:solidFill>
                  <a:schemeClr val="bg1"/>
                </a:solidFill>
              </a:rPr>
              <a:t>, but you now know:</a:t>
            </a:r>
          </a:p>
          <a:p>
            <a:pPr>
              <a:buFont typeface="Arial" panose="020B0604020202020204" pitchFamily="34" charset="0"/>
              <a:buChar char="•"/>
            </a:pPr>
            <a:r>
              <a:rPr lang="en-US" dirty="0">
                <a:solidFill>
                  <a:schemeClr val="bg1"/>
                </a:solidFill>
              </a:rPr>
              <a:t>Which keywords competitors are using to get more traffic</a:t>
            </a:r>
          </a:p>
          <a:p>
            <a:pPr>
              <a:buFont typeface="Arial" panose="020B0604020202020204" pitchFamily="34" charset="0"/>
              <a:buChar char="•"/>
            </a:pPr>
            <a:r>
              <a:rPr lang="en-US" dirty="0">
                <a:solidFill>
                  <a:schemeClr val="bg1"/>
                </a:solidFill>
              </a:rPr>
              <a:t>Where your </a:t>
            </a:r>
            <a:r>
              <a:rPr lang="en-US" b="1" dirty="0">
                <a:solidFill>
                  <a:schemeClr val="tx2">
                    <a:lumMod val="25000"/>
                    <a:lumOff val="75000"/>
                  </a:schemeClr>
                </a:solidFill>
              </a:rPr>
              <a:t>content blind spots</a:t>
            </a:r>
            <a:r>
              <a:rPr lang="en-US" dirty="0">
                <a:solidFill>
                  <a:schemeClr val="tx2">
                    <a:lumMod val="25000"/>
                    <a:lumOff val="75000"/>
                  </a:schemeClr>
                </a:solidFill>
              </a:rPr>
              <a:t> </a:t>
            </a:r>
            <a:r>
              <a:rPr lang="en-US" dirty="0">
                <a:solidFill>
                  <a:schemeClr val="bg1"/>
                </a:solidFill>
              </a:rPr>
              <a:t>are</a:t>
            </a:r>
          </a:p>
        </p:txBody>
      </p:sp>
      <p:graphicFrame>
        <p:nvGraphicFramePr>
          <p:cNvPr id="30" name="Table 29">
            <a:extLst>
              <a:ext uri="{FF2B5EF4-FFF2-40B4-BE49-F238E27FC236}">
                <a16:creationId xmlns:a16="http://schemas.microsoft.com/office/drawing/2014/main" id="{45344F75-4770-9C02-564E-437C07A8E0C6}"/>
              </a:ext>
            </a:extLst>
          </p:cNvPr>
          <p:cNvGraphicFramePr>
            <a:graphicFrameLocks noGrp="1"/>
          </p:cNvGraphicFramePr>
          <p:nvPr>
            <p:extLst>
              <p:ext uri="{D42A27DB-BD31-4B8C-83A1-F6EECF244321}">
                <p14:modId xmlns:p14="http://schemas.microsoft.com/office/powerpoint/2010/main" val="2211970490"/>
              </p:ext>
            </p:extLst>
          </p:nvPr>
        </p:nvGraphicFramePr>
        <p:xfrm>
          <a:off x="5149047" y="3176601"/>
          <a:ext cx="6790785" cy="3200400"/>
        </p:xfrm>
        <a:graphic>
          <a:graphicData uri="http://schemas.openxmlformats.org/drawingml/2006/table">
            <a:tbl>
              <a:tblPr/>
              <a:tblGrid>
                <a:gridCol w="2263595">
                  <a:extLst>
                    <a:ext uri="{9D8B030D-6E8A-4147-A177-3AD203B41FA5}">
                      <a16:colId xmlns:a16="http://schemas.microsoft.com/office/drawing/2014/main" val="951753880"/>
                    </a:ext>
                  </a:extLst>
                </a:gridCol>
                <a:gridCol w="2263595">
                  <a:extLst>
                    <a:ext uri="{9D8B030D-6E8A-4147-A177-3AD203B41FA5}">
                      <a16:colId xmlns:a16="http://schemas.microsoft.com/office/drawing/2014/main" val="2067729947"/>
                    </a:ext>
                  </a:extLst>
                </a:gridCol>
                <a:gridCol w="2263595">
                  <a:extLst>
                    <a:ext uri="{9D8B030D-6E8A-4147-A177-3AD203B41FA5}">
                      <a16:colId xmlns:a16="http://schemas.microsoft.com/office/drawing/2014/main" val="4081912190"/>
                    </a:ext>
                  </a:extLst>
                </a:gridCol>
              </a:tblGrid>
              <a:tr h="365760">
                <a:tc>
                  <a:txBody>
                    <a:bodyPr/>
                    <a:lstStyle/>
                    <a:p>
                      <a:r>
                        <a:rPr lang="en-IN" sz="1800">
                          <a:solidFill>
                            <a:schemeClr val="bg1"/>
                          </a:solidFill>
                        </a:rPr>
                        <a:t>Page Type</a:t>
                      </a:r>
                    </a:p>
                  </a:txBody>
                  <a:tcPr anchor="ctr">
                    <a:lnL>
                      <a:noFill/>
                    </a:lnL>
                    <a:lnR>
                      <a:noFill/>
                    </a:lnR>
                    <a:lnT>
                      <a:noFill/>
                    </a:lnT>
                    <a:lnB>
                      <a:noFill/>
                    </a:lnB>
                    <a:noFill/>
                  </a:tcPr>
                </a:tc>
                <a:tc>
                  <a:txBody>
                    <a:bodyPr/>
                    <a:lstStyle/>
                    <a:p>
                      <a:r>
                        <a:rPr lang="en-IN" sz="1800">
                          <a:solidFill>
                            <a:schemeClr val="bg1"/>
                          </a:solidFill>
                        </a:rPr>
                        <a:t>Purpose</a:t>
                      </a:r>
                    </a:p>
                  </a:txBody>
                  <a:tcPr anchor="ctr">
                    <a:lnL>
                      <a:noFill/>
                    </a:lnL>
                    <a:lnR>
                      <a:noFill/>
                    </a:lnR>
                    <a:lnT>
                      <a:noFill/>
                    </a:lnT>
                    <a:lnB>
                      <a:noFill/>
                    </a:lnB>
                    <a:noFill/>
                  </a:tcPr>
                </a:tc>
                <a:tc>
                  <a:txBody>
                    <a:bodyPr/>
                    <a:lstStyle/>
                    <a:p>
                      <a:r>
                        <a:rPr lang="en-IN" sz="1800">
                          <a:solidFill>
                            <a:schemeClr val="bg1"/>
                          </a:solidFill>
                        </a:rPr>
                        <a:t>Example Keyword</a:t>
                      </a:r>
                    </a:p>
                  </a:txBody>
                  <a:tcPr anchor="ctr">
                    <a:lnL>
                      <a:noFill/>
                    </a:lnL>
                    <a:lnR>
                      <a:noFill/>
                    </a:lnR>
                    <a:lnT>
                      <a:noFill/>
                    </a:lnT>
                    <a:lnB>
                      <a:noFill/>
                    </a:lnB>
                    <a:noFill/>
                  </a:tcPr>
                </a:tc>
                <a:extLst>
                  <a:ext uri="{0D108BD9-81ED-4DB2-BD59-A6C34878D82A}">
                    <a16:rowId xmlns:a16="http://schemas.microsoft.com/office/drawing/2014/main" val="2809644437"/>
                  </a:ext>
                </a:extLst>
              </a:tr>
              <a:tr h="365760">
                <a:tc>
                  <a:txBody>
                    <a:bodyPr/>
                    <a:lstStyle/>
                    <a:p>
                      <a:r>
                        <a:rPr lang="en-IN" sz="1800">
                          <a:solidFill>
                            <a:schemeClr val="bg1"/>
                          </a:solidFill>
                        </a:rPr>
                        <a:t>Service Pages</a:t>
                      </a:r>
                    </a:p>
                  </a:txBody>
                  <a:tcPr anchor="ctr">
                    <a:lnL>
                      <a:noFill/>
                    </a:lnL>
                    <a:lnR>
                      <a:noFill/>
                    </a:lnR>
                    <a:lnT>
                      <a:noFill/>
                    </a:lnT>
                    <a:lnB>
                      <a:noFill/>
                    </a:lnB>
                    <a:noFill/>
                  </a:tcPr>
                </a:tc>
                <a:tc>
                  <a:txBody>
                    <a:bodyPr/>
                    <a:lstStyle/>
                    <a:p>
                      <a:r>
                        <a:rPr lang="en-IN" sz="1800" dirty="0">
                          <a:solidFill>
                            <a:schemeClr val="bg1"/>
                          </a:solidFill>
                        </a:rPr>
                        <a:t>Rank for transactional keywords</a:t>
                      </a:r>
                    </a:p>
                  </a:txBody>
                  <a:tcPr anchor="ctr">
                    <a:lnL>
                      <a:noFill/>
                    </a:lnL>
                    <a:lnR>
                      <a:noFill/>
                    </a:lnR>
                    <a:lnT>
                      <a:noFill/>
                    </a:lnT>
                    <a:lnB>
                      <a:noFill/>
                    </a:lnB>
                    <a:noFill/>
                  </a:tcPr>
                </a:tc>
                <a:tc>
                  <a:txBody>
                    <a:bodyPr/>
                    <a:lstStyle/>
                    <a:p>
                      <a:r>
                        <a:rPr lang="en-IN" sz="1800">
                          <a:solidFill>
                            <a:schemeClr val="bg1"/>
                          </a:solidFill>
                        </a:rPr>
                        <a:t>“Cornea transplant in Bangalore”</a:t>
                      </a:r>
                    </a:p>
                  </a:txBody>
                  <a:tcPr anchor="ctr">
                    <a:lnL>
                      <a:noFill/>
                    </a:lnL>
                    <a:lnR>
                      <a:noFill/>
                    </a:lnR>
                    <a:lnT>
                      <a:noFill/>
                    </a:lnT>
                    <a:lnB>
                      <a:noFill/>
                    </a:lnB>
                    <a:noFill/>
                  </a:tcPr>
                </a:tc>
                <a:extLst>
                  <a:ext uri="{0D108BD9-81ED-4DB2-BD59-A6C34878D82A}">
                    <a16:rowId xmlns:a16="http://schemas.microsoft.com/office/drawing/2014/main" val="1211989829"/>
                  </a:ext>
                </a:extLst>
              </a:tr>
              <a:tr h="640080">
                <a:tc>
                  <a:txBody>
                    <a:bodyPr/>
                    <a:lstStyle/>
                    <a:p>
                      <a:r>
                        <a:rPr lang="en-IN" sz="1800" dirty="0">
                          <a:solidFill>
                            <a:schemeClr val="bg1"/>
                          </a:solidFill>
                        </a:rPr>
                        <a:t>Blog Articles</a:t>
                      </a:r>
                    </a:p>
                  </a:txBody>
                  <a:tcPr anchor="ctr">
                    <a:lnL>
                      <a:noFill/>
                    </a:lnL>
                    <a:lnR>
                      <a:noFill/>
                    </a:lnR>
                    <a:lnT>
                      <a:noFill/>
                    </a:lnT>
                    <a:lnB>
                      <a:noFill/>
                    </a:lnB>
                    <a:noFill/>
                  </a:tcPr>
                </a:tc>
                <a:tc>
                  <a:txBody>
                    <a:bodyPr/>
                    <a:lstStyle/>
                    <a:p>
                      <a:r>
                        <a:rPr lang="en-US" sz="1800">
                          <a:solidFill>
                            <a:schemeClr val="bg1"/>
                          </a:solidFill>
                        </a:rPr>
                        <a:t>Educate + Rank for question keywords</a:t>
                      </a:r>
                    </a:p>
                  </a:txBody>
                  <a:tcPr anchor="ctr">
                    <a:lnL>
                      <a:noFill/>
                    </a:lnL>
                    <a:lnR>
                      <a:noFill/>
                    </a:lnR>
                    <a:lnT>
                      <a:noFill/>
                    </a:lnT>
                    <a:lnB>
                      <a:noFill/>
                    </a:lnB>
                    <a:noFill/>
                  </a:tcPr>
                </a:tc>
                <a:tc>
                  <a:txBody>
                    <a:bodyPr/>
                    <a:lstStyle/>
                    <a:p>
                      <a:r>
                        <a:rPr lang="en-US" sz="1800" dirty="0">
                          <a:solidFill>
                            <a:schemeClr val="bg1"/>
                          </a:solidFill>
                        </a:rPr>
                        <a:t>“What to expect after LASIK?”</a:t>
                      </a:r>
                    </a:p>
                  </a:txBody>
                  <a:tcPr anchor="ctr">
                    <a:lnL>
                      <a:noFill/>
                    </a:lnL>
                    <a:lnR>
                      <a:noFill/>
                    </a:lnR>
                    <a:lnT>
                      <a:noFill/>
                    </a:lnT>
                    <a:lnB>
                      <a:noFill/>
                    </a:lnB>
                    <a:noFill/>
                  </a:tcPr>
                </a:tc>
                <a:extLst>
                  <a:ext uri="{0D108BD9-81ED-4DB2-BD59-A6C34878D82A}">
                    <a16:rowId xmlns:a16="http://schemas.microsoft.com/office/drawing/2014/main" val="936688922"/>
                  </a:ext>
                </a:extLst>
              </a:tr>
              <a:tr h="365760">
                <a:tc>
                  <a:txBody>
                    <a:bodyPr/>
                    <a:lstStyle/>
                    <a:p>
                      <a:r>
                        <a:rPr lang="en-IN" sz="1800">
                          <a:solidFill>
                            <a:schemeClr val="bg1"/>
                          </a:solidFill>
                        </a:rPr>
                        <a:t>City Pages</a:t>
                      </a:r>
                    </a:p>
                  </a:txBody>
                  <a:tcPr anchor="ctr">
                    <a:lnL>
                      <a:noFill/>
                    </a:lnL>
                    <a:lnR>
                      <a:noFill/>
                    </a:lnR>
                    <a:lnT>
                      <a:noFill/>
                    </a:lnT>
                    <a:lnB>
                      <a:noFill/>
                    </a:lnB>
                    <a:noFill/>
                  </a:tcPr>
                </a:tc>
                <a:tc>
                  <a:txBody>
                    <a:bodyPr/>
                    <a:lstStyle/>
                    <a:p>
                      <a:r>
                        <a:rPr lang="en-IN" sz="1800">
                          <a:solidFill>
                            <a:schemeClr val="bg1"/>
                          </a:solidFill>
                        </a:rPr>
                        <a:t>Geo-targeted services</a:t>
                      </a:r>
                    </a:p>
                  </a:txBody>
                  <a:tcPr anchor="ctr">
                    <a:lnL>
                      <a:noFill/>
                    </a:lnL>
                    <a:lnR>
                      <a:noFill/>
                    </a:lnR>
                    <a:lnT>
                      <a:noFill/>
                    </a:lnT>
                    <a:lnB>
                      <a:noFill/>
                    </a:lnB>
                    <a:noFill/>
                  </a:tcPr>
                </a:tc>
                <a:tc>
                  <a:txBody>
                    <a:bodyPr/>
                    <a:lstStyle/>
                    <a:p>
                      <a:r>
                        <a:rPr lang="en-IN" sz="1800">
                          <a:solidFill>
                            <a:schemeClr val="bg1"/>
                          </a:solidFill>
                        </a:rPr>
                        <a:t>“Eye hospital in Hyderabad”</a:t>
                      </a:r>
                    </a:p>
                  </a:txBody>
                  <a:tcPr anchor="ctr">
                    <a:lnL>
                      <a:noFill/>
                    </a:lnL>
                    <a:lnR>
                      <a:noFill/>
                    </a:lnR>
                    <a:lnT>
                      <a:noFill/>
                    </a:lnT>
                    <a:lnB>
                      <a:noFill/>
                    </a:lnB>
                    <a:noFill/>
                  </a:tcPr>
                </a:tc>
                <a:extLst>
                  <a:ext uri="{0D108BD9-81ED-4DB2-BD59-A6C34878D82A}">
                    <a16:rowId xmlns:a16="http://schemas.microsoft.com/office/drawing/2014/main" val="1412658634"/>
                  </a:ext>
                </a:extLst>
              </a:tr>
              <a:tr h="365760">
                <a:tc>
                  <a:txBody>
                    <a:bodyPr/>
                    <a:lstStyle/>
                    <a:p>
                      <a:r>
                        <a:rPr lang="en-IN" sz="1800">
                          <a:solidFill>
                            <a:schemeClr val="bg1"/>
                          </a:solidFill>
                        </a:rPr>
                        <a:t>Comparison Posts</a:t>
                      </a:r>
                    </a:p>
                  </a:txBody>
                  <a:tcPr anchor="ctr">
                    <a:lnL>
                      <a:noFill/>
                    </a:lnL>
                    <a:lnR>
                      <a:noFill/>
                    </a:lnR>
                    <a:lnT>
                      <a:noFill/>
                    </a:lnT>
                    <a:lnB>
                      <a:noFill/>
                    </a:lnB>
                    <a:noFill/>
                  </a:tcPr>
                </a:tc>
                <a:tc>
                  <a:txBody>
                    <a:bodyPr/>
                    <a:lstStyle/>
                    <a:p>
                      <a:r>
                        <a:rPr lang="en-IN" sz="1800">
                          <a:solidFill>
                            <a:schemeClr val="bg1"/>
                          </a:solidFill>
                        </a:rPr>
                        <a:t>Compete with others directly</a:t>
                      </a:r>
                    </a:p>
                  </a:txBody>
                  <a:tcPr anchor="ctr">
                    <a:lnL>
                      <a:noFill/>
                    </a:lnL>
                    <a:lnR>
                      <a:noFill/>
                    </a:lnR>
                    <a:lnT>
                      <a:noFill/>
                    </a:lnT>
                    <a:lnB>
                      <a:noFill/>
                    </a:lnB>
                    <a:noFill/>
                  </a:tcPr>
                </a:tc>
                <a:tc>
                  <a:txBody>
                    <a:bodyPr/>
                    <a:lstStyle/>
                    <a:p>
                      <a:r>
                        <a:rPr lang="en-IN" sz="1800" dirty="0">
                          <a:solidFill>
                            <a:schemeClr val="bg1"/>
                          </a:solidFill>
                        </a:rPr>
                        <a:t>“Dr. Agarwal vs </a:t>
                      </a:r>
                      <a:r>
                        <a:rPr lang="en-IN" sz="1800" dirty="0" err="1">
                          <a:solidFill>
                            <a:schemeClr val="bg1"/>
                          </a:solidFill>
                        </a:rPr>
                        <a:t>Center</a:t>
                      </a:r>
                      <a:r>
                        <a:rPr lang="en-IN" sz="1800" dirty="0">
                          <a:solidFill>
                            <a:schemeClr val="bg1"/>
                          </a:solidFill>
                        </a:rPr>
                        <a:t> for Sight”</a:t>
                      </a:r>
                    </a:p>
                  </a:txBody>
                  <a:tcPr anchor="ctr">
                    <a:lnL>
                      <a:noFill/>
                    </a:lnL>
                    <a:lnR>
                      <a:noFill/>
                    </a:lnR>
                    <a:lnT>
                      <a:noFill/>
                    </a:lnT>
                    <a:lnB>
                      <a:noFill/>
                    </a:lnB>
                    <a:noFill/>
                  </a:tcPr>
                </a:tc>
                <a:extLst>
                  <a:ext uri="{0D108BD9-81ED-4DB2-BD59-A6C34878D82A}">
                    <a16:rowId xmlns:a16="http://schemas.microsoft.com/office/drawing/2014/main" val="3346561656"/>
                  </a:ext>
                </a:extLst>
              </a:tr>
            </a:tbl>
          </a:graphicData>
        </a:graphic>
      </p:graphicFrame>
      <p:sp>
        <p:nvSpPr>
          <p:cNvPr id="33" name="TextBox 32">
            <a:extLst>
              <a:ext uri="{FF2B5EF4-FFF2-40B4-BE49-F238E27FC236}">
                <a16:creationId xmlns:a16="http://schemas.microsoft.com/office/drawing/2014/main" id="{C6A00E02-939D-9143-4C2F-E45A1C97AFBB}"/>
              </a:ext>
            </a:extLst>
          </p:cNvPr>
          <p:cNvSpPr txBox="1"/>
          <p:nvPr/>
        </p:nvSpPr>
        <p:spPr>
          <a:xfrm>
            <a:off x="5149046" y="2760224"/>
            <a:ext cx="6094520" cy="104644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5"/>
                </a:solidFill>
                <a:effectLst/>
                <a:latin typeface="Arial" panose="020B0604020202020204" pitchFamily="34" charset="0"/>
              </a:rPr>
              <a:t>4.Content Strategy Suggestions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109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1BE43-EE85-10FA-566D-F47C2F212AB9}"/>
            </a:ext>
          </a:extLst>
        </p:cNvPr>
        <p:cNvGrpSpPr/>
        <p:nvPr/>
      </p:nvGrpSpPr>
      <p:grpSpPr>
        <a:xfrm>
          <a:off x="0" y="0"/>
          <a:ext cx="0" cy="0"/>
          <a:chOff x="0" y="0"/>
          <a:chExt cx="0" cy="0"/>
        </a:xfrm>
      </p:grpSpPr>
      <p:pic>
        <p:nvPicPr>
          <p:cNvPr id="10" name="Picture Placeholder 9" descr="Worm view of buildings">
            <a:extLst>
              <a:ext uri="{FF2B5EF4-FFF2-40B4-BE49-F238E27FC236}">
                <a16:creationId xmlns:a16="http://schemas.microsoft.com/office/drawing/2014/main" id="{E577D3AB-DF91-BD87-CBBC-05393C2421E1}"/>
              </a:ext>
              <a:ext uri="{C183D7F6-B498-43B3-948B-1728B52AA6E4}">
                <adec:decorative xmlns:adec="http://schemas.microsoft.com/office/drawing/2017/decorative" val="0"/>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24" name="Rectangle 23">
            <a:extLst>
              <a:ext uri="{FF2B5EF4-FFF2-40B4-BE49-F238E27FC236}">
                <a16:creationId xmlns:a16="http://schemas.microsoft.com/office/drawing/2014/main" id="{066F0315-D9B0-80FE-8838-6657306BD1F6}"/>
              </a:ext>
              <a:ext uri="{C183D7F6-B498-43B3-948B-1728B52AA6E4}">
                <adec:decorative xmlns:adec="http://schemas.microsoft.com/office/drawing/2017/decorative"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B93AEE-9B95-FDC6-2446-12734D7B5800}"/>
              </a:ext>
            </a:extLst>
          </p:cNvPr>
          <p:cNvSpPr>
            <a:spLocks noGrp="1"/>
          </p:cNvSpPr>
          <p:nvPr>
            <p:ph type="title"/>
          </p:nvPr>
        </p:nvSpPr>
        <p:spPr>
          <a:xfrm>
            <a:off x="588750" y="255735"/>
            <a:ext cx="7560000" cy="360000"/>
          </a:xfrm>
        </p:spPr>
        <p:txBody>
          <a:bodyPr/>
          <a:lstStyle/>
          <a:p>
            <a:r>
              <a:rPr lang="en-US" dirty="0"/>
              <a:t>TABLE OF CONTENT</a:t>
            </a:r>
          </a:p>
        </p:txBody>
      </p:sp>
      <p:sp>
        <p:nvSpPr>
          <p:cNvPr id="4" name="Slide Number Placeholder 3">
            <a:extLst>
              <a:ext uri="{FF2B5EF4-FFF2-40B4-BE49-F238E27FC236}">
                <a16:creationId xmlns:a16="http://schemas.microsoft.com/office/drawing/2014/main" id="{DE05601A-6E38-A06B-0792-BC0E81F2B13E}"/>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5" name="object 7" descr="Beige rectangle">
            <a:extLst>
              <a:ext uri="{FF2B5EF4-FFF2-40B4-BE49-F238E27FC236}">
                <a16:creationId xmlns:a16="http://schemas.microsoft.com/office/drawing/2014/main" id="{80FFCD75-CBB9-6D75-5785-B3BB06CE1F53}"/>
              </a:ext>
            </a:extLst>
          </p:cNvPr>
          <p:cNvSpPr/>
          <p:nvPr/>
        </p:nvSpPr>
        <p:spPr bwMode="white">
          <a:xfrm flipV="1">
            <a:off x="897986" y="669501"/>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6" name="Title 2">
            <a:extLst>
              <a:ext uri="{FF2B5EF4-FFF2-40B4-BE49-F238E27FC236}">
                <a16:creationId xmlns:a16="http://schemas.microsoft.com/office/drawing/2014/main" id="{AC9D379A-B9F6-6216-C7D5-A309C9030D15}"/>
              </a:ext>
            </a:extLst>
          </p:cNvPr>
          <p:cNvSpPr txBox="1">
            <a:spLocks/>
          </p:cNvSpPr>
          <p:nvPr/>
        </p:nvSpPr>
        <p:spPr>
          <a:xfrm>
            <a:off x="312524" y="834785"/>
            <a:ext cx="11699475" cy="36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n-US" sz="1800" dirty="0">
                <a:solidFill>
                  <a:schemeClr val="tx2">
                    <a:lumMod val="25000"/>
                    <a:lumOff val="75000"/>
                  </a:schemeClr>
                </a:solidFill>
              </a:rPr>
              <a:t>01.Market research                                                                                                                                                </a:t>
            </a:r>
          </a:p>
          <a:p>
            <a:r>
              <a:rPr lang="en-US" sz="1800" dirty="0">
                <a:solidFill>
                  <a:schemeClr val="tx2">
                    <a:lumMod val="25000"/>
                    <a:lumOff val="75000"/>
                  </a:schemeClr>
                </a:solidFill>
              </a:rPr>
              <a:t>02.THE MARKET analysis                                                                                                                                     </a:t>
            </a:r>
            <a:endParaRPr lang="en-US" sz="1800" dirty="0">
              <a:solidFill>
                <a:schemeClr val="accent5"/>
              </a:solidFill>
            </a:endParaRPr>
          </a:p>
          <a:p>
            <a:r>
              <a:rPr lang="en-US" sz="1800" dirty="0">
                <a:solidFill>
                  <a:schemeClr val="tx2">
                    <a:lumMod val="25000"/>
                    <a:lumOff val="75000"/>
                  </a:schemeClr>
                </a:solidFill>
              </a:rPr>
              <a:t>03. SERVICES                                                                                                                                                                     </a:t>
            </a:r>
            <a:endParaRPr lang="en-US" sz="1800" dirty="0">
              <a:solidFill>
                <a:schemeClr val="accent5"/>
              </a:solidFill>
            </a:endParaRPr>
          </a:p>
          <a:p>
            <a:r>
              <a:rPr lang="en-US" sz="1800" dirty="0">
                <a:solidFill>
                  <a:schemeClr val="tx2">
                    <a:lumMod val="25000"/>
                    <a:lumOff val="75000"/>
                  </a:schemeClr>
                </a:solidFill>
              </a:rPr>
              <a:t>04. Swot analysis FOR DR AGARWAL                                                                                                                                             </a:t>
            </a:r>
          </a:p>
          <a:p>
            <a:r>
              <a:rPr lang="en-US" sz="1800" dirty="0">
                <a:solidFill>
                  <a:schemeClr val="tx2">
                    <a:lumMod val="25000"/>
                    <a:lumOff val="75000"/>
                  </a:schemeClr>
                </a:solidFill>
              </a:rPr>
              <a:t>05. MAJOR COMPETITORS                                                                                                                                       </a:t>
            </a:r>
            <a:endParaRPr lang="en-US" sz="1800" dirty="0">
              <a:solidFill>
                <a:schemeClr val="accent5"/>
              </a:solidFill>
            </a:endParaRPr>
          </a:p>
          <a:p>
            <a:r>
              <a:rPr lang="en-US" sz="1800" dirty="0">
                <a:solidFill>
                  <a:schemeClr val="tx2">
                    <a:lumMod val="25000"/>
                    <a:lumOff val="75000"/>
                  </a:schemeClr>
                </a:solidFill>
              </a:rPr>
              <a:t>06. Swot analysis for competitor                                                                                                         </a:t>
            </a:r>
            <a:endParaRPr lang="en-US" sz="1800" dirty="0">
              <a:solidFill>
                <a:schemeClr val="accent5"/>
              </a:solidFill>
            </a:endParaRPr>
          </a:p>
          <a:p>
            <a:r>
              <a:rPr lang="en-US" sz="1800" dirty="0">
                <a:solidFill>
                  <a:schemeClr val="tx2">
                    <a:lumMod val="25000"/>
                    <a:lumOff val="75000"/>
                  </a:schemeClr>
                </a:solidFill>
              </a:rPr>
              <a:t>07.</a:t>
            </a:r>
            <a:r>
              <a:rPr lang="en-US" sz="1800" b="1" i="0" dirty="0">
                <a:solidFill>
                  <a:schemeClr val="tx2">
                    <a:lumMod val="25000"/>
                    <a:lumOff val="75000"/>
                  </a:schemeClr>
                </a:solidFill>
                <a:effectLst/>
                <a:latin typeface="__Inter_a923d8"/>
              </a:rPr>
              <a:t> </a:t>
            </a:r>
            <a:r>
              <a:rPr lang="en-US" sz="1800" b="1" i="0" dirty="0">
                <a:solidFill>
                  <a:schemeClr val="tx2">
                    <a:lumMod val="25000"/>
                    <a:lumOff val="75000"/>
                  </a:schemeClr>
                </a:solidFill>
                <a:effectLst/>
              </a:rPr>
              <a:t>Marketing Mix - The 7P's of Marketing                                                                                        </a:t>
            </a:r>
            <a:endParaRPr lang="en-US" sz="1800" b="1" i="0" dirty="0">
              <a:solidFill>
                <a:schemeClr val="accent5"/>
              </a:solidFill>
              <a:effectLst/>
            </a:endParaRPr>
          </a:p>
          <a:p>
            <a:r>
              <a:rPr lang="en-US" sz="1800" dirty="0">
                <a:solidFill>
                  <a:schemeClr val="tx2">
                    <a:lumMod val="25000"/>
                    <a:lumOff val="75000"/>
                  </a:schemeClr>
                </a:solidFill>
              </a:rPr>
              <a:t>08.</a:t>
            </a:r>
            <a:r>
              <a:rPr lang="en-US" sz="1800" b="1" dirty="0">
                <a:solidFill>
                  <a:schemeClr val="tx2">
                    <a:lumMod val="25000"/>
                    <a:lumOff val="75000"/>
                  </a:schemeClr>
                </a:solidFill>
                <a:latin typeface="__Inter_a923d8"/>
              </a:rPr>
              <a:t> </a:t>
            </a:r>
            <a:r>
              <a:rPr lang="en-US" sz="1800" b="1" dirty="0">
                <a:solidFill>
                  <a:schemeClr val="tx2">
                    <a:lumMod val="25000"/>
                    <a:lumOff val="75000"/>
                  </a:schemeClr>
                </a:solidFill>
              </a:rPr>
              <a:t>Improvements in </a:t>
            </a:r>
            <a:r>
              <a:rPr lang="en-US" sz="1800" b="1" i="0" dirty="0">
                <a:solidFill>
                  <a:schemeClr val="tx2">
                    <a:lumMod val="25000"/>
                    <a:lumOff val="75000"/>
                  </a:schemeClr>
                </a:solidFill>
                <a:effectLst/>
              </a:rPr>
              <a:t>Marketing Mix - The 7P's of Marketing                                                                                                      </a:t>
            </a:r>
          </a:p>
          <a:p>
            <a:r>
              <a:rPr lang="en-US" sz="1800" dirty="0">
                <a:solidFill>
                  <a:schemeClr val="tx2">
                    <a:lumMod val="25000"/>
                    <a:lumOff val="75000"/>
                  </a:schemeClr>
                </a:solidFill>
              </a:rPr>
              <a:t>09. DETAILED SEO &amp; SEM Audit                                                                                                                            </a:t>
            </a:r>
            <a:endParaRPr lang="en-IN" sz="1800" dirty="0">
              <a:solidFill>
                <a:schemeClr val="tx2">
                  <a:lumMod val="25000"/>
                  <a:lumOff val="75000"/>
                </a:schemeClr>
              </a:solidFill>
            </a:endParaRPr>
          </a:p>
          <a:p>
            <a:r>
              <a:rPr lang="en-IN" sz="1800" dirty="0">
                <a:solidFill>
                  <a:schemeClr val="tx2">
                    <a:lumMod val="25000"/>
                    <a:lumOff val="75000"/>
                  </a:schemeClr>
                </a:solidFill>
              </a:rPr>
              <a:t>      *Monthly domain overview                                                                                                                 </a:t>
            </a:r>
            <a:endParaRPr lang="en-IN" sz="1800" dirty="0">
              <a:solidFill>
                <a:schemeClr val="accent5"/>
              </a:solidFill>
            </a:endParaRPr>
          </a:p>
          <a:p>
            <a:r>
              <a:rPr lang="en-IN" sz="1800" dirty="0">
                <a:solidFill>
                  <a:schemeClr val="tx2">
                    <a:lumMod val="25000"/>
                    <a:lumOff val="75000"/>
                  </a:schemeClr>
                </a:solidFill>
              </a:rPr>
              <a:t>      *</a:t>
            </a:r>
            <a:r>
              <a:rPr lang="en-IN" sz="1800" b="1" dirty="0">
                <a:solidFill>
                  <a:schemeClr val="tx2">
                    <a:lumMod val="25000"/>
                    <a:lumOff val="75000"/>
                  </a:schemeClr>
                </a:solidFill>
              </a:rPr>
              <a:t>Competitive Analysis &amp; Action Plan for Dr. Agarwal’s Website                      </a:t>
            </a:r>
            <a:endParaRPr lang="en-IN" sz="1800" b="1" dirty="0">
              <a:solidFill>
                <a:schemeClr val="accent5"/>
              </a:solidFill>
            </a:endParaRPr>
          </a:p>
          <a:p>
            <a:r>
              <a:rPr lang="en-IN" sz="1800" dirty="0">
                <a:solidFill>
                  <a:schemeClr val="tx2">
                    <a:lumMod val="25000"/>
                    <a:lumOff val="75000"/>
                  </a:schemeClr>
                </a:solidFill>
              </a:rPr>
              <a:t>      *top organic competitors                                                                                                                     </a:t>
            </a:r>
          </a:p>
          <a:p>
            <a:r>
              <a:rPr lang="en-IN" sz="1800" b="1" dirty="0">
                <a:solidFill>
                  <a:schemeClr val="tx2">
                    <a:lumMod val="25000"/>
                    <a:lumOff val="75000"/>
                  </a:schemeClr>
                </a:solidFill>
              </a:rPr>
              <a:t>      *</a:t>
            </a:r>
            <a:r>
              <a:rPr lang="en-IN" sz="1800" dirty="0">
                <a:solidFill>
                  <a:schemeClr val="tx2">
                    <a:lumMod val="25000"/>
                    <a:lumOff val="75000"/>
                  </a:schemeClr>
                </a:solidFill>
              </a:rPr>
              <a:t> top ad competitors                                                                                                                                    </a:t>
            </a:r>
            <a:endParaRPr lang="en-IN" sz="1800" dirty="0">
              <a:solidFill>
                <a:schemeClr val="accent5"/>
              </a:solidFill>
            </a:endParaRPr>
          </a:p>
          <a:p>
            <a:r>
              <a:rPr lang="en-IN" sz="1800" b="1" dirty="0">
                <a:solidFill>
                  <a:schemeClr val="tx2">
                    <a:lumMod val="25000"/>
                    <a:lumOff val="75000"/>
                  </a:schemeClr>
                </a:solidFill>
              </a:rPr>
              <a:t>      *</a:t>
            </a:r>
            <a:r>
              <a:rPr lang="en-IN" sz="1100" dirty="0">
                <a:solidFill>
                  <a:schemeClr val="tx2">
                    <a:lumMod val="25000"/>
                    <a:lumOff val="75000"/>
                  </a:schemeClr>
                </a:solidFill>
              </a:rPr>
              <a:t> </a:t>
            </a:r>
            <a:r>
              <a:rPr lang="en-IN" sz="1800" dirty="0">
                <a:solidFill>
                  <a:schemeClr val="tx2">
                    <a:lumMod val="25000"/>
                    <a:lumOff val="75000"/>
                  </a:schemeClr>
                </a:solidFill>
              </a:rPr>
              <a:t>Paid Keyword Market Analysis                                                                                                                                                                                                          </a:t>
            </a:r>
          </a:p>
          <a:p>
            <a:r>
              <a:rPr lang="en-IN" sz="1800" dirty="0">
                <a:solidFill>
                  <a:schemeClr val="tx2">
                    <a:lumMod val="25000"/>
                    <a:lumOff val="75000"/>
                  </a:schemeClr>
                </a:solidFill>
              </a:rPr>
              <a:t>10.</a:t>
            </a:r>
            <a:r>
              <a:rPr lang="en-US" sz="1100" dirty="0">
                <a:solidFill>
                  <a:schemeClr val="tx2">
                    <a:lumMod val="25000"/>
                    <a:lumOff val="75000"/>
                  </a:schemeClr>
                </a:solidFill>
              </a:rPr>
              <a:t> </a:t>
            </a:r>
            <a:r>
              <a:rPr lang="en-US" sz="1800" dirty="0">
                <a:solidFill>
                  <a:schemeClr val="tx2">
                    <a:lumMod val="25000"/>
                    <a:lumOff val="75000"/>
                  </a:schemeClr>
                </a:solidFill>
              </a:rPr>
              <a:t>Operating locations / </a:t>
            </a:r>
            <a:r>
              <a:rPr lang="en-IN" sz="1800" b="0" i="0" dirty="0">
                <a:solidFill>
                  <a:schemeClr val="tx2">
                    <a:lumMod val="25000"/>
                    <a:lumOff val="75000"/>
                  </a:schemeClr>
                </a:solidFill>
                <a:effectLst/>
              </a:rPr>
              <a:t>Geographic segmentation                                                                  </a:t>
            </a:r>
            <a:r>
              <a:rPr lang="en-IN" sz="1800" b="0" i="0" dirty="0">
                <a:solidFill>
                  <a:schemeClr val="accent5"/>
                </a:solidFill>
                <a:effectLst/>
              </a:rPr>
              <a:t> </a:t>
            </a:r>
            <a:r>
              <a:rPr lang="en-US" sz="1800" dirty="0">
                <a:solidFill>
                  <a:schemeClr val="tx2">
                    <a:lumMod val="25000"/>
                    <a:lumOff val="75000"/>
                  </a:schemeClr>
                </a:solidFill>
              </a:rPr>
              <a:t> </a:t>
            </a:r>
          </a:p>
          <a:p>
            <a:r>
              <a:rPr lang="en-US" sz="1800" dirty="0">
                <a:solidFill>
                  <a:schemeClr val="tx2">
                    <a:lumMod val="25000"/>
                    <a:lumOff val="75000"/>
                  </a:schemeClr>
                </a:solidFill>
              </a:rPr>
              <a:t>11. Keyword research                                                                                                                                        </a:t>
            </a:r>
            <a:endParaRPr lang="en-US" sz="1800" dirty="0">
              <a:solidFill>
                <a:schemeClr val="accent5"/>
              </a:solidFill>
            </a:endParaRPr>
          </a:p>
          <a:p>
            <a:r>
              <a:rPr lang="en-US" sz="1800" dirty="0">
                <a:solidFill>
                  <a:schemeClr val="tx2">
                    <a:lumMod val="25000"/>
                    <a:lumOff val="75000"/>
                  </a:schemeClr>
                </a:solidFill>
              </a:rPr>
              <a:t>12.</a:t>
            </a:r>
            <a:r>
              <a:rPr lang="en-US" sz="1800" b="1" dirty="0">
                <a:solidFill>
                  <a:schemeClr val="tx2">
                    <a:lumMod val="25000"/>
                    <a:lumOff val="75000"/>
                  </a:schemeClr>
                </a:solidFill>
                <a:latin typeface="Gill Sans MT (Headings)"/>
              </a:rPr>
              <a:t> Search engine Marketing                                                                                                                      </a:t>
            </a:r>
            <a:endParaRPr lang="en-US" sz="1800" b="1" dirty="0">
              <a:solidFill>
                <a:schemeClr val="accent5"/>
              </a:solidFill>
              <a:latin typeface="Gill Sans MT (Headings)"/>
            </a:endParaRPr>
          </a:p>
          <a:p>
            <a:r>
              <a:rPr lang="en-US" sz="1800" dirty="0">
                <a:solidFill>
                  <a:schemeClr val="tx2">
                    <a:lumMod val="25000"/>
                    <a:lumOff val="75000"/>
                  </a:schemeClr>
                </a:solidFill>
              </a:rPr>
              <a:t>13. Social media marketing                                                                                                                            </a:t>
            </a:r>
            <a:endParaRPr lang="en-US" sz="1800" dirty="0">
              <a:solidFill>
                <a:schemeClr val="accent5"/>
              </a:solidFill>
            </a:endParaRPr>
          </a:p>
          <a:p>
            <a:r>
              <a:rPr lang="en-IN" sz="1800" dirty="0">
                <a:solidFill>
                  <a:schemeClr val="tx2">
                    <a:lumMod val="25000"/>
                    <a:lumOff val="75000"/>
                  </a:schemeClr>
                </a:solidFill>
              </a:rPr>
              <a:t>14.</a:t>
            </a:r>
            <a:r>
              <a:rPr lang="en-US" sz="1800" dirty="0">
                <a:solidFill>
                  <a:schemeClr val="tx2">
                    <a:lumMod val="25000"/>
                    <a:lumOff val="75000"/>
                  </a:schemeClr>
                </a:solidFill>
              </a:rPr>
              <a:t> Influencer marketing                                                                                                                                </a:t>
            </a:r>
            <a:endParaRPr lang="en-US" sz="1800" dirty="0">
              <a:solidFill>
                <a:schemeClr val="accent5"/>
              </a:solidFill>
            </a:endParaRPr>
          </a:p>
          <a:p>
            <a:r>
              <a:rPr lang="en-US" sz="1800" dirty="0">
                <a:solidFill>
                  <a:schemeClr val="tx2">
                    <a:lumMod val="25000"/>
                    <a:lumOff val="75000"/>
                  </a:schemeClr>
                </a:solidFill>
              </a:rPr>
              <a:t>15. Influencer endorsements                                                                                                                      </a:t>
            </a:r>
          </a:p>
          <a:p>
            <a:r>
              <a:rPr lang="en-US" sz="1800" dirty="0">
                <a:solidFill>
                  <a:schemeClr val="tx2">
                    <a:lumMod val="25000"/>
                    <a:lumOff val="75000"/>
                  </a:schemeClr>
                </a:solidFill>
              </a:rPr>
              <a:t>16. Email marketing                                                                                                                                                </a:t>
            </a:r>
            <a:endParaRPr lang="en-US" sz="1800" dirty="0">
              <a:solidFill>
                <a:schemeClr val="accent5"/>
              </a:solidFill>
            </a:endParaRPr>
          </a:p>
          <a:p>
            <a:r>
              <a:rPr lang="en-US" sz="1800" dirty="0">
                <a:solidFill>
                  <a:schemeClr val="tx2">
                    <a:lumMod val="25000"/>
                    <a:lumOff val="75000"/>
                  </a:schemeClr>
                </a:solidFill>
              </a:rPr>
              <a:t>17.CONTENT CALENDAR                                                                                                                                        </a:t>
            </a:r>
            <a:r>
              <a:rPr lang="en-US" sz="1800" dirty="0">
                <a:solidFill>
                  <a:schemeClr val="accent5"/>
                </a:solidFill>
              </a:rPr>
              <a:t> </a:t>
            </a:r>
            <a:r>
              <a:rPr lang="en-US" sz="1800" dirty="0">
                <a:solidFill>
                  <a:schemeClr val="tx2">
                    <a:lumMod val="25000"/>
                    <a:lumOff val="75000"/>
                  </a:schemeClr>
                </a:solidFill>
              </a:rPr>
              <a:t>                                                                                                                            18.Monthly Website Promotion Budget                                                                                          </a:t>
            </a:r>
            <a:endParaRPr lang="en-US" sz="1800" dirty="0">
              <a:solidFill>
                <a:schemeClr val="accent5"/>
              </a:solidFill>
            </a:endParaRPr>
          </a:p>
          <a:p>
            <a:endParaRPr lang="en-IN" sz="1800" dirty="0">
              <a:solidFill>
                <a:schemeClr val="tx2">
                  <a:lumMod val="25000"/>
                  <a:lumOff val="75000"/>
                </a:schemeClr>
              </a:solidFill>
            </a:endParaRPr>
          </a:p>
          <a:p>
            <a:endParaRPr lang="en-IN" sz="1800" b="1" dirty="0">
              <a:solidFill>
                <a:schemeClr val="tx2">
                  <a:lumMod val="25000"/>
                  <a:lumOff val="75000"/>
                </a:schemeClr>
              </a:solidFill>
            </a:endParaRPr>
          </a:p>
          <a:p>
            <a:endParaRPr lang="en-IN" sz="1800" dirty="0">
              <a:solidFill>
                <a:schemeClr val="tx2">
                  <a:lumMod val="25000"/>
                  <a:lumOff val="75000"/>
                </a:schemeClr>
              </a:solidFill>
            </a:endParaRPr>
          </a:p>
          <a:p>
            <a:endParaRPr lang="en-US" sz="1800" dirty="0">
              <a:solidFill>
                <a:schemeClr val="tx2">
                  <a:lumMod val="25000"/>
                  <a:lumOff val="75000"/>
                </a:schemeClr>
              </a:solidFill>
            </a:endParaRPr>
          </a:p>
          <a:p>
            <a:endParaRPr lang="en-US" sz="1800" dirty="0">
              <a:solidFill>
                <a:schemeClr val="tx2">
                  <a:lumMod val="25000"/>
                  <a:lumOff val="75000"/>
                </a:schemeClr>
              </a:solidFill>
            </a:endParaRPr>
          </a:p>
        </p:txBody>
      </p:sp>
    </p:spTree>
    <p:extLst>
      <p:ext uri="{BB962C8B-B14F-4D97-AF65-F5344CB8AC3E}">
        <p14:creationId xmlns:p14="http://schemas.microsoft.com/office/powerpoint/2010/main" val="60128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3AE3DF-FC16-C0D1-9A4A-E678E6DA855C}"/>
              </a:ext>
            </a:extLst>
          </p:cNvPr>
          <p:cNvSpPr>
            <a:spLocks noGrp="1"/>
          </p:cNvSpPr>
          <p:nvPr>
            <p:ph type="sldNum" sz="quarter" idx="11"/>
          </p:nvPr>
        </p:nvSpPr>
        <p:spPr/>
        <p:txBody>
          <a:bodyPr/>
          <a:lstStyle/>
          <a:p>
            <a:fld id="{EECC7194-A4D0-457B-9D3E-53681723AFF7}" type="slidenum">
              <a:rPr lang="en-US" noProof="0" smtClean="0"/>
              <a:pPr/>
              <a:t>30</a:t>
            </a:fld>
            <a:endParaRPr lang="en-US" noProof="0" dirty="0"/>
          </a:p>
        </p:txBody>
      </p:sp>
      <p:pic>
        <p:nvPicPr>
          <p:cNvPr id="23" name="Picture 22">
            <a:extLst>
              <a:ext uri="{FF2B5EF4-FFF2-40B4-BE49-F238E27FC236}">
                <a16:creationId xmlns:a16="http://schemas.microsoft.com/office/drawing/2014/main" id="{6BEFB642-B971-6687-D3D8-430123053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848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34C87-F600-3D3A-5F95-B0CEBE507F68}"/>
              </a:ext>
            </a:extLst>
          </p:cNvPr>
          <p:cNvSpPr>
            <a:spLocks noGrp="1"/>
          </p:cNvSpPr>
          <p:nvPr>
            <p:ph type="sldNum" sz="quarter" idx="11"/>
          </p:nvPr>
        </p:nvSpPr>
        <p:spPr/>
        <p:txBody>
          <a:bodyPr/>
          <a:lstStyle/>
          <a:p>
            <a:fld id="{EECC7194-A4D0-457B-9D3E-53681723AFF7}" type="slidenum">
              <a:rPr lang="en-US" noProof="0" smtClean="0"/>
              <a:pPr/>
              <a:t>31</a:t>
            </a:fld>
            <a:endParaRPr lang="en-US" noProof="0" dirty="0"/>
          </a:p>
        </p:txBody>
      </p:sp>
      <p:sp>
        <p:nvSpPr>
          <p:cNvPr id="23" name="TextBox 22">
            <a:extLst>
              <a:ext uri="{FF2B5EF4-FFF2-40B4-BE49-F238E27FC236}">
                <a16:creationId xmlns:a16="http://schemas.microsoft.com/office/drawing/2014/main" id="{B06E66FA-1D30-BE78-D18A-60ECF1464AD4}"/>
              </a:ext>
            </a:extLst>
          </p:cNvPr>
          <p:cNvSpPr txBox="1"/>
          <p:nvPr/>
        </p:nvSpPr>
        <p:spPr>
          <a:xfrm>
            <a:off x="197528" y="1208441"/>
            <a:ext cx="6094520" cy="369332"/>
          </a:xfrm>
          <a:prstGeom prst="rect">
            <a:avLst/>
          </a:prstGeom>
          <a:noFill/>
        </p:spPr>
        <p:txBody>
          <a:bodyPr wrap="square">
            <a:spAutoFit/>
          </a:bodyPr>
          <a:lstStyle/>
          <a:p>
            <a:r>
              <a:rPr lang="en-IN" dirty="0">
                <a:solidFill>
                  <a:schemeClr val="accent5"/>
                </a:solidFill>
              </a:rPr>
              <a:t>📊 Paid Keyword Market Analysis</a:t>
            </a:r>
          </a:p>
        </p:txBody>
      </p:sp>
      <p:graphicFrame>
        <p:nvGraphicFramePr>
          <p:cNvPr id="24" name="Table 23">
            <a:extLst>
              <a:ext uri="{FF2B5EF4-FFF2-40B4-BE49-F238E27FC236}">
                <a16:creationId xmlns:a16="http://schemas.microsoft.com/office/drawing/2014/main" id="{151E3185-BC0B-460A-A476-EAD18B323867}"/>
              </a:ext>
            </a:extLst>
          </p:cNvPr>
          <p:cNvGraphicFramePr>
            <a:graphicFrameLocks noGrp="1"/>
          </p:cNvGraphicFramePr>
          <p:nvPr>
            <p:extLst>
              <p:ext uri="{D42A27DB-BD31-4B8C-83A1-F6EECF244321}">
                <p14:modId xmlns:p14="http://schemas.microsoft.com/office/powerpoint/2010/main" val="792226960"/>
              </p:ext>
            </p:extLst>
          </p:nvPr>
        </p:nvGraphicFramePr>
        <p:xfrm>
          <a:off x="373495" y="1714067"/>
          <a:ext cx="10799763" cy="3566160"/>
        </p:xfrm>
        <a:graphic>
          <a:graphicData uri="http://schemas.openxmlformats.org/drawingml/2006/table">
            <a:tbl>
              <a:tblPr/>
              <a:tblGrid>
                <a:gridCol w="3599921">
                  <a:extLst>
                    <a:ext uri="{9D8B030D-6E8A-4147-A177-3AD203B41FA5}">
                      <a16:colId xmlns:a16="http://schemas.microsoft.com/office/drawing/2014/main" val="349134422"/>
                    </a:ext>
                  </a:extLst>
                </a:gridCol>
                <a:gridCol w="3599921">
                  <a:extLst>
                    <a:ext uri="{9D8B030D-6E8A-4147-A177-3AD203B41FA5}">
                      <a16:colId xmlns:a16="http://schemas.microsoft.com/office/drawing/2014/main" val="1868737539"/>
                    </a:ext>
                  </a:extLst>
                </a:gridCol>
                <a:gridCol w="3599921">
                  <a:extLst>
                    <a:ext uri="{9D8B030D-6E8A-4147-A177-3AD203B41FA5}">
                      <a16:colId xmlns:a16="http://schemas.microsoft.com/office/drawing/2014/main" val="1531745171"/>
                    </a:ext>
                  </a:extLst>
                </a:gridCol>
              </a:tblGrid>
              <a:tr h="365760">
                <a:tc>
                  <a:txBody>
                    <a:bodyPr/>
                    <a:lstStyle/>
                    <a:p>
                      <a:r>
                        <a:rPr lang="en-IN" sz="1800">
                          <a:solidFill>
                            <a:schemeClr val="bg1"/>
                          </a:solidFill>
                        </a:rPr>
                        <a:t>Metric</a:t>
                      </a:r>
                    </a:p>
                  </a:txBody>
                  <a:tcPr anchor="ctr">
                    <a:lnL>
                      <a:noFill/>
                    </a:lnL>
                    <a:lnR>
                      <a:noFill/>
                    </a:lnR>
                    <a:lnT>
                      <a:noFill/>
                    </a:lnT>
                    <a:lnB>
                      <a:noFill/>
                    </a:lnB>
                    <a:noFill/>
                  </a:tcPr>
                </a:tc>
                <a:tc>
                  <a:txBody>
                    <a:bodyPr/>
                    <a:lstStyle/>
                    <a:p>
                      <a:r>
                        <a:rPr lang="en-IN" sz="1800" dirty="0">
                          <a:solidFill>
                            <a:schemeClr val="bg1"/>
                          </a:solidFill>
                        </a:rPr>
                        <a:t>Value</a:t>
                      </a:r>
                    </a:p>
                  </a:txBody>
                  <a:tcPr anchor="ctr">
                    <a:lnL>
                      <a:noFill/>
                    </a:lnL>
                    <a:lnR>
                      <a:noFill/>
                    </a:lnR>
                    <a:lnT>
                      <a:noFill/>
                    </a:lnT>
                    <a:lnB>
                      <a:noFill/>
                    </a:lnB>
                    <a:noFill/>
                  </a:tcPr>
                </a:tc>
                <a:tc>
                  <a:txBody>
                    <a:bodyPr/>
                    <a:lstStyle/>
                    <a:p>
                      <a:r>
                        <a:rPr lang="en-IN" sz="1800">
                          <a:solidFill>
                            <a:schemeClr val="bg1"/>
                          </a:solidFill>
                        </a:rPr>
                        <a:t>Meaning</a:t>
                      </a:r>
                    </a:p>
                  </a:txBody>
                  <a:tcPr anchor="ctr">
                    <a:lnL>
                      <a:noFill/>
                    </a:lnL>
                    <a:lnR>
                      <a:noFill/>
                    </a:lnR>
                    <a:lnT>
                      <a:noFill/>
                    </a:lnT>
                    <a:lnB>
                      <a:noFill/>
                    </a:lnB>
                    <a:noFill/>
                  </a:tcPr>
                </a:tc>
                <a:extLst>
                  <a:ext uri="{0D108BD9-81ED-4DB2-BD59-A6C34878D82A}">
                    <a16:rowId xmlns:a16="http://schemas.microsoft.com/office/drawing/2014/main" val="1884548880"/>
                  </a:ext>
                </a:extLst>
              </a:tr>
              <a:tr h="640080">
                <a:tc>
                  <a:txBody>
                    <a:bodyPr/>
                    <a:lstStyle/>
                    <a:p>
                      <a:r>
                        <a:rPr lang="en-IN" sz="1800" b="1">
                          <a:solidFill>
                            <a:schemeClr val="bg1"/>
                          </a:solidFill>
                        </a:rPr>
                        <a:t>All Keywords</a:t>
                      </a:r>
                      <a:endParaRPr lang="en-IN" sz="1800">
                        <a:solidFill>
                          <a:schemeClr val="bg1"/>
                        </a:solidFill>
                      </a:endParaRPr>
                    </a:p>
                  </a:txBody>
                  <a:tcPr anchor="ctr">
                    <a:lnL>
                      <a:noFill/>
                    </a:lnL>
                    <a:lnR>
                      <a:noFill/>
                    </a:lnR>
                    <a:lnT>
                      <a:noFill/>
                    </a:lnT>
                    <a:lnB>
                      <a:noFill/>
                    </a:lnB>
                    <a:noFill/>
                  </a:tcPr>
                </a:tc>
                <a:tc>
                  <a:txBody>
                    <a:bodyPr/>
                    <a:lstStyle/>
                    <a:p>
                      <a:r>
                        <a:rPr lang="en-IN" sz="1800" dirty="0">
                          <a:solidFill>
                            <a:schemeClr val="bg1"/>
                          </a:solidFill>
                        </a:rPr>
                        <a:t>131</a:t>
                      </a:r>
                    </a:p>
                  </a:txBody>
                  <a:tcPr anchor="ctr">
                    <a:lnL>
                      <a:noFill/>
                    </a:lnL>
                    <a:lnR>
                      <a:noFill/>
                    </a:lnR>
                    <a:lnT>
                      <a:noFill/>
                    </a:lnT>
                    <a:lnB>
                      <a:noFill/>
                    </a:lnB>
                    <a:noFill/>
                  </a:tcPr>
                </a:tc>
                <a:tc>
                  <a:txBody>
                    <a:bodyPr/>
                    <a:lstStyle/>
                    <a:p>
                      <a:r>
                        <a:rPr lang="en-US" sz="1800">
                          <a:solidFill>
                            <a:schemeClr val="bg1"/>
                          </a:solidFill>
                        </a:rPr>
                        <a:t>Total keywords in the combined paid ad ecosystem</a:t>
                      </a:r>
                    </a:p>
                  </a:txBody>
                  <a:tcPr anchor="ctr">
                    <a:lnL>
                      <a:noFill/>
                    </a:lnL>
                    <a:lnR>
                      <a:noFill/>
                    </a:lnR>
                    <a:lnT>
                      <a:noFill/>
                    </a:lnT>
                    <a:lnB>
                      <a:noFill/>
                    </a:lnB>
                    <a:noFill/>
                  </a:tcPr>
                </a:tc>
                <a:extLst>
                  <a:ext uri="{0D108BD9-81ED-4DB2-BD59-A6C34878D82A}">
                    <a16:rowId xmlns:a16="http://schemas.microsoft.com/office/drawing/2014/main" val="2049064782"/>
                  </a:ext>
                </a:extLst>
              </a:tr>
              <a:tr h="640080">
                <a:tc>
                  <a:txBody>
                    <a:bodyPr/>
                    <a:lstStyle/>
                    <a:p>
                      <a:r>
                        <a:rPr lang="en-IN" sz="1800" b="1">
                          <a:solidFill>
                            <a:schemeClr val="bg1"/>
                          </a:solidFill>
                        </a:rPr>
                        <a:t>Core Keywords</a:t>
                      </a:r>
                      <a:endParaRPr lang="en-IN" sz="1800">
                        <a:solidFill>
                          <a:schemeClr val="bg1"/>
                        </a:solidFill>
                      </a:endParaRPr>
                    </a:p>
                  </a:txBody>
                  <a:tcPr anchor="ctr">
                    <a:lnL>
                      <a:noFill/>
                    </a:lnL>
                    <a:lnR>
                      <a:noFill/>
                    </a:lnR>
                    <a:lnT>
                      <a:noFill/>
                    </a:lnT>
                    <a:lnB>
                      <a:noFill/>
                    </a:lnB>
                    <a:noFill/>
                  </a:tcPr>
                </a:tc>
                <a:tc>
                  <a:txBody>
                    <a:bodyPr/>
                    <a:lstStyle/>
                    <a:p>
                      <a:r>
                        <a:rPr lang="en-IN" sz="1800">
                          <a:solidFill>
                            <a:schemeClr val="bg1"/>
                          </a:solidFill>
                        </a:rPr>
                        <a:t>1</a:t>
                      </a:r>
                    </a:p>
                  </a:txBody>
                  <a:tcPr anchor="ctr">
                    <a:lnL>
                      <a:noFill/>
                    </a:lnL>
                    <a:lnR>
                      <a:noFill/>
                    </a:lnR>
                    <a:lnT>
                      <a:noFill/>
                    </a:lnT>
                    <a:lnB>
                      <a:noFill/>
                    </a:lnB>
                    <a:noFill/>
                  </a:tcPr>
                </a:tc>
                <a:tc>
                  <a:txBody>
                    <a:bodyPr/>
                    <a:lstStyle/>
                    <a:p>
                      <a:r>
                        <a:rPr lang="en-US" sz="1800" dirty="0">
                          <a:solidFill>
                            <a:schemeClr val="bg1"/>
                          </a:solidFill>
                        </a:rPr>
                        <a:t>Only </a:t>
                      </a:r>
                      <a:r>
                        <a:rPr lang="en-US" sz="1800" b="1" dirty="0">
                          <a:solidFill>
                            <a:schemeClr val="bg1"/>
                          </a:solidFill>
                        </a:rPr>
                        <a:t>1 keyword</a:t>
                      </a:r>
                      <a:r>
                        <a:rPr lang="en-US" sz="1800" dirty="0">
                          <a:solidFill>
                            <a:schemeClr val="bg1"/>
                          </a:solidFill>
                        </a:rPr>
                        <a:t> is common across all 3 domains</a:t>
                      </a:r>
                    </a:p>
                  </a:txBody>
                  <a:tcPr anchor="ctr">
                    <a:lnL>
                      <a:noFill/>
                    </a:lnL>
                    <a:lnR>
                      <a:noFill/>
                    </a:lnR>
                    <a:lnT>
                      <a:noFill/>
                    </a:lnT>
                    <a:lnB>
                      <a:noFill/>
                    </a:lnB>
                    <a:noFill/>
                  </a:tcPr>
                </a:tc>
                <a:extLst>
                  <a:ext uri="{0D108BD9-81ED-4DB2-BD59-A6C34878D82A}">
                    <a16:rowId xmlns:a16="http://schemas.microsoft.com/office/drawing/2014/main" val="2757777921"/>
                  </a:ext>
                </a:extLst>
              </a:tr>
              <a:tr h="365760">
                <a:tc>
                  <a:txBody>
                    <a:bodyPr/>
                    <a:lstStyle/>
                    <a:p>
                      <a:r>
                        <a:rPr lang="en-IN" sz="1800" b="1">
                          <a:solidFill>
                            <a:schemeClr val="bg1"/>
                          </a:solidFill>
                        </a:rPr>
                        <a:t>Monthly Clicks (Overall)</a:t>
                      </a:r>
                      <a:endParaRPr lang="en-IN" sz="1800">
                        <a:solidFill>
                          <a:schemeClr val="bg1"/>
                        </a:solidFill>
                      </a:endParaRPr>
                    </a:p>
                  </a:txBody>
                  <a:tcPr anchor="ctr">
                    <a:lnL>
                      <a:noFill/>
                    </a:lnL>
                    <a:lnR>
                      <a:noFill/>
                    </a:lnR>
                    <a:lnT>
                      <a:noFill/>
                    </a:lnT>
                    <a:lnB>
                      <a:noFill/>
                    </a:lnB>
                    <a:noFill/>
                  </a:tcPr>
                </a:tc>
                <a:tc>
                  <a:txBody>
                    <a:bodyPr/>
                    <a:lstStyle/>
                    <a:p>
                      <a:r>
                        <a:rPr lang="en-IN" sz="1800">
                          <a:solidFill>
                            <a:schemeClr val="bg1"/>
                          </a:solidFill>
                        </a:rPr>
                        <a:t>55k</a:t>
                      </a:r>
                    </a:p>
                  </a:txBody>
                  <a:tcPr anchor="ctr">
                    <a:lnL>
                      <a:noFill/>
                    </a:lnL>
                    <a:lnR>
                      <a:noFill/>
                    </a:lnR>
                    <a:lnT>
                      <a:noFill/>
                    </a:lnT>
                    <a:lnB>
                      <a:noFill/>
                    </a:lnB>
                    <a:noFill/>
                  </a:tcPr>
                </a:tc>
                <a:tc>
                  <a:txBody>
                    <a:bodyPr/>
                    <a:lstStyle/>
                    <a:p>
                      <a:r>
                        <a:rPr lang="en-US" sz="1800">
                          <a:solidFill>
                            <a:schemeClr val="bg1"/>
                          </a:solidFill>
                        </a:rPr>
                        <a:t>Combined clicks from all paid ads</a:t>
                      </a:r>
                    </a:p>
                  </a:txBody>
                  <a:tcPr anchor="ctr">
                    <a:lnL>
                      <a:noFill/>
                    </a:lnL>
                    <a:lnR>
                      <a:noFill/>
                    </a:lnR>
                    <a:lnT>
                      <a:noFill/>
                    </a:lnT>
                    <a:lnB>
                      <a:noFill/>
                    </a:lnB>
                    <a:noFill/>
                  </a:tcPr>
                </a:tc>
                <a:extLst>
                  <a:ext uri="{0D108BD9-81ED-4DB2-BD59-A6C34878D82A}">
                    <a16:rowId xmlns:a16="http://schemas.microsoft.com/office/drawing/2014/main" val="2977175011"/>
                  </a:ext>
                </a:extLst>
              </a:tr>
              <a:tr h="640080">
                <a:tc>
                  <a:txBody>
                    <a:bodyPr/>
                    <a:lstStyle/>
                    <a:p>
                      <a:r>
                        <a:rPr lang="en-IN" sz="1800" b="1">
                          <a:solidFill>
                            <a:schemeClr val="bg1"/>
                          </a:solidFill>
                        </a:rPr>
                        <a:t>Consider Buying</a:t>
                      </a:r>
                      <a:endParaRPr lang="en-IN" sz="1800">
                        <a:solidFill>
                          <a:schemeClr val="bg1"/>
                        </a:solidFill>
                      </a:endParaRPr>
                    </a:p>
                  </a:txBody>
                  <a:tcPr anchor="ctr">
                    <a:lnL>
                      <a:noFill/>
                    </a:lnL>
                    <a:lnR>
                      <a:noFill/>
                    </a:lnR>
                    <a:lnT>
                      <a:noFill/>
                    </a:lnT>
                    <a:lnB>
                      <a:noFill/>
                    </a:lnB>
                    <a:noFill/>
                  </a:tcPr>
                </a:tc>
                <a:tc>
                  <a:txBody>
                    <a:bodyPr/>
                    <a:lstStyle/>
                    <a:p>
                      <a:r>
                        <a:rPr lang="en-IN" sz="1800">
                          <a:solidFill>
                            <a:schemeClr val="bg1"/>
                          </a:solidFill>
                        </a:rPr>
                        <a:t>0</a:t>
                      </a:r>
                    </a:p>
                  </a:txBody>
                  <a:tcPr anchor="ctr">
                    <a:lnL>
                      <a:noFill/>
                    </a:lnL>
                    <a:lnR>
                      <a:noFill/>
                    </a:lnR>
                    <a:lnT>
                      <a:noFill/>
                    </a:lnT>
                    <a:lnB>
                      <a:noFill/>
                    </a:lnB>
                    <a:noFill/>
                  </a:tcPr>
                </a:tc>
                <a:tc>
                  <a:txBody>
                    <a:bodyPr/>
                    <a:lstStyle/>
                    <a:p>
                      <a:r>
                        <a:rPr lang="en-US" sz="1800" b="1">
                          <a:solidFill>
                            <a:schemeClr val="bg1"/>
                          </a:solidFill>
                        </a:rPr>
                        <a:t>No strong new paid keywords</a:t>
                      </a:r>
                      <a:r>
                        <a:rPr lang="en-US" sz="1800">
                          <a:solidFill>
                            <a:schemeClr val="bg1"/>
                          </a:solidFill>
                        </a:rPr>
                        <a:t> recommended to buy right now</a:t>
                      </a:r>
                    </a:p>
                  </a:txBody>
                  <a:tcPr anchor="ctr">
                    <a:lnL>
                      <a:noFill/>
                    </a:lnL>
                    <a:lnR>
                      <a:noFill/>
                    </a:lnR>
                    <a:lnT>
                      <a:noFill/>
                    </a:lnT>
                    <a:lnB>
                      <a:noFill/>
                    </a:lnB>
                    <a:noFill/>
                  </a:tcPr>
                </a:tc>
                <a:extLst>
                  <a:ext uri="{0D108BD9-81ED-4DB2-BD59-A6C34878D82A}">
                    <a16:rowId xmlns:a16="http://schemas.microsoft.com/office/drawing/2014/main" val="819190186"/>
                  </a:ext>
                </a:extLst>
              </a:tr>
              <a:tr h="914400">
                <a:tc>
                  <a:txBody>
                    <a:bodyPr/>
                    <a:lstStyle/>
                    <a:p>
                      <a:r>
                        <a:rPr lang="en-IN" sz="1800" b="1">
                          <a:solidFill>
                            <a:schemeClr val="bg1"/>
                          </a:solidFill>
                        </a:rPr>
                        <a:t>Potential Ad Waste</a:t>
                      </a:r>
                      <a:endParaRPr lang="en-IN" sz="1800">
                        <a:solidFill>
                          <a:schemeClr val="bg1"/>
                        </a:solidFill>
                      </a:endParaRPr>
                    </a:p>
                  </a:txBody>
                  <a:tcPr anchor="ctr">
                    <a:lnL>
                      <a:noFill/>
                    </a:lnL>
                    <a:lnR>
                      <a:noFill/>
                    </a:lnR>
                    <a:lnT>
                      <a:noFill/>
                    </a:lnT>
                    <a:lnB>
                      <a:noFill/>
                    </a:lnB>
                    <a:noFill/>
                  </a:tcPr>
                </a:tc>
                <a:tc>
                  <a:txBody>
                    <a:bodyPr/>
                    <a:lstStyle/>
                    <a:p>
                      <a:r>
                        <a:rPr lang="en-IN" sz="1800">
                          <a:solidFill>
                            <a:schemeClr val="bg1"/>
                          </a:solidFill>
                        </a:rPr>
                        <a:t>113 keywords (23.1k clicks)</a:t>
                      </a:r>
                    </a:p>
                  </a:txBody>
                  <a:tcPr anchor="ctr">
                    <a:lnL>
                      <a:noFill/>
                    </a:lnL>
                    <a:lnR>
                      <a:noFill/>
                    </a:lnR>
                    <a:lnT>
                      <a:noFill/>
                    </a:lnT>
                    <a:lnB>
                      <a:noFill/>
                    </a:lnB>
                    <a:noFill/>
                  </a:tcPr>
                </a:tc>
                <a:tc>
                  <a:txBody>
                    <a:bodyPr/>
                    <a:lstStyle/>
                    <a:p>
                      <a:r>
                        <a:rPr lang="en-US" sz="1800" dirty="0">
                          <a:solidFill>
                            <a:schemeClr val="bg1"/>
                          </a:solidFill>
                        </a:rPr>
                        <a:t>dragarwal.com may be paying for </a:t>
                      </a:r>
                      <a:r>
                        <a:rPr lang="en-US" sz="1800" b="1" dirty="0">
                          <a:solidFill>
                            <a:schemeClr val="bg1"/>
                          </a:solidFill>
                        </a:rPr>
                        <a:t>irrelevant or poorly performing ads</a:t>
                      </a:r>
                      <a:endParaRPr lang="en-US" sz="1800"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3690277557"/>
                  </a:ext>
                </a:extLst>
              </a:tr>
            </a:tbl>
          </a:graphicData>
        </a:graphic>
      </p:graphicFrame>
    </p:spTree>
    <p:extLst>
      <p:ext uri="{BB962C8B-B14F-4D97-AF65-F5344CB8AC3E}">
        <p14:creationId xmlns:p14="http://schemas.microsoft.com/office/powerpoint/2010/main" val="1329951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47AB9-2721-D75C-6792-0FE21C7A9498}"/>
              </a:ext>
            </a:extLst>
          </p:cNvPr>
          <p:cNvSpPr>
            <a:spLocks noGrp="1"/>
          </p:cNvSpPr>
          <p:nvPr>
            <p:ph type="sldNum" sz="quarter" idx="11"/>
          </p:nvPr>
        </p:nvSpPr>
        <p:spPr/>
        <p:txBody>
          <a:bodyPr/>
          <a:lstStyle/>
          <a:p>
            <a:fld id="{EECC7194-A4D0-457B-9D3E-53681723AFF7}" type="slidenum">
              <a:rPr lang="en-US" noProof="0" smtClean="0"/>
              <a:pPr/>
              <a:t>32</a:t>
            </a:fld>
            <a:endParaRPr lang="en-US" noProof="0" dirty="0"/>
          </a:p>
        </p:txBody>
      </p:sp>
      <p:sp>
        <p:nvSpPr>
          <p:cNvPr id="23" name="TextBox 22">
            <a:extLst>
              <a:ext uri="{FF2B5EF4-FFF2-40B4-BE49-F238E27FC236}">
                <a16:creationId xmlns:a16="http://schemas.microsoft.com/office/drawing/2014/main" id="{C9DEC5F5-C0A3-AE34-43F3-BC6A81EA63BD}"/>
              </a:ext>
            </a:extLst>
          </p:cNvPr>
          <p:cNvSpPr txBox="1"/>
          <p:nvPr/>
        </p:nvSpPr>
        <p:spPr>
          <a:xfrm>
            <a:off x="99873" y="219229"/>
            <a:ext cx="5994647" cy="2031325"/>
          </a:xfrm>
          <a:prstGeom prst="rect">
            <a:avLst/>
          </a:prstGeom>
          <a:noFill/>
        </p:spPr>
        <p:txBody>
          <a:bodyPr wrap="square">
            <a:spAutoFit/>
          </a:bodyPr>
          <a:lstStyle/>
          <a:p>
            <a:pPr>
              <a:buNone/>
            </a:pPr>
            <a:r>
              <a:rPr lang="en-US" b="1" dirty="0"/>
              <a:t>🧠 </a:t>
            </a:r>
            <a:r>
              <a:rPr lang="en-US" b="1" dirty="0">
                <a:solidFill>
                  <a:schemeClr val="accent5"/>
                </a:solidFill>
              </a:rPr>
              <a:t>Key Observations</a:t>
            </a:r>
          </a:p>
          <a:p>
            <a:pPr>
              <a:buNone/>
            </a:pPr>
            <a:r>
              <a:rPr lang="en-US" b="1" dirty="0">
                <a:solidFill>
                  <a:schemeClr val="bg1"/>
                </a:solidFill>
              </a:rPr>
              <a:t>1. </a:t>
            </a:r>
            <a:r>
              <a:rPr lang="en-US" b="1" dirty="0">
                <a:solidFill>
                  <a:schemeClr val="tx2">
                    <a:lumMod val="25000"/>
                    <a:lumOff val="75000"/>
                  </a:schemeClr>
                </a:solidFill>
              </a:rPr>
              <a:t>Very High Potential Ad Waste</a:t>
            </a:r>
          </a:p>
          <a:p>
            <a:pPr>
              <a:buFont typeface="Arial" panose="020B0604020202020204" pitchFamily="34" charset="0"/>
              <a:buChar char="•"/>
            </a:pPr>
            <a:r>
              <a:rPr lang="en-US" b="1" dirty="0">
                <a:solidFill>
                  <a:schemeClr val="bg1"/>
                </a:solidFill>
              </a:rPr>
              <a:t>113 out of 119 paid keywords</a:t>
            </a:r>
            <a:r>
              <a:rPr lang="en-US" dirty="0">
                <a:solidFill>
                  <a:schemeClr val="bg1"/>
                </a:solidFill>
              </a:rPr>
              <a:t> (from earlier screenshots) are possibly </a:t>
            </a:r>
            <a:r>
              <a:rPr lang="en-US" b="1" dirty="0">
                <a:solidFill>
                  <a:schemeClr val="tx2">
                    <a:lumMod val="25000"/>
                    <a:lumOff val="75000"/>
                  </a:schemeClr>
                </a:solidFill>
              </a:rPr>
              <a:t>ineffective</a:t>
            </a:r>
            <a:r>
              <a:rPr lang="en-US" dirty="0">
                <a:solidFill>
                  <a:schemeClr val="bg1"/>
                </a:solidFill>
              </a:rPr>
              <a:t> or </a:t>
            </a:r>
            <a:r>
              <a:rPr lang="en-US" b="1" dirty="0">
                <a:solidFill>
                  <a:schemeClr val="tx2">
                    <a:lumMod val="25000"/>
                    <a:lumOff val="75000"/>
                  </a:schemeClr>
                </a:solidFill>
              </a:rPr>
              <a:t>wasting budget</a:t>
            </a:r>
            <a:r>
              <a:rPr lang="en-US" dirty="0">
                <a:solidFill>
                  <a:schemeClr val="tx2">
                    <a:lumMod val="25000"/>
                    <a:lumOff val="75000"/>
                  </a:schemeClr>
                </a:solidFill>
              </a:rPr>
              <a:t>.</a:t>
            </a:r>
          </a:p>
          <a:p>
            <a:pPr>
              <a:buFont typeface="Arial" panose="020B0604020202020204" pitchFamily="34" charset="0"/>
              <a:buChar char="•"/>
            </a:pPr>
            <a:r>
              <a:rPr lang="en-US" dirty="0">
                <a:solidFill>
                  <a:schemeClr val="bg1"/>
                </a:solidFill>
              </a:rPr>
              <a:t>That’s </a:t>
            </a:r>
            <a:r>
              <a:rPr lang="en-US" b="1" dirty="0">
                <a:solidFill>
                  <a:schemeClr val="bg1"/>
                </a:solidFill>
              </a:rPr>
              <a:t>~</a:t>
            </a:r>
            <a:r>
              <a:rPr lang="en-US" b="1" dirty="0">
                <a:solidFill>
                  <a:schemeClr val="tx2">
                    <a:lumMod val="25000"/>
                    <a:lumOff val="75000"/>
                  </a:schemeClr>
                </a:solidFill>
              </a:rPr>
              <a:t>95% inefficiency</a:t>
            </a:r>
            <a:r>
              <a:rPr lang="en-US" dirty="0">
                <a:solidFill>
                  <a:schemeClr val="bg1"/>
                </a:solidFill>
              </a:rPr>
              <a:t>, which explains your </a:t>
            </a:r>
            <a:r>
              <a:rPr lang="en-US" b="1" dirty="0">
                <a:solidFill>
                  <a:schemeClr val="tx2">
                    <a:lumMod val="25000"/>
                    <a:lumOff val="75000"/>
                  </a:schemeClr>
                </a:solidFill>
              </a:rPr>
              <a:t>extremely high CPC</a:t>
            </a:r>
            <a:r>
              <a:rPr lang="en-US" dirty="0">
                <a:solidFill>
                  <a:schemeClr val="tx2">
                    <a:lumMod val="25000"/>
                    <a:lumOff val="75000"/>
                  </a:schemeClr>
                </a:solidFill>
              </a:rPr>
              <a:t> </a:t>
            </a:r>
            <a:r>
              <a:rPr lang="en-US" dirty="0">
                <a:solidFill>
                  <a:schemeClr val="bg1"/>
                </a:solidFill>
              </a:rPr>
              <a:t>from earlier.</a:t>
            </a:r>
          </a:p>
        </p:txBody>
      </p:sp>
      <p:sp>
        <p:nvSpPr>
          <p:cNvPr id="25" name="TextBox 24">
            <a:extLst>
              <a:ext uri="{FF2B5EF4-FFF2-40B4-BE49-F238E27FC236}">
                <a16:creationId xmlns:a16="http://schemas.microsoft.com/office/drawing/2014/main" id="{4A438091-A6AE-CD47-DB5C-75FC512E14E7}"/>
              </a:ext>
            </a:extLst>
          </p:cNvPr>
          <p:cNvSpPr txBox="1"/>
          <p:nvPr/>
        </p:nvSpPr>
        <p:spPr>
          <a:xfrm>
            <a:off x="0" y="2274838"/>
            <a:ext cx="6094520" cy="2308324"/>
          </a:xfrm>
          <a:prstGeom prst="rect">
            <a:avLst/>
          </a:prstGeom>
          <a:noFill/>
        </p:spPr>
        <p:txBody>
          <a:bodyPr wrap="square">
            <a:spAutoFit/>
          </a:bodyPr>
          <a:lstStyle/>
          <a:p>
            <a:pPr>
              <a:buNone/>
            </a:pPr>
            <a:r>
              <a:rPr lang="en-IN" b="1" dirty="0">
                <a:solidFill>
                  <a:schemeClr val="accent5"/>
                </a:solidFill>
              </a:rPr>
              <a:t>2. Minimal Keyword Overlap with Competitors</a:t>
            </a:r>
          </a:p>
          <a:p>
            <a:pPr>
              <a:buFont typeface="Arial" panose="020B0604020202020204" pitchFamily="34" charset="0"/>
              <a:buChar char="•"/>
            </a:pPr>
            <a:r>
              <a:rPr lang="en-IN" dirty="0">
                <a:solidFill>
                  <a:schemeClr val="bg1"/>
                </a:solidFill>
              </a:rPr>
              <a:t>Only</a:t>
            </a:r>
            <a:r>
              <a:rPr lang="en-IN" dirty="0"/>
              <a:t> </a:t>
            </a:r>
            <a:r>
              <a:rPr lang="en-IN" b="1" dirty="0">
                <a:solidFill>
                  <a:schemeClr val="tx2">
                    <a:lumMod val="25000"/>
                    <a:lumOff val="75000"/>
                  </a:schemeClr>
                </a:solidFill>
              </a:rPr>
              <a:t>1 keyword</a:t>
            </a:r>
            <a:r>
              <a:rPr lang="en-IN" dirty="0">
                <a:solidFill>
                  <a:schemeClr val="tx2">
                    <a:lumMod val="25000"/>
                    <a:lumOff val="75000"/>
                  </a:schemeClr>
                </a:solidFill>
              </a:rPr>
              <a:t> </a:t>
            </a:r>
            <a:r>
              <a:rPr lang="en-IN" dirty="0">
                <a:solidFill>
                  <a:schemeClr val="bg1"/>
                </a:solidFill>
              </a:rPr>
              <a:t>overlaps between dragarwal.com, chandraeyecarehospital.com, and thesightavenue.com.</a:t>
            </a:r>
          </a:p>
          <a:p>
            <a:pPr>
              <a:buFont typeface="Arial" panose="020B0604020202020204" pitchFamily="34" charset="0"/>
              <a:buChar char="•"/>
            </a:pPr>
            <a:r>
              <a:rPr lang="en-IN" dirty="0">
                <a:solidFill>
                  <a:schemeClr val="bg1"/>
                </a:solidFill>
              </a:rPr>
              <a:t>This suggests:</a:t>
            </a:r>
          </a:p>
          <a:p>
            <a:pPr marL="742950" lvl="1" indent="-285750">
              <a:buFont typeface="Arial" panose="020B0604020202020204" pitchFamily="34" charset="0"/>
              <a:buChar char="•"/>
            </a:pPr>
            <a:r>
              <a:rPr lang="en-IN" dirty="0">
                <a:solidFill>
                  <a:schemeClr val="bg1"/>
                </a:solidFill>
              </a:rPr>
              <a:t>You might be bidding on </a:t>
            </a:r>
            <a:r>
              <a:rPr lang="en-IN" b="1" dirty="0">
                <a:solidFill>
                  <a:schemeClr val="tx2">
                    <a:lumMod val="25000"/>
                    <a:lumOff val="75000"/>
                  </a:schemeClr>
                </a:solidFill>
              </a:rPr>
              <a:t>broad</a:t>
            </a:r>
            <a:r>
              <a:rPr lang="en-IN" b="1" dirty="0">
                <a:solidFill>
                  <a:schemeClr val="bg1"/>
                </a:solidFill>
              </a:rPr>
              <a:t>,</a:t>
            </a:r>
            <a:r>
              <a:rPr lang="en-IN" b="1" dirty="0"/>
              <a:t> </a:t>
            </a:r>
            <a:r>
              <a:rPr lang="en-IN" b="1" dirty="0">
                <a:solidFill>
                  <a:schemeClr val="tx2">
                    <a:lumMod val="25000"/>
                    <a:lumOff val="75000"/>
                  </a:schemeClr>
                </a:solidFill>
              </a:rPr>
              <a:t>non-targeted terms</a:t>
            </a:r>
            <a:endParaRPr lang="en-IN" dirty="0">
              <a:solidFill>
                <a:schemeClr val="tx2">
                  <a:lumMod val="25000"/>
                  <a:lumOff val="75000"/>
                </a:schemeClr>
              </a:solidFill>
            </a:endParaRPr>
          </a:p>
          <a:p>
            <a:pPr marL="742950" lvl="1" indent="-285750">
              <a:buFont typeface="Arial" panose="020B0604020202020204" pitchFamily="34" charset="0"/>
              <a:buChar char="•"/>
            </a:pPr>
            <a:r>
              <a:rPr lang="en-IN" dirty="0">
                <a:solidFill>
                  <a:schemeClr val="bg1"/>
                </a:solidFill>
              </a:rPr>
              <a:t>Competitors are using </a:t>
            </a:r>
            <a:r>
              <a:rPr lang="en-IN" b="1" dirty="0">
                <a:solidFill>
                  <a:schemeClr val="tx2">
                    <a:lumMod val="25000"/>
                    <a:lumOff val="75000"/>
                  </a:schemeClr>
                </a:solidFill>
              </a:rPr>
              <a:t>more focused</a:t>
            </a:r>
            <a:r>
              <a:rPr lang="en-IN" b="1" dirty="0">
                <a:solidFill>
                  <a:schemeClr val="bg1"/>
                </a:solidFill>
              </a:rPr>
              <a:t>,</a:t>
            </a:r>
            <a:r>
              <a:rPr lang="en-IN" b="1" dirty="0"/>
              <a:t> </a:t>
            </a:r>
            <a:r>
              <a:rPr lang="en-IN" b="1" dirty="0">
                <a:solidFill>
                  <a:schemeClr val="tx2">
                    <a:lumMod val="25000"/>
                    <a:lumOff val="75000"/>
                  </a:schemeClr>
                </a:solidFill>
              </a:rPr>
              <a:t>niche targeting</a:t>
            </a:r>
            <a:endParaRPr lang="en-IN" dirty="0">
              <a:solidFill>
                <a:schemeClr val="tx2">
                  <a:lumMod val="25000"/>
                  <a:lumOff val="75000"/>
                </a:schemeClr>
              </a:solidFill>
            </a:endParaRPr>
          </a:p>
        </p:txBody>
      </p:sp>
      <p:sp>
        <p:nvSpPr>
          <p:cNvPr id="27" name="TextBox 26">
            <a:extLst>
              <a:ext uri="{FF2B5EF4-FFF2-40B4-BE49-F238E27FC236}">
                <a16:creationId xmlns:a16="http://schemas.microsoft.com/office/drawing/2014/main" id="{578BFE0D-36B2-BB18-A47A-996C42EB0182}"/>
              </a:ext>
            </a:extLst>
          </p:cNvPr>
          <p:cNvSpPr txBox="1"/>
          <p:nvPr/>
        </p:nvSpPr>
        <p:spPr>
          <a:xfrm>
            <a:off x="0" y="4658063"/>
            <a:ext cx="6121152" cy="2031325"/>
          </a:xfrm>
          <a:prstGeom prst="rect">
            <a:avLst/>
          </a:prstGeom>
          <a:noFill/>
        </p:spPr>
        <p:txBody>
          <a:bodyPr wrap="square">
            <a:spAutoFit/>
          </a:bodyPr>
          <a:lstStyle/>
          <a:p>
            <a:pPr>
              <a:buNone/>
            </a:pPr>
            <a:r>
              <a:rPr lang="en-US" b="1" dirty="0"/>
              <a:t>✅ </a:t>
            </a:r>
            <a:r>
              <a:rPr lang="en-US" b="1" dirty="0">
                <a:solidFill>
                  <a:schemeClr val="accent5"/>
                </a:solidFill>
              </a:rPr>
              <a:t>Strategic Recommendations</a:t>
            </a:r>
          </a:p>
          <a:p>
            <a:pPr>
              <a:buNone/>
            </a:pPr>
            <a:r>
              <a:rPr lang="en-US" b="1" dirty="0"/>
              <a:t>🔧 </a:t>
            </a:r>
            <a:r>
              <a:rPr lang="en-US" b="1" dirty="0">
                <a:solidFill>
                  <a:schemeClr val="tx2">
                    <a:lumMod val="25000"/>
                    <a:lumOff val="75000"/>
                  </a:schemeClr>
                </a:solidFill>
              </a:rPr>
              <a:t>1. Eliminate Low-Intent Paid Keywords</a:t>
            </a:r>
          </a:p>
          <a:p>
            <a:pPr>
              <a:buFont typeface="Arial" panose="020B0604020202020204" pitchFamily="34" charset="0"/>
              <a:buChar char="•"/>
            </a:pPr>
            <a:r>
              <a:rPr lang="en-US" dirty="0">
                <a:solidFill>
                  <a:schemeClr val="bg1"/>
                </a:solidFill>
              </a:rPr>
              <a:t>Review all 113 keywords flagged as potential ad waste.</a:t>
            </a:r>
          </a:p>
          <a:p>
            <a:pPr>
              <a:buFont typeface="Arial" panose="020B0604020202020204" pitchFamily="34" charset="0"/>
              <a:buChar char="•"/>
            </a:pPr>
            <a:r>
              <a:rPr lang="en-US" dirty="0">
                <a:solidFill>
                  <a:schemeClr val="bg1"/>
                </a:solidFill>
              </a:rPr>
              <a:t>Remove keywords that are:</a:t>
            </a:r>
          </a:p>
          <a:p>
            <a:pPr marL="742950" lvl="1" indent="-285750">
              <a:buFont typeface="Arial" panose="020B0604020202020204" pitchFamily="34" charset="0"/>
              <a:buChar char="•"/>
            </a:pPr>
            <a:r>
              <a:rPr lang="en-US" dirty="0">
                <a:solidFill>
                  <a:schemeClr val="bg1"/>
                </a:solidFill>
              </a:rPr>
              <a:t>Too broad (e.g., "eye care", "vision")</a:t>
            </a:r>
          </a:p>
          <a:p>
            <a:pPr marL="742950" lvl="1" indent="-285750">
              <a:buFont typeface="Arial" panose="020B0604020202020204" pitchFamily="34" charset="0"/>
              <a:buChar char="•"/>
            </a:pPr>
            <a:r>
              <a:rPr lang="en-US" dirty="0">
                <a:solidFill>
                  <a:schemeClr val="bg1"/>
                </a:solidFill>
              </a:rPr>
              <a:t>Not service-specific or conversion-focused</a:t>
            </a:r>
          </a:p>
          <a:p>
            <a:pPr marL="742950" lvl="1" indent="-285750">
              <a:buFont typeface="Arial" panose="020B0604020202020204" pitchFamily="34" charset="0"/>
              <a:buChar char="•"/>
            </a:pPr>
            <a:r>
              <a:rPr lang="en-US" dirty="0">
                <a:solidFill>
                  <a:schemeClr val="bg1"/>
                </a:solidFill>
              </a:rPr>
              <a:t>Generic without geo-targeting</a:t>
            </a:r>
          </a:p>
        </p:txBody>
      </p:sp>
      <p:sp>
        <p:nvSpPr>
          <p:cNvPr id="29" name="TextBox 28">
            <a:extLst>
              <a:ext uri="{FF2B5EF4-FFF2-40B4-BE49-F238E27FC236}">
                <a16:creationId xmlns:a16="http://schemas.microsoft.com/office/drawing/2014/main" id="{3AE904AE-AB7E-D86A-D9C1-5F13CA6392C1}"/>
              </a:ext>
            </a:extLst>
          </p:cNvPr>
          <p:cNvSpPr txBox="1"/>
          <p:nvPr/>
        </p:nvSpPr>
        <p:spPr>
          <a:xfrm>
            <a:off x="5970975" y="313275"/>
            <a:ext cx="6121152" cy="1754326"/>
          </a:xfrm>
          <a:prstGeom prst="rect">
            <a:avLst/>
          </a:prstGeom>
          <a:noFill/>
        </p:spPr>
        <p:txBody>
          <a:bodyPr wrap="square">
            <a:spAutoFit/>
          </a:bodyPr>
          <a:lstStyle/>
          <a:p>
            <a:pPr>
              <a:buNone/>
            </a:pPr>
            <a:r>
              <a:rPr lang="en-US" b="1" dirty="0"/>
              <a:t>🎯 </a:t>
            </a:r>
            <a:r>
              <a:rPr lang="en-US" b="1" dirty="0">
                <a:solidFill>
                  <a:schemeClr val="accent5"/>
                </a:solidFill>
              </a:rPr>
              <a:t>2. Focus on High-Intent, Location-Based Keywords</a:t>
            </a:r>
          </a:p>
          <a:p>
            <a:pPr>
              <a:buNone/>
            </a:pPr>
            <a:r>
              <a:rPr lang="en-US" dirty="0">
                <a:solidFill>
                  <a:schemeClr val="bg1"/>
                </a:solidFill>
              </a:rPr>
              <a:t>Prioritize keywords with </a:t>
            </a:r>
            <a:r>
              <a:rPr lang="en-US" b="1" dirty="0">
                <a:solidFill>
                  <a:schemeClr val="bg1"/>
                </a:solidFill>
              </a:rPr>
              <a:t>actionable search intent</a:t>
            </a:r>
            <a:r>
              <a:rPr lang="en-US" dirty="0">
                <a:solidFill>
                  <a:schemeClr val="bg1"/>
                </a:solidFill>
              </a:rPr>
              <a:t>, such as:</a:t>
            </a:r>
          </a:p>
          <a:p>
            <a:pPr>
              <a:buFont typeface="Arial" panose="020B0604020202020204" pitchFamily="34" charset="0"/>
              <a:buChar char="•"/>
            </a:pPr>
            <a:r>
              <a:rPr lang="en-US" dirty="0">
                <a:solidFill>
                  <a:schemeClr val="bg1"/>
                </a:solidFill>
              </a:rPr>
              <a:t>“LASIK eye surgery Bangalore price”</a:t>
            </a:r>
          </a:p>
          <a:p>
            <a:pPr>
              <a:buFont typeface="Arial" panose="020B0604020202020204" pitchFamily="34" charset="0"/>
              <a:buChar char="•"/>
            </a:pPr>
            <a:r>
              <a:rPr lang="en-US" dirty="0">
                <a:solidFill>
                  <a:schemeClr val="bg1"/>
                </a:solidFill>
              </a:rPr>
              <a:t>“Best eye doctor for cataract in Chennai”</a:t>
            </a:r>
          </a:p>
          <a:p>
            <a:pPr>
              <a:buFont typeface="Arial" panose="020B0604020202020204" pitchFamily="34" charset="0"/>
              <a:buChar char="•"/>
            </a:pPr>
            <a:r>
              <a:rPr lang="en-US" dirty="0">
                <a:solidFill>
                  <a:schemeClr val="bg1"/>
                </a:solidFill>
              </a:rPr>
              <a:t>“Book eye appointment Hyderabad”</a:t>
            </a:r>
          </a:p>
        </p:txBody>
      </p:sp>
      <p:sp>
        <p:nvSpPr>
          <p:cNvPr id="31" name="TextBox 30">
            <a:extLst>
              <a:ext uri="{FF2B5EF4-FFF2-40B4-BE49-F238E27FC236}">
                <a16:creationId xmlns:a16="http://schemas.microsoft.com/office/drawing/2014/main" id="{CFED16C6-F2FA-A64B-697D-191993024147}"/>
              </a:ext>
            </a:extLst>
          </p:cNvPr>
          <p:cNvSpPr txBox="1"/>
          <p:nvPr/>
        </p:nvSpPr>
        <p:spPr>
          <a:xfrm>
            <a:off x="5970975" y="2274838"/>
            <a:ext cx="6121152" cy="2031325"/>
          </a:xfrm>
          <a:prstGeom prst="rect">
            <a:avLst/>
          </a:prstGeom>
          <a:noFill/>
        </p:spPr>
        <p:txBody>
          <a:bodyPr wrap="square">
            <a:spAutoFit/>
          </a:bodyPr>
          <a:lstStyle/>
          <a:p>
            <a:pPr>
              <a:buNone/>
            </a:pPr>
            <a:r>
              <a:rPr lang="en-US" b="1" dirty="0"/>
              <a:t>🛠 </a:t>
            </a:r>
            <a:r>
              <a:rPr lang="en-US" b="1" dirty="0">
                <a:solidFill>
                  <a:schemeClr val="accent5"/>
                </a:solidFill>
              </a:rPr>
              <a:t>3. Reallocate Budget Wisely</a:t>
            </a:r>
          </a:p>
          <a:p>
            <a:pPr>
              <a:buFont typeface="Arial" panose="020B0604020202020204" pitchFamily="34" charset="0"/>
              <a:buChar char="•"/>
            </a:pPr>
            <a:r>
              <a:rPr lang="en-US" dirty="0">
                <a:solidFill>
                  <a:schemeClr val="bg1"/>
                </a:solidFill>
              </a:rPr>
              <a:t>Instead of spending $31.4k for 8 clicks (as shown earlier), cut budget waste and use remaining funds for:</a:t>
            </a:r>
          </a:p>
          <a:p>
            <a:pPr marL="742950" lvl="1" indent="-285750">
              <a:buFont typeface="Arial" panose="020B0604020202020204" pitchFamily="34" charset="0"/>
              <a:buChar char="•"/>
            </a:pPr>
            <a:r>
              <a:rPr lang="en-US" b="1" dirty="0">
                <a:solidFill>
                  <a:schemeClr val="tx2">
                    <a:lumMod val="25000"/>
                    <a:lumOff val="75000"/>
                  </a:schemeClr>
                </a:solidFill>
              </a:rPr>
              <a:t>Retargeting ads</a:t>
            </a:r>
            <a:endParaRPr lang="en-US" dirty="0">
              <a:solidFill>
                <a:schemeClr val="tx2">
                  <a:lumMod val="25000"/>
                  <a:lumOff val="75000"/>
                </a:schemeClr>
              </a:solidFill>
            </a:endParaRPr>
          </a:p>
          <a:p>
            <a:pPr marL="742950" lvl="1" indent="-285750">
              <a:buFont typeface="Arial" panose="020B0604020202020204" pitchFamily="34" charset="0"/>
              <a:buChar char="•"/>
            </a:pPr>
            <a:r>
              <a:rPr lang="en-US" b="1" dirty="0">
                <a:solidFill>
                  <a:schemeClr val="tx2">
                    <a:lumMod val="25000"/>
                    <a:lumOff val="75000"/>
                  </a:schemeClr>
                </a:solidFill>
              </a:rPr>
              <a:t>Video ads</a:t>
            </a:r>
            <a:r>
              <a:rPr lang="en-US" dirty="0">
                <a:solidFill>
                  <a:schemeClr val="tx2">
                    <a:lumMod val="25000"/>
                    <a:lumOff val="75000"/>
                  </a:schemeClr>
                </a:solidFill>
              </a:rPr>
              <a:t> </a:t>
            </a:r>
            <a:r>
              <a:rPr lang="en-US" dirty="0">
                <a:solidFill>
                  <a:schemeClr val="bg1"/>
                </a:solidFill>
              </a:rPr>
              <a:t>showing patient testimonials</a:t>
            </a:r>
          </a:p>
          <a:p>
            <a:pPr marL="742950" lvl="1" indent="-285750">
              <a:buFont typeface="Arial" panose="020B0604020202020204" pitchFamily="34" charset="0"/>
              <a:buChar char="•"/>
            </a:pPr>
            <a:r>
              <a:rPr lang="en-US" b="1" dirty="0">
                <a:solidFill>
                  <a:schemeClr val="tx2">
                    <a:lumMod val="25000"/>
                    <a:lumOff val="75000"/>
                  </a:schemeClr>
                </a:solidFill>
              </a:rPr>
              <a:t>Call-only ads</a:t>
            </a:r>
            <a:r>
              <a:rPr lang="en-US" dirty="0">
                <a:solidFill>
                  <a:schemeClr val="tx2">
                    <a:lumMod val="25000"/>
                    <a:lumOff val="75000"/>
                  </a:schemeClr>
                </a:solidFill>
              </a:rPr>
              <a:t> </a:t>
            </a:r>
            <a:r>
              <a:rPr lang="en-US" dirty="0">
                <a:solidFill>
                  <a:schemeClr val="bg1"/>
                </a:solidFill>
              </a:rPr>
              <a:t>(especially for emergency or appointment bookings)</a:t>
            </a:r>
          </a:p>
        </p:txBody>
      </p:sp>
      <p:sp>
        <p:nvSpPr>
          <p:cNvPr id="33" name="TextBox 32">
            <a:extLst>
              <a:ext uri="{FF2B5EF4-FFF2-40B4-BE49-F238E27FC236}">
                <a16:creationId xmlns:a16="http://schemas.microsoft.com/office/drawing/2014/main" id="{02B4C875-C998-5BF6-11BE-076CFA9787D8}"/>
              </a:ext>
            </a:extLst>
          </p:cNvPr>
          <p:cNvSpPr txBox="1"/>
          <p:nvPr/>
        </p:nvSpPr>
        <p:spPr>
          <a:xfrm>
            <a:off x="6070848" y="4796562"/>
            <a:ext cx="6121152" cy="1754326"/>
          </a:xfrm>
          <a:prstGeom prst="rect">
            <a:avLst/>
          </a:prstGeom>
          <a:noFill/>
        </p:spPr>
        <p:txBody>
          <a:bodyPr wrap="square">
            <a:spAutoFit/>
          </a:bodyPr>
          <a:lstStyle/>
          <a:p>
            <a:pPr>
              <a:buNone/>
            </a:pPr>
            <a:r>
              <a:rPr lang="en-IN" b="1" dirty="0"/>
              <a:t>✍️ </a:t>
            </a:r>
            <a:r>
              <a:rPr lang="en-IN" b="1" dirty="0">
                <a:solidFill>
                  <a:schemeClr val="accent5"/>
                </a:solidFill>
              </a:rPr>
              <a:t>4. Use Competitor Intelligence</a:t>
            </a:r>
          </a:p>
          <a:p>
            <a:pPr>
              <a:buNone/>
            </a:pPr>
            <a:r>
              <a:rPr lang="en-IN" dirty="0">
                <a:solidFill>
                  <a:schemeClr val="bg1"/>
                </a:solidFill>
              </a:rPr>
              <a:t>Since dragarwal.com has minimal overlap, consider:</a:t>
            </a:r>
          </a:p>
          <a:p>
            <a:pPr>
              <a:buFont typeface="Arial" panose="020B0604020202020204" pitchFamily="34" charset="0"/>
              <a:buChar char="•"/>
            </a:pPr>
            <a:r>
              <a:rPr lang="en-IN" b="1" dirty="0">
                <a:solidFill>
                  <a:schemeClr val="bg1"/>
                </a:solidFill>
              </a:rPr>
              <a:t>Reverse-engineering competitor ads</a:t>
            </a:r>
            <a:r>
              <a:rPr lang="en-IN" dirty="0">
                <a:solidFill>
                  <a:schemeClr val="bg1"/>
                </a:solidFill>
              </a:rPr>
              <a:t> (e.g., thesightavenue.com)</a:t>
            </a:r>
          </a:p>
          <a:p>
            <a:pPr>
              <a:buFont typeface="Arial" panose="020B0604020202020204" pitchFamily="34" charset="0"/>
              <a:buChar char="•"/>
            </a:pPr>
            <a:r>
              <a:rPr lang="en-IN" dirty="0">
                <a:solidFill>
                  <a:schemeClr val="bg1"/>
                </a:solidFill>
              </a:rPr>
              <a:t>Identify what keywords they are bidding on successfully</a:t>
            </a:r>
          </a:p>
          <a:p>
            <a:pPr>
              <a:buFont typeface="Arial" panose="020B0604020202020204" pitchFamily="34" charset="0"/>
              <a:buChar char="•"/>
            </a:pPr>
            <a:r>
              <a:rPr lang="en-IN" dirty="0">
                <a:solidFill>
                  <a:schemeClr val="bg1"/>
                </a:solidFill>
              </a:rPr>
              <a:t>Craft better ad copies with stronger CTAs</a:t>
            </a:r>
          </a:p>
        </p:txBody>
      </p:sp>
    </p:spTree>
    <p:extLst>
      <p:ext uri="{BB962C8B-B14F-4D97-AF65-F5344CB8AC3E}">
        <p14:creationId xmlns:p14="http://schemas.microsoft.com/office/powerpoint/2010/main" val="472430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4D3B1-9F5E-87DE-1467-3C5860E2B6CD}"/>
              </a:ext>
            </a:extLst>
          </p:cNvPr>
          <p:cNvSpPr>
            <a:spLocks noGrp="1"/>
          </p:cNvSpPr>
          <p:nvPr>
            <p:ph type="sldNum" sz="quarter" idx="11"/>
          </p:nvPr>
        </p:nvSpPr>
        <p:spPr/>
        <p:txBody>
          <a:bodyPr/>
          <a:lstStyle/>
          <a:p>
            <a:fld id="{EECC7194-A4D0-457B-9D3E-53681723AFF7}" type="slidenum">
              <a:rPr lang="en-US" noProof="0" smtClean="0"/>
              <a:pPr/>
              <a:t>33</a:t>
            </a:fld>
            <a:endParaRPr lang="en-US" noProof="0" dirty="0"/>
          </a:p>
        </p:txBody>
      </p:sp>
      <p:sp>
        <p:nvSpPr>
          <p:cNvPr id="23" name="TextBox 22">
            <a:extLst>
              <a:ext uri="{FF2B5EF4-FFF2-40B4-BE49-F238E27FC236}">
                <a16:creationId xmlns:a16="http://schemas.microsoft.com/office/drawing/2014/main" id="{319C3E31-DAB9-74AA-5F91-E7E64184BE50}"/>
              </a:ext>
            </a:extLst>
          </p:cNvPr>
          <p:cNvSpPr txBox="1"/>
          <p:nvPr/>
        </p:nvSpPr>
        <p:spPr>
          <a:xfrm>
            <a:off x="73241" y="251196"/>
            <a:ext cx="6094520" cy="1477328"/>
          </a:xfrm>
          <a:prstGeom prst="rect">
            <a:avLst/>
          </a:prstGeom>
          <a:noFill/>
        </p:spPr>
        <p:txBody>
          <a:bodyPr wrap="square">
            <a:spAutoFit/>
          </a:bodyPr>
          <a:lstStyle/>
          <a:p>
            <a:pPr>
              <a:buNone/>
            </a:pPr>
            <a:r>
              <a:rPr lang="en-US" b="1" dirty="0"/>
              <a:t>🧪 </a:t>
            </a:r>
            <a:r>
              <a:rPr lang="en-US" b="1" dirty="0">
                <a:solidFill>
                  <a:schemeClr val="accent5"/>
                </a:solidFill>
              </a:rPr>
              <a:t>5. A/B Test Ad Copy and Landing Pages</a:t>
            </a:r>
          </a:p>
          <a:p>
            <a:pPr>
              <a:buFont typeface="Arial" panose="020B0604020202020204" pitchFamily="34" charset="0"/>
              <a:buChar char="•"/>
            </a:pPr>
            <a:r>
              <a:rPr lang="en-US" dirty="0">
                <a:solidFill>
                  <a:schemeClr val="bg1"/>
                </a:solidFill>
              </a:rPr>
              <a:t>Use 2–3 variations of headlines, callouts, and descriptions.</a:t>
            </a:r>
          </a:p>
          <a:p>
            <a:pPr>
              <a:buFont typeface="Arial" panose="020B0604020202020204" pitchFamily="34" charset="0"/>
              <a:buChar char="•"/>
            </a:pPr>
            <a:r>
              <a:rPr lang="en-US" dirty="0">
                <a:solidFill>
                  <a:schemeClr val="bg1"/>
                </a:solidFill>
              </a:rPr>
              <a:t>Test landing pages optimized for </a:t>
            </a:r>
            <a:r>
              <a:rPr lang="en-US" b="1" dirty="0">
                <a:solidFill>
                  <a:schemeClr val="tx2">
                    <a:lumMod val="25000"/>
                    <a:lumOff val="75000"/>
                  </a:schemeClr>
                </a:solidFill>
              </a:rPr>
              <a:t>different cities</a:t>
            </a:r>
            <a:r>
              <a:rPr lang="en-US" dirty="0">
                <a:solidFill>
                  <a:schemeClr val="bg1"/>
                </a:solidFill>
              </a:rPr>
              <a:t>, services, or urgency-based offers.</a:t>
            </a:r>
          </a:p>
        </p:txBody>
      </p:sp>
      <p:sp>
        <p:nvSpPr>
          <p:cNvPr id="25" name="TextBox 24">
            <a:extLst>
              <a:ext uri="{FF2B5EF4-FFF2-40B4-BE49-F238E27FC236}">
                <a16:creationId xmlns:a16="http://schemas.microsoft.com/office/drawing/2014/main" id="{E2C06C3F-E088-7B47-E3CB-068C4D819EB6}"/>
              </a:ext>
            </a:extLst>
          </p:cNvPr>
          <p:cNvSpPr txBox="1"/>
          <p:nvPr/>
        </p:nvSpPr>
        <p:spPr>
          <a:xfrm>
            <a:off x="497782" y="2225621"/>
            <a:ext cx="6094520" cy="369332"/>
          </a:xfrm>
          <a:prstGeom prst="rect">
            <a:avLst/>
          </a:prstGeom>
          <a:noFill/>
        </p:spPr>
        <p:txBody>
          <a:bodyPr wrap="square">
            <a:spAutoFit/>
          </a:bodyPr>
          <a:lstStyle/>
          <a:p>
            <a:r>
              <a:rPr lang="en-US" dirty="0">
                <a:solidFill>
                  <a:schemeClr val="accent5"/>
                </a:solidFill>
              </a:rPr>
              <a:t>🔁 Summary of Your PPC Issues &amp; Fixes:</a:t>
            </a:r>
            <a:endParaRPr lang="en-IN" dirty="0">
              <a:solidFill>
                <a:schemeClr val="accent5"/>
              </a:solidFill>
            </a:endParaRPr>
          </a:p>
        </p:txBody>
      </p:sp>
      <p:graphicFrame>
        <p:nvGraphicFramePr>
          <p:cNvPr id="26" name="Table 25">
            <a:extLst>
              <a:ext uri="{FF2B5EF4-FFF2-40B4-BE49-F238E27FC236}">
                <a16:creationId xmlns:a16="http://schemas.microsoft.com/office/drawing/2014/main" id="{E7663F25-9C5D-89B0-C6D0-CFEF69D303C2}"/>
              </a:ext>
            </a:extLst>
          </p:cNvPr>
          <p:cNvGraphicFramePr>
            <a:graphicFrameLocks noGrp="1"/>
          </p:cNvGraphicFramePr>
          <p:nvPr>
            <p:extLst>
              <p:ext uri="{D42A27DB-BD31-4B8C-83A1-F6EECF244321}">
                <p14:modId xmlns:p14="http://schemas.microsoft.com/office/powerpoint/2010/main" val="475357652"/>
              </p:ext>
            </p:extLst>
          </p:nvPr>
        </p:nvGraphicFramePr>
        <p:xfrm>
          <a:off x="497782" y="2689723"/>
          <a:ext cx="10799762" cy="3017520"/>
        </p:xfrm>
        <a:graphic>
          <a:graphicData uri="http://schemas.openxmlformats.org/drawingml/2006/table">
            <a:tbl>
              <a:tblPr/>
              <a:tblGrid>
                <a:gridCol w="5399881">
                  <a:extLst>
                    <a:ext uri="{9D8B030D-6E8A-4147-A177-3AD203B41FA5}">
                      <a16:colId xmlns:a16="http://schemas.microsoft.com/office/drawing/2014/main" val="2628687706"/>
                    </a:ext>
                  </a:extLst>
                </a:gridCol>
                <a:gridCol w="5399881">
                  <a:extLst>
                    <a:ext uri="{9D8B030D-6E8A-4147-A177-3AD203B41FA5}">
                      <a16:colId xmlns:a16="http://schemas.microsoft.com/office/drawing/2014/main" val="158592134"/>
                    </a:ext>
                  </a:extLst>
                </a:gridCol>
              </a:tblGrid>
              <a:tr h="0">
                <a:tc>
                  <a:txBody>
                    <a:bodyPr/>
                    <a:lstStyle/>
                    <a:p>
                      <a:r>
                        <a:rPr lang="en-IN" dirty="0">
                          <a:solidFill>
                            <a:schemeClr val="tx2">
                              <a:lumMod val="25000"/>
                              <a:lumOff val="75000"/>
                            </a:schemeClr>
                          </a:solidFill>
                        </a:rPr>
                        <a:t>Problem</a:t>
                      </a:r>
                    </a:p>
                  </a:txBody>
                  <a:tcPr anchor="ctr">
                    <a:lnL>
                      <a:noFill/>
                    </a:lnL>
                    <a:lnR>
                      <a:noFill/>
                    </a:lnR>
                    <a:lnT>
                      <a:noFill/>
                    </a:lnT>
                    <a:lnB>
                      <a:noFill/>
                    </a:lnB>
                    <a:noFill/>
                  </a:tcPr>
                </a:tc>
                <a:tc>
                  <a:txBody>
                    <a:bodyPr/>
                    <a:lstStyle/>
                    <a:p>
                      <a:r>
                        <a:rPr lang="en-IN" dirty="0">
                          <a:solidFill>
                            <a:schemeClr val="tx2">
                              <a:lumMod val="25000"/>
                              <a:lumOff val="75000"/>
                            </a:schemeClr>
                          </a:solidFill>
                        </a:rPr>
                        <a:t>Fix</a:t>
                      </a:r>
                    </a:p>
                  </a:txBody>
                  <a:tcPr anchor="ctr">
                    <a:lnL>
                      <a:noFill/>
                    </a:lnL>
                    <a:lnR>
                      <a:noFill/>
                    </a:lnR>
                    <a:lnT>
                      <a:noFill/>
                    </a:lnT>
                    <a:lnB>
                      <a:noFill/>
                    </a:lnB>
                    <a:noFill/>
                  </a:tcPr>
                </a:tc>
                <a:extLst>
                  <a:ext uri="{0D108BD9-81ED-4DB2-BD59-A6C34878D82A}">
                    <a16:rowId xmlns:a16="http://schemas.microsoft.com/office/drawing/2014/main" val="4223606396"/>
                  </a:ext>
                </a:extLst>
              </a:tr>
              <a:tr h="0">
                <a:tc>
                  <a:txBody>
                    <a:bodyPr/>
                    <a:lstStyle/>
                    <a:p>
                      <a:r>
                        <a:rPr lang="en-US">
                          <a:solidFill>
                            <a:schemeClr val="bg1"/>
                          </a:solidFill>
                        </a:rPr>
                        <a:t>Low clicks despite high budget</a:t>
                      </a:r>
                    </a:p>
                  </a:txBody>
                  <a:tcPr anchor="ctr">
                    <a:lnL>
                      <a:noFill/>
                    </a:lnL>
                    <a:lnR>
                      <a:noFill/>
                    </a:lnR>
                    <a:lnT>
                      <a:noFill/>
                    </a:lnT>
                    <a:lnB>
                      <a:noFill/>
                    </a:lnB>
                    <a:noFill/>
                  </a:tcPr>
                </a:tc>
                <a:tc>
                  <a:txBody>
                    <a:bodyPr/>
                    <a:lstStyle/>
                    <a:p>
                      <a:r>
                        <a:rPr lang="en-US">
                          <a:solidFill>
                            <a:schemeClr val="bg1"/>
                          </a:solidFill>
                        </a:rPr>
                        <a:t>Audit and pause irrelevant keywords</a:t>
                      </a:r>
                    </a:p>
                  </a:txBody>
                  <a:tcPr anchor="ctr">
                    <a:lnL>
                      <a:noFill/>
                    </a:lnL>
                    <a:lnR>
                      <a:noFill/>
                    </a:lnR>
                    <a:lnT>
                      <a:noFill/>
                    </a:lnT>
                    <a:lnB>
                      <a:noFill/>
                    </a:lnB>
                    <a:noFill/>
                  </a:tcPr>
                </a:tc>
                <a:extLst>
                  <a:ext uri="{0D108BD9-81ED-4DB2-BD59-A6C34878D82A}">
                    <a16:rowId xmlns:a16="http://schemas.microsoft.com/office/drawing/2014/main" val="1171908567"/>
                  </a:ext>
                </a:extLst>
              </a:tr>
              <a:tr h="0">
                <a:tc>
                  <a:txBody>
                    <a:bodyPr/>
                    <a:lstStyle/>
                    <a:p>
                      <a:r>
                        <a:rPr lang="en-IN" dirty="0">
                          <a:solidFill>
                            <a:schemeClr val="bg1"/>
                          </a:solidFill>
                        </a:rPr>
                        <a:t>High CPC</a:t>
                      </a:r>
                    </a:p>
                  </a:txBody>
                  <a:tcPr anchor="ctr">
                    <a:lnL>
                      <a:noFill/>
                    </a:lnL>
                    <a:lnR>
                      <a:noFill/>
                    </a:lnR>
                    <a:lnT>
                      <a:noFill/>
                    </a:lnT>
                    <a:lnB>
                      <a:noFill/>
                    </a:lnB>
                    <a:noFill/>
                  </a:tcPr>
                </a:tc>
                <a:tc>
                  <a:txBody>
                    <a:bodyPr/>
                    <a:lstStyle/>
                    <a:p>
                      <a:r>
                        <a:rPr lang="en-US">
                          <a:solidFill>
                            <a:schemeClr val="bg1"/>
                          </a:solidFill>
                        </a:rPr>
                        <a:t>Focus on geo + service keywords</a:t>
                      </a:r>
                    </a:p>
                  </a:txBody>
                  <a:tcPr anchor="ctr">
                    <a:lnL>
                      <a:noFill/>
                    </a:lnL>
                    <a:lnR>
                      <a:noFill/>
                    </a:lnR>
                    <a:lnT>
                      <a:noFill/>
                    </a:lnT>
                    <a:lnB>
                      <a:noFill/>
                    </a:lnB>
                    <a:noFill/>
                  </a:tcPr>
                </a:tc>
                <a:extLst>
                  <a:ext uri="{0D108BD9-81ED-4DB2-BD59-A6C34878D82A}">
                    <a16:rowId xmlns:a16="http://schemas.microsoft.com/office/drawing/2014/main" val="3726334958"/>
                  </a:ext>
                </a:extLst>
              </a:tr>
              <a:tr h="0">
                <a:tc>
                  <a:txBody>
                    <a:bodyPr/>
                    <a:lstStyle/>
                    <a:p>
                      <a:r>
                        <a:rPr lang="en-IN" dirty="0">
                          <a:solidFill>
                            <a:schemeClr val="bg1"/>
                          </a:solidFill>
                        </a:rPr>
                        <a:t>Poor keyword targeting</a:t>
                      </a:r>
                    </a:p>
                  </a:txBody>
                  <a:tcPr anchor="ctr">
                    <a:lnL>
                      <a:noFill/>
                    </a:lnL>
                    <a:lnR>
                      <a:noFill/>
                    </a:lnR>
                    <a:lnT>
                      <a:noFill/>
                    </a:lnT>
                    <a:lnB>
                      <a:noFill/>
                    </a:lnB>
                    <a:noFill/>
                  </a:tcPr>
                </a:tc>
                <a:tc>
                  <a:txBody>
                    <a:bodyPr/>
                    <a:lstStyle/>
                    <a:p>
                      <a:r>
                        <a:rPr lang="en-US">
                          <a:solidFill>
                            <a:schemeClr val="bg1"/>
                          </a:solidFill>
                        </a:rPr>
                        <a:t>Use competitor overlaps to find more relevant keyword ideas</a:t>
                      </a:r>
                    </a:p>
                  </a:txBody>
                  <a:tcPr anchor="ctr">
                    <a:lnL>
                      <a:noFill/>
                    </a:lnL>
                    <a:lnR>
                      <a:noFill/>
                    </a:lnR>
                    <a:lnT>
                      <a:noFill/>
                    </a:lnT>
                    <a:lnB>
                      <a:noFill/>
                    </a:lnB>
                    <a:noFill/>
                  </a:tcPr>
                </a:tc>
                <a:extLst>
                  <a:ext uri="{0D108BD9-81ED-4DB2-BD59-A6C34878D82A}">
                    <a16:rowId xmlns:a16="http://schemas.microsoft.com/office/drawing/2014/main" val="890141697"/>
                  </a:ext>
                </a:extLst>
              </a:tr>
              <a:tr h="0">
                <a:tc>
                  <a:txBody>
                    <a:bodyPr/>
                    <a:lstStyle/>
                    <a:p>
                      <a:r>
                        <a:rPr lang="en-US" dirty="0">
                          <a:solidFill>
                            <a:schemeClr val="bg1"/>
                          </a:solidFill>
                        </a:rPr>
                        <a:t>No keywords to consider buying</a:t>
                      </a:r>
                    </a:p>
                  </a:txBody>
                  <a:tcPr anchor="ctr">
                    <a:lnL>
                      <a:noFill/>
                    </a:lnL>
                    <a:lnR>
                      <a:noFill/>
                    </a:lnR>
                    <a:lnT>
                      <a:noFill/>
                    </a:lnT>
                    <a:lnB>
                      <a:noFill/>
                    </a:lnB>
                    <a:noFill/>
                  </a:tcPr>
                </a:tc>
                <a:tc>
                  <a:txBody>
                    <a:bodyPr/>
                    <a:lstStyle/>
                    <a:p>
                      <a:r>
                        <a:rPr lang="en-US">
                          <a:solidFill>
                            <a:schemeClr val="bg1"/>
                          </a:solidFill>
                        </a:rPr>
                        <a:t>Refresh keyword list using tools like SEMrush, Ahrefs, or Google Ads Keyword Planner</a:t>
                      </a:r>
                    </a:p>
                  </a:txBody>
                  <a:tcPr anchor="ctr">
                    <a:lnL>
                      <a:noFill/>
                    </a:lnL>
                    <a:lnR>
                      <a:noFill/>
                    </a:lnR>
                    <a:lnT>
                      <a:noFill/>
                    </a:lnT>
                    <a:lnB>
                      <a:noFill/>
                    </a:lnB>
                    <a:noFill/>
                  </a:tcPr>
                </a:tc>
                <a:extLst>
                  <a:ext uri="{0D108BD9-81ED-4DB2-BD59-A6C34878D82A}">
                    <a16:rowId xmlns:a16="http://schemas.microsoft.com/office/drawing/2014/main" val="353334032"/>
                  </a:ext>
                </a:extLst>
              </a:tr>
              <a:tr h="0">
                <a:tc>
                  <a:txBody>
                    <a:bodyPr/>
                    <a:lstStyle/>
                    <a:p>
                      <a:r>
                        <a:rPr lang="en-IN" dirty="0">
                          <a:solidFill>
                            <a:schemeClr val="bg1"/>
                          </a:solidFill>
                        </a:rPr>
                        <a:t>Potential ad waste</a:t>
                      </a:r>
                    </a:p>
                  </a:txBody>
                  <a:tcPr anchor="ctr">
                    <a:lnL>
                      <a:noFill/>
                    </a:lnL>
                    <a:lnR>
                      <a:noFill/>
                    </a:lnR>
                    <a:lnT>
                      <a:noFill/>
                    </a:lnT>
                    <a:lnB>
                      <a:noFill/>
                    </a:lnB>
                    <a:noFill/>
                  </a:tcPr>
                </a:tc>
                <a:tc>
                  <a:txBody>
                    <a:bodyPr/>
                    <a:lstStyle/>
                    <a:p>
                      <a:r>
                        <a:rPr lang="en-US" dirty="0">
                          <a:solidFill>
                            <a:schemeClr val="bg1"/>
                          </a:solidFill>
                        </a:rPr>
                        <a:t>Build tighter, themed ad groups and match types (Exact/Phrase)</a:t>
                      </a:r>
                    </a:p>
                  </a:txBody>
                  <a:tcPr anchor="ctr">
                    <a:lnL>
                      <a:noFill/>
                    </a:lnL>
                    <a:lnR>
                      <a:noFill/>
                    </a:lnR>
                    <a:lnT>
                      <a:noFill/>
                    </a:lnT>
                    <a:lnB>
                      <a:noFill/>
                    </a:lnB>
                    <a:noFill/>
                  </a:tcPr>
                </a:tc>
                <a:extLst>
                  <a:ext uri="{0D108BD9-81ED-4DB2-BD59-A6C34878D82A}">
                    <a16:rowId xmlns:a16="http://schemas.microsoft.com/office/drawing/2014/main" val="2904523757"/>
                  </a:ext>
                </a:extLst>
              </a:tr>
            </a:tbl>
          </a:graphicData>
        </a:graphic>
      </p:graphicFrame>
    </p:spTree>
    <p:extLst>
      <p:ext uri="{BB962C8B-B14F-4D97-AF65-F5344CB8AC3E}">
        <p14:creationId xmlns:p14="http://schemas.microsoft.com/office/powerpoint/2010/main" val="312639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16568-B728-C806-B187-4E687830ED55}"/>
              </a:ext>
            </a:extLst>
          </p:cNvPr>
          <p:cNvSpPr>
            <a:spLocks noGrp="1"/>
          </p:cNvSpPr>
          <p:nvPr>
            <p:ph type="sldNum" sz="quarter" idx="11"/>
          </p:nvPr>
        </p:nvSpPr>
        <p:spPr/>
        <p:txBody>
          <a:bodyPr/>
          <a:lstStyle/>
          <a:p>
            <a:fld id="{EECC7194-A4D0-457B-9D3E-53681723AFF7}" type="slidenum">
              <a:rPr lang="en-US" noProof="0" smtClean="0"/>
              <a:pPr/>
              <a:t>34</a:t>
            </a:fld>
            <a:endParaRPr lang="en-US" noProof="0" dirty="0"/>
          </a:p>
        </p:txBody>
      </p:sp>
      <p:sp>
        <p:nvSpPr>
          <p:cNvPr id="3" name="Title 1">
            <a:extLst>
              <a:ext uri="{FF2B5EF4-FFF2-40B4-BE49-F238E27FC236}">
                <a16:creationId xmlns:a16="http://schemas.microsoft.com/office/drawing/2014/main" id="{9594CB7B-6287-FC42-ABB9-333FE57F3C92}"/>
              </a:ext>
            </a:extLst>
          </p:cNvPr>
          <p:cNvSpPr txBox="1">
            <a:spLocks/>
          </p:cNvSpPr>
          <p:nvPr/>
        </p:nvSpPr>
        <p:spPr>
          <a:xfrm>
            <a:off x="144801" y="173454"/>
            <a:ext cx="11599524" cy="37016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cap="all" spc="-150" baseline="0">
                <a:solidFill>
                  <a:schemeClr val="bg1"/>
                </a:solidFill>
                <a:latin typeface="+mj-lt"/>
                <a:ea typeface="+mj-ea"/>
                <a:cs typeface="+mj-cs"/>
              </a:defRPr>
            </a:lvl1pPr>
          </a:lstStyle>
          <a:p>
            <a:r>
              <a:rPr lang="en-US" dirty="0"/>
              <a:t>Operating locations / </a:t>
            </a:r>
            <a:r>
              <a:rPr lang="en-IN" b="0" i="0" dirty="0">
                <a:effectLst/>
                <a:latin typeface="Gill Sans MT (Headings)"/>
              </a:rPr>
              <a:t>Geographic segmentation</a:t>
            </a:r>
            <a:r>
              <a:rPr lang="en-US" dirty="0">
                <a:latin typeface="Gill Sans MT (Headings)"/>
              </a:rPr>
              <a:t> </a:t>
            </a:r>
          </a:p>
        </p:txBody>
      </p:sp>
      <p:sp>
        <p:nvSpPr>
          <p:cNvPr id="7" name="object 7" descr="Beige rectangle">
            <a:extLst>
              <a:ext uri="{FF2B5EF4-FFF2-40B4-BE49-F238E27FC236}">
                <a16:creationId xmlns:a16="http://schemas.microsoft.com/office/drawing/2014/main" id="{04B7F335-6FAA-681D-26E9-B7955AFCF8C9}"/>
              </a:ext>
            </a:extLst>
          </p:cNvPr>
          <p:cNvSpPr/>
          <p:nvPr/>
        </p:nvSpPr>
        <p:spPr bwMode="white">
          <a:xfrm flipV="1">
            <a:off x="144801" y="543618"/>
            <a:ext cx="10304124" cy="142181"/>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5" name="Picture 4">
            <a:extLst>
              <a:ext uri="{FF2B5EF4-FFF2-40B4-BE49-F238E27FC236}">
                <a16:creationId xmlns:a16="http://schemas.microsoft.com/office/drawing/2014/main" id="{324590F3-39DF-F20E-4DA5-643A371E0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150"/>
            <a:ext cx="12192000" cy="4711700"/>
          </a:xfrm>
          <a:prstGeom prst="rect">
            <a:avLst/>
          </a:prstGeom>
        </p:spPr>
      </p:pic>
    </p:spTree>
    <p:extLst>
      <p:ext uri="{BB962C8B-B14F-4D97-AF65-F5344CB8AC3E}">
        <p14:creationId xmlns:p14="http://schemas.microsoft.com/office/powerpoint/2010/main" val="3792874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A0A4E-19AA-355A-13BF-5778CB8133C4}"/>
              </a:ext>
            </a:extLst>
          </p:cNvPr>
          <p:cNvSpPr>
            <a:spLocks noGrp="1"/>
          </p:cNvSpPr>
          <p:nvPr>
            <p:ph type="sldNum" sz="quarter" idx="11"/>
          </p:nvPr>
        </p:nvSpPr>
        <p:spPr/>
        <p:txBody>
          <a:bodyPr/>
          <a:lstStyle/>
          <a:p>
            <a:fld id="{EECC7194-A4D0-457B-9D3E-53681723AFF7}" type="slidenum">
              <a:rPr lang="en-US" noProof="0" smtClean="0"/>
              <a:pPr/>
              <a:t>35</a:t>
            </a:fld>
            <a:endParaRPr lang="en-US" noProof="0" dirty="0"/>
          </a:p>
        </p:txBody>
      </p:sp>
      <p:pic>
        <p:nvPicPr>
          <p:cNvPr id="4" name="Picture 3">
            <a:extLst>
              <a:ext uri="{FF2B5EF4-FFF2-40B4-BE49-F238E27FC236}">
                <a16:creationId xmlns:a16="http://schemas.microsoft.com/office/drawing/2014/main" id="{821CA404-4033-6B57-6884-313319FE7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5" y="0"/>
            <a:ext cx="12192000" cy="4743102"/>
          </a:xfrm>
          <a:prstGeom prst="rect">
            <a:avLst/>
          </a:prstGeom>
        </p:spPr>
      </p:pic>
      <p:pic>
        <p:nvPicPr>
          <p:cNvPr id="8" name="Picture 7">
            <a:extLst>
              <a:ext uri="{FF2B5EF4-FFF2-40B4-BE49-F238E27FC236}">
                <a16:creationId xmlns:a16="http://schemas.microsoft.com/office/drawing/2014/main" id="{1EF8CD0B-D45F-9A9D-7D49-8F9A5074F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5" y="4290627"/>
            <a:ext cx="12218634" cy="1117600"/>
          </a:xfrm>
          <a:prstGeom prst="rect">
            <a:avLst/>
          </a:prstGeom>
        </p:spPr>
      </p:pic>
    </p:spTree>
    <p:extLst>
      <p:ext uri="{BB962C8B-B14F-4D97-AF65-F5344CB8AC3E}">
        <p14:creationId xmlns:p14="http://schemas.microsoft.com/office/powerpoint/2010/main" val="1765911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605A6C-CE94-B99E-1297-26E6E1F75285}"/>
              </a:ext>
            </a:extLst>
          </p:cNvPr>
          <p:cNvSpPr>
            <a:spLocks noGrp="1"/>
          </p:cNvSpPr>
          <p:nvPr>
            <p:ph type="sldNum" sz="quarter" idx="11"/>
          </p:nvPr>
        </p:nvSpPr>
        <p:spPr/>
        <p:txBody>
          <a:bodyPr/>
          <a:lstStyle/>
          <a:p>
            <a:fld id="{EECC7194-A4D0-457B-9D3E-53681723AFF7}" type="slidenum">
              <a:rPr lang="en-US" noProof="0" smtClean="0"/>
              <a:pPr/>
              <a:t>36</a:t>
            </a:fld>
            <a:endParaRPr lang="en-US" noProof="0" dirty="0"/>
          </a:p>
        </p:txBody>
      </p:sp>
      <p:pic>
        <p:nvPicPr>
          <p:cNvPr id="23" name="Picture 22">
            <a:extLst>
              <a:ext uri="{FF2B5EF4-FFF2-40B4-BE49-F238E27FC236}">
                <a16:creationId xmlns:a16="http://schemas.microsoft.com/office/drawing/2014/main" id="{609EBBE7-23B0-7761-DB8E-B7DFFA3D7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90" y="1190290"/>
            <a:ext cx="11279174" cy="4801270"/>
          </a:xfrm>
          <a:prstGeom prst="rect">
            <a:avLst/>
          </a:prstGeom>
        </p:spPr>
      </p:pic>
      <p:sp>
        <p:nvSpPr>
          <p:cNvPr id="24" name="Title 20">
            <a:extLst>
              <a:ext uri="{FF2B5EF4-FFF2-40B4-BE49-F238E27FC236}">
                <a16:creationId xmlns:a16="http://schemas.microsoft.com/office/drawing/2014/main" id="{CA06D0FA-2D7E-1CE7-FF0B-6B787F9ED067}"/>
              </a:ext>
            </a:extLst>
          </p:cNvPr>
          <p:cNvSpPr>
            <a:spLocks noGrp="1"/>
          </p:cNvSpPr>
          <p:nvPr>
            <p:ph type="title"/>
          </p:nvPr>
        </p:nvSpPr>
        <p:spPr>
          <a:xfrm>
            <a:off x="3106032" y="496274"/>
            <a:ext cx="7560000" cy="370166"/>
          </a:xfrm>
        </p:spPr>
        <p:txBody>
          <a:bodyPr/>
          <a:lstStyle/>
          <a:p>
            <a:r>
              <a:rPr lang="en-US" dirty="0"/>
              <a:t>Keyword research</a:t>
            </a:r>
            <a:endParaRPr lang="en-IN" dirty="0"/>
          </a:p>
        </p:txBody>
      </p:sp>
      <p:sp>
        <p:nvSpPr>
          <p:cNvPr id="26" name="object 7" descr="Beige rectangle">
            <a:extLst>
              <a:ext uri="{FF2B5EF4-FFF2-40B4-BE49-F238E27FC236}">
                <a16:creationId xmlns:a16="http://schemas.microsoft.com/office/drawing/2014/main" id="{20D225B8-9BCE-77FF-BAB6-58395D60A68F}"/>
              </a:ext>
            </a:extLst>
          </p:cNvPr>
          <p:cNvSpPr/>
          <p:nvPr/>
        </p:nvSpPr>
        <p:spPr bwMode="white">
          <a:xfrm flipV="1">
            <a:off x="3106032" y="815926"/>
            <a:ext cx="4350999" cy="16029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1372908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58E6B9-6AE5-FFA1-07CE-DE56F320C031}"/>
              </a:ext>
            </a:extLst>
          </p:cNvPr>
          <p:cNvSpPr>
            <a:spLocks noGrp="1"/>
          </p:cNvSpPr>
          <p:nvPr>
            <p:ph type="sldNum" sz="quarter" idx="11"/>
          </p:nvPr>
        </p:nvSpPr>
        <p:spPr/>
        <p:txBody>
          <a:bodyPr/>
          <a:lstStyle/>
          <a:p>
            <a:fld id="{EECC7194-A4D0-457B-9D3E-53681723AFF7}" type="slidenum">
              <a:rPr lang="en-US" noProof="0" smtClean="0"/>
              <a:pPr/>
              <a:t>37</a:t>
            </a:fld>
            <a:endParaRPr lang="en-US" noProof="0" dirty="0"/>
          </a:p>
        </p:txBody>
      </p:sp>
      <p:pic>
        <p:nvPicPr>
          <p:cNvPr id="23" name="Picture 22">
            <a:extLst>
              <a:ext uri="{FF2B5EF4-FFF2-40B4-BE49-F238E27FC236}">
                <a16:creationId xmlns:a16="http://schemas.microsoft.com/office/drawing/2014/main" id="{6D8D035A-AE0C-F9AD-4316-8238CA381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562"/>
            <a:ext cx="12192000" cy="3174438"/>
          </a:xfrm>
          <a:prstGeom prst="rect">
            <a:avLst/>
          </a:prstGeom>
        </p:spPr>
      </p:pic>
      <p:pic>
        <p:nvPicPr>
          <p:cNvPr id="25" name="Picture 24">
            <a:extLst>
              <a:ext uri="{FF2B5EF4-FFF2-40B4-BE49-F238E27FC236}">
                <a16:creationId xmlns:a16="http://schemas.microsoft.com/office/drawing/2014/main" id="{8E93D997-2469-C200-D2C0-F39602B1D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31833"/>
            <a:ext cx="12014914" cy="3173767"/>
          </a:xfrm>
          <a:prstGeom prst="rect">
            <a:avLst/>
          </a:prstGeom>
        </p:spPr>
      </p:pic>
      <p:sp>
        <p:nvSpPr>
          <p:cNvPr id="27" name="Title 26">
            <a:extLst>
              <a:ext uri="{FF2B5EF4-FFF2-40B4-BE49-F238E27FC236}">
                <a16:creationId xmlns:a16="http://schemas.microsoft.com/office/drawing/2014/main" id="{6B4BB488-5D55-D612-8E13-5F91B824D30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45826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4BB707-6861-4E87-0749-E230A4A02457}"/>
              </a:ext>
            </a:extLst>
          </p:cNvPr>
          <p:cNvSpPr>
            <a:spLocks noGrp="1"/>
          </p:cNvSpPr>
          <p:nvPr>
            <p:ph type="sldNum" sz="quarter" idx="11"/>
          </p:nvPr>
        </p:nvSpPr>
        <p:spPr/>
        <p:txBody>
          <a:bodyPr/>
          <a:lstStyle/>
          <a:p>
            <a:fld id="{EECC7194-A4D0-457B-9D3E-53681723AFF7}" type="slidenum">
              <a:rPr lang="en-US" noProof="0" smtClean="0"/>
              <a:pPr/>
              <a:t>38</a:t>
            </a:fld>
            <a:endParaRPr lang="en-US" noProof="0" dirty="0"/>
          </a:p>
        </p:txBody>
      </p:sp>
      <p:pic>
        <p:nvPicPr>
          <p:cNvPr id="23" name="Picture 22">
            <a:extLst>
              <a:ext uri="{FF2B5EF4-FFF2-40B4-BE49-F238E27FC236}">
                <a16:creationId xmlns:a16="http://schemas.microsoft.com/office/drawing/2014/main" id="{05694D7F-94D5-0B9D-E72D-199FFAE6C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3609975"/>
          </a:xfrm>
          <a:prstGeom prst="rect">
            <a:avLst/>
          </a:prstGeom>
        </p:spPr>
      </p:pic>
      <p:pic>
        <p:nvPicPr>
          <p:cNvPr id="25" name="Picture 24">
            <a:extLst>
              <a:ext uri="{FF2B5EF4-FFF2-40B4-BE49-F238E27FC236}">
                <a16:creationId xmlns:a16="http://schemas.microsoft.com/office/drawing/2014/main" id="{12BB8355-FE93-0080-6037-08451C3CF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04470"/>
            <a:ext cx="12192000" cy="3608490"/>
          </a:xfrm>
          <a:prstGeom prst="rect">
            <a:avLst/>
          </a:prstGeom>
        </p:spPr>
      </p:pic>
    </p:spTree>
    <p:extLst>
      <p:ext uri="{BB962C8B-B14F-4D97-AF65-F5344CB8AC3E}">
        <p14:creationId xmlns:p14="http://schemas.microsoft.com/office/powerpoint/2010/main" val="40308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86DDB3-E5F5-C992-2D05-2F59BDBB0B1F}"/>
              </a:ext>
            </a:extLst>
          </p:cNvPr>
          <p:cNvSpPr>
            <a:spLocks noGrp="1"/>
          </p:cNvSpPr>
          <p:nvPr>
            <p:ph type="sldNum" sz="quarter" idx="11"/>
          </p:nvPr>
        </p:nvSpPr>
        <p:spPr/>
        <p:txBody>
          <a:bodyPr/>
          <a:lstStyle/>
          <a:p>
            <a:fld id="{EECC7194-A4D0-457B-9D3E-53681723AFF7}" type="slidenum">
              <a:rPr lang="en-US" noProof="0" smtClean="0"/>
              <a:pPr/>
              <a:t>39</a:t>
            </a:fld>
            <a:endParaRPr lang="en-US" noProof="0" dirty="0"/>
          </a:p>
        </p:txBody>
      </p:sp>
      <p:pic>
        <p:nvPicPr>
          <p:cNvPr id="23" name="Picture 22">
            <a:extLst>
              <a:ext uri="{FF2B5EF4-FFF2-40B4-BE49-F238E27FC236}">
                <a16:creationId xmlns:a16="http://schemas.microsoft.com/office/drawing/2014/main" id="{96DAAFC2-C40C-0141-7277-20003F0A8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163313"/>
          </a:xfrm>
          <a:prstGeom prst="rect">
            <a:avLst/>
          </a:prstGeom>
        </p:spPr>
      </p:pic>
    </p:spTree>
    <p:extLst>
      <p:ext uri="{BB962C8B-B14F-4D97-AF65-F5344CB8AC3E}">
        <p14:creationId xmlns:p14="http://schemas.microsoft.com/office/powerpoint/2010/main" val="214818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Doctor pointing at CAT scans">
            <a:extLst>
              <a:ext uri="{FF2B5EF4-FFF2-40B4-BE49-F238E27FC236}">
                <a16:creationId xmlns:a16="http://schemas.microsoft.com/office/drawing/2014/main" id="{51DAB4F3-6A41-481C-8A3E-932EDFC9FED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51" name="Rectangle 50">
            <a:extLst>
              <a:ext uri="{FF2B5EF4-FFF2-40B4-BE49-F238E27FC236}">
                <a16:creationId xmlns:a16="http://schemas.microsoft.com/office/drawing/2014/main" id="{3CBC84C2-2B48-4B15-A420-8B5F2BDE2398}"/>
              </a:ext>
              <a:ext uri="{C183D7F6-B498-43B3-948B-1728B52AA6E4}">
                <adec:decorative xmlns:adec="http://schemas.microsoft.com/office/drawing/2017/decorative" val="1"/>
              </a:ext>
            </a:extLst>
          </p:cNvPr>
          <p:cNvSpPr/>
          <p:nvPr/>
        </p:nvSpPr>
        <p:spPr>
          <a:xfrm>
            <a:off x="180000" y="187498"/>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34E91A8-F608-453C-810A-BE991818063F}"/>
              </a:ext>
            </a:extLst>
          </p:cNvPr>
          <p:cNvSpPr>
            <a:spLocks noGrp="1"/>
          </p:cNvSpPr>
          <p:nvPr>
            <p:ph type="title"/>
          </p:nvPr>
        </p:nvSpPr>
        <p:spPr/>
        <p:txBody>
          <a:bodyPr/>
          <a:lstStyle/>
          <a:p>
            <a:r>
              <a:rPr lang="en-US" dirty="0"/>
              <a:t>Market research</a:t>
            </a:r>
          </a:p>
        </p:txBody>
      </p:sp>
      <p:sp>
        <p:nvSpPr>
          <p:cNvPr id="20" name="Footer Placeholder 19">
            <a:extLst>
              <a:ext uri="{FF2B5EF4-FFF2-40B4-BE49-F238E27FC236}">
                <a16:creationId xmlns:a16="http://schemas.microsoft.com/office/drawing/2014/main" id="{B898379A-942F-47A5-80B4-B1C6F09FCB41}"/>
              </a:ext>
            </a:extLst>
          </p:cNvPr>
          <p:cNvSpPr>
            <a:spLocks noGrp="1"/>
          </p:cNvSpPr>
          <p:nvPr>
            <p:ph type="ftr" sz="quarter" idx="10"/>
          </p:nvPr>
        </p:nvSpPr>
        <p:spPr/>
        <p:txBody>
          <a:bodyPr/>
          <a:lstStyle/>
          <a:p>
            <a:r>
              <a:rPr lang="en-US" dirty="0"/>
              <a:t>* According to a Survey </a:t>
            </a:r>
          </a:p>
        </p:txBody>
      </p:sp>
      <p:sp>
        <p:nvSpPr>
          <p:cNvPr id="4" name="Slide Number Placeholder 3">
            <a:extLst>
              <a:ext uri="{FF2B5EF4-FFF2-40B4-BE49-F238E27FC236}">
                <a16:creationId xmlns:a16="http://schemas.microsoft.com/office/drawing/2014/main" id="{D2DDB908-45C5-4999-982F-0A82DA013F58}"/>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5" name="Text Placeholder 4">
            <a:extLst>
              <a:ext uri="{FF2B5EF4-FFF2-40B4-BE49-F238E27FC236}">
                <a16:creationId xmlns:a16="http://schemas.microsoft.com/office/drawing/2014/main" id="{E2B821A5-5262-4D44-AFEB-D049F229C856}"/>
              </a:ext>
            </a:extLst>
          </p:cNvPr>
          <p:cNvSpPr>
            <a:spLocks noGrp="1"/>
          </p:cNvSpPr>
          <p:nvPr>
            <p:ph type="body" sz="quarter" idx="13"/>
          </p:nvPr>
        </p:nvSpPr>
        <p:spPr>
          <a:xfrm>
            <a:off x="684213" y="3097188"/>
            <a:ext cx="1652587" cy="435600"/>
          </a:xfrm>
        </p:spPr>
        <p:txBody>
          <a:bodyPr/>
          <a:lstStyle/>
          <a:p>
            <a:r>
              <a:rPr lang="en-US" dirty="0"/>
              <a:t>33%</a:t>
            </a:r>
          </a:p>
        </p:txBody>
      </p:sp>
      <p:sp>
        <p:nvSpPr>
          <p:cNvPr id="6" name="Text Placeholder 5">
            <a:extLst>
              <a:ext uri="{FF2B5EF4-FFF2-40B4-BE49-F238E27FC236}">
                <a16:creationId xmlns:a16="http://schemas.microsoft.com/office/drawing/2014/main" id="{A327E535-262E-40B8-A9E1-0C08FFD80900}"/>
              </a:ext>
            </a:extLst>
          </p:cNvPr>
          <p:cNvSpPr>
            <a:spLocks noGrp="1"/>
          </p:cNvSpPr>
          <p:nvPr>
            <p:ph type="body" sz="quarter" idx="14"/>
          </p:nvPr>
        </p:nvSpPr>
        <p:spPr>
          <a:xfrm>
            <a:off x="510455" y="3695377"/>
            <a:ext cx="1999889" cy="846137"/>
          </a:xfrm>
        </p:spPr>
        <p:txBody>
          <a:bodyPr/>
          <a:lstStyle/>
          <a:p>
            <a:r>
              <a:rPr lang="en-US" dirty="0"/>
              <a:t>Average Indian Population Who Visit </a:t>
            </a:r>
            <a:r>
              <a:rPr lang="en-IN" b="0" i="0" dirty="0">
                <a:effectLst/>
                <a:latin typeface="Arial" panose="020B0604020202020204" pitchFamily="34" charset="0"/>
              </a:rPr>
              <a:t>O</a:t>
            </a:r>
            <a:r>
              <a:rPr lang="en-IN" b="0" i="0" dirty="0">
                <a:effectLst/>
                <a:latin typeface="Arial  (Body)"/>
              </a:rPr>
              <a:t>phthalmologists</a:t>
            </a:r>
            <a:r>
              <a:rPr lang="en-US" dirty="0"/>
              <a:t> Regularly*</a:t>
            </a:r>
          </a:p>
        </p:txBody>
      </p:sp>
      <p:sp>
        <p:nvSpPr>
          <p:cNvPr id="7" name="Text Placeholder 6">
            <a:extLst>
              <a:ext uri="{FF2B5EF4-FFF2-40B4-BE49-F238E27FC236}">
                <a16:creationId xmlns:a16="http://schemas.microsoft.com/office/drawing/2014/main" id="{030E095F-965E-476E-B681-EE615BECB08B}"/>
              </a:ext>
            </a:extLst>
          </p:cNvPr>
          <p:cNvSpPr>
            <a:spLocks noGrp="1"/>
          </p:cNvSpPr>
          <p:nvPr>
            <p:ph type="body" sz="quarter" idx="15"/>
          </p:nvPr>
        </p:nvSpPr>
        <p:spPr>
          <a:xfrm>
            <a:off x="2971013" y="3097188"/>
            <a:ext cx="1652587" cy="435600"/>
          </a:xfrm>
        </p:spPr>
        <p:txBody>
          <a:bodyPr/>
          <a:lstStyle/>
          <a:p>
            <a:r>
              <a:rPr lang="en-US" dirty="0"/>
              <a:t>$71.19</a:t>
            </a:r>
          </a:p>
        </p:txBody>
      </p:sp>
      <p:sp>
        <p:nvSpPr>
          <p:cNvPr id="8" name="Text Placeholder 7">
            <a:extLst>
              <a:ext uri="{FF2B5EF4-FFF2-40B4-BE49-F238E27FC236}">
                <a16:creationId xmlns:a16="http://schemas.microsoft.com/office/drawing/2014/main" id="{AA5735F7-BDC6-4ACD-B0DE-4AB63D30BA52}"/>
              </a:ext>
            </a:extLst>
          </p:cNvPr>
          <p:cNvSpPr>
            <a:spLocks noGrp="1"/>
          </p:cNvSpPr>
          <p:nvPr>
            <p:ph type="body" sz="quarter" idx="16"/>
          </p:nvPr>
        </p:nvSpPr>
        <p:spPr>
          <a:xfrm>
            <a:off x="2970799" y="3695377"/>
            <a:ext cx="1652801" cy="846137"/>
          </a:xfrm>
        </p:spPr>
        <p:txBody>
          <a:bodyPr/>
          <a:lstStyle/>
          <a:p>
            <a:r>
              <a:rPr lang="en-US" dirty="0"/>
              <a:t>Eyecare Spending</a:t>
            </a:r>
          </a:p>
        </p:txBody>
      </p:sp>
      <p:sp>
        <p:nvSpPr>
          <p:cNvPr id="9" name="Text Placeholder 8">
            <a:extLst>
              <a:ext uri="{FF2B5EF4-FFF2-40B4-BE49-F238E27FC236}">
                <a16:creationId xmlns:a16="http://schemas.microsoft.com/office/drawing/2014/main" id="{F405F6BC-5682-4AA1-9F61-DDF021E685B0}"/>
              </a:ext>
            </a:extLst>
          </p:cNvPr>
          <p:cNvSpPr>
            <a:spLocks noGrp="1"/>
          </p:cNvSpPr>
          <p:nvPr>
            <p:ph type="body" sz="quarter" idx="17"/>
          </p:nvPr>
        </p:nvSpPr>
        <p:spPr>
          <a:xfrm>
            <a:off x="5269707" y="3097188"/>
            <a:ext cx="1652587" cy="435600"/>
          </a:xfrm>
        </p:spPr>
        <p:txBody>
          <a:bodyPr/>
          <a:lstStyle/>
          <a:p>
            <a:r>
              <a:rPr lang="en-US" dirty="0"/>
              <a:t>40-60%</a:t>
            </a:r>
          </a:p>
        </p:txBody>
      </p:sp>
      <p:sp>
        <p:nvSpPr>
          <p:cNvPr id="10" name="Text Placeholder 9">
            <a:extLst>
              <a:ext uri="{FF2B5EF4-FFF2-40B4-BE49-F238E27FC236}">
                <a16:creationId xmlns:a16="http://schemas.microsoft.com/office/drawing/2014/main" id="{37BC20BC-85E6-48CD-B755-5D4149953C3B}"/>
              </a:ext>
            </a:extLst>
          </p:cNvPr>
          <p:cNvSpPr>
            <a:spLocks noGrp="1"/>
          </p:cNvSpPr>
          <p:nvPr>
            <p:ph type="body" sz="quarter" idx="18"/>
          </p:nvPr>
        </p:nvSpPr>
        <p:spPr>
          <a:xfrm>
            <a:off x="5269600" y="3695377"/>
            <a:ext cx="1652801" cy="846137"/>
          </a:xfrm>
        </p:spPr>
        <p:txBody>
          <a:bodyPr/>
          <a:lstStyle/>
          <a:p>
            <a:r>
              <a:rPr lang="en-US" dirty="0"/>
              <a:t>Average Profit Margin</a:t>
            </a:r>
          </a:p>
        </p:txBody>
      </p:sp>
      <p:sp>
        <p:nvSpPr>
          <p:cNvPr id="11" name="Text Placeholder 10">
            <a:extLst>
              <a:ext uri="{FF2B5EF4-FFF2-40B4-BE49-F238E27FC236}">
                <a16:creationId xmlns:a16="http://schemas.microsoft.com/office/drawing/2014/main" id="{DDFBC7A3-AAE6-4502-9D44-F253ED1E8F97}"/>
              </a:ext>
            </a:extLst>
          </p:cNvPr>
          <p:cNvSpPr>
            <a:spLocks noGrp="1"/>
          </p:cNvSpPr>
          <p:nvPr>
            <p:ph type="body" sz="quarter" idx="19"/>
          </p:nvPr>
        </p:nvSpPr>
        <p:spPr>
          <a:xfrm>
            <a:off x="7544613" y="3097188"/>
            <a:ext cx="1652587" cy="435600"/>
          </a:xfrm>
        </p:spPr>
        <p:txBody>
          <a:bodyPr/>
          <a:lstStyle/>
          <a:p>
            <a:r>
              <a:rPr lang="en-US" dirty="0"/>
              <a:t>$50,000</a:t>
            </a:r>
          </a:p>
        </p:txBody>
      </p:sp>
      <p:sp>
        <p:nvSpPr>
          <p:cNvPr id="12" name="Text Placeholder 11">
            <a:extLst>
              <a:ext uri="{FF2B5EF4-FFF2-40B4-BE49-F238E27FC236}">
                <a16:creationId xmlns:a16="http://schemas.microsoft.com/office/drawing/2014/main" id="{DC6EAD81-841A-483E-9B44-512A1470E471}"/>
              </a:ext>
            </a:extLst>
          </p:cNvPr>
          <p:cNvSpPr>
            <a:spLocks noGrp="1"/>
          </p:cNvSpPr>
          <p:nvPr>
            <p:ph type="body" sz="quarter" idx="20"/>
          </p:nvPr>
        </p:nvSpPr>
        <p:spPr>
          <a:xfrm>
            <a:off x="7370855" y="3695377"/>
            <a:ext cx="1999889" cy="846137"/>
          </a:xfrm>
        </p:spPr>
        <p:txBody>
          <a:bodyPr/>
          <a:lstStyle/>
          <a:p>
            <a:r>
              <a:rPr lang="en-US" dirty="0"/>
              <a:t>Average Annual Revenue per Doctor</a:t>
            </a:r>
          </a:p>
        </p:txBody>
      </p:sp>
      <p:sp>
        <p:nvSpPr>
          <p:cNvPr id="13" name="Text Placeholder 12">
            <a:extLst>
              <a:ext uri="{FF2B5EF4-FFF2-40B4-BE49-F238E27FC236}">
                <a16:creationId xmlns:a16="http://schemas.microsoft.com/office/drawing/2014/main" id="{E10C0A43-6ED0-45F1-9DF9-5F2F32278B15}"/>
              </a:ext>
            </a:extLst>
          </p:cNvPr>
          <p:cNvSpPr>
            <a:spLocks noGrp="1"/>
          </p:cNvSpPr>
          <p:nvPr>
            <p:ph type="body" sz="quarter" idx="21"/>
          </p:nvPr>
        </p:nvSpPr>
        <p:spPr>
          <a:xfrm>
            <a:off x="9831412" y="3097188"/>
            <a:ext cx="1652587" cy="435600"/>
          </a:xfrm>
        </p:spPr>
        <p:txBody>
          <a:bodyPr/>
          <a:lstStyle/>
          <a:p>
            <a:r>
              <a:rPr lang="en-US" dirty="0"/>
              <a:t>5%</a:t>
            </a:r>
          </a:p>
        </p:txBody>
      </p:sp>
      <p:sp>
        <p:nvSpPr>
          <p:cNvPr id="14" name="Text Placeholder 13">
            <a:extLst>
              <a:ext uri="{FF2B5EF4-FFF2-40B4-BE49-F238E27FC236}">
                <a16:creationId xmlns:a16="http://schemas.microsoft.com/office/drawing/2014/main" id="{978028AA-13B5-4B26-947A-231084A75CD1}"/>
              </a:ext>
            </a:extLst>
          </p:cNvPr>
          <p:cNvSpPr>
            <a:spLocks noGrp="1"/>
          </p:cNvSpPr>
          <p:nvPr>
            <p:ph type="body" sz="quarter" idx="22"/>
          </p:nvPr>
        </p:nvSpPr>
        <p:spPr>
          <a:xfrm>
            <a:off x="9657654" y="3695377"/>
            <a:ext cx="1999889" cy="846137"/>
          </a:xfrm>
        </p:spPr>
        <p:txBody>
          <a:bodyPr/>
          <a:lstStyle/>
          <a:p>
            <a:r>
              <a:rPr lang="en-US" dirty="0"/>
              <a:t>Market Growth Per Year</a:t>
            </a:r>
          </a:p>
        </p:txBody>
      </p:sp>
      <p:sp>
        <p:nvSpPr>
          <p:cNvPr id="15" name="Subtitle 14">
            <a:extLst>
              <a:ext uri="{FF2B5EF4-FFF2-40B4-BE49-F238E27FC236}">
                <a16:creationId xmlns:a16="http://schemas.microsoft.com/office/drawing/2014/main" id="{65657426-6073-47AB-BB7D-5ED2CAFD6BF2}"/>
              </a:ext>
            </a:extLst>
          </p:cNvPr>
          <p:cNvSpPr>
            <a:spLocks noGrp="1"/>
          </p:cNvSpPr>
          <p:nvPr>
            <p:ph type="subTitle" idx="1"/>
          </p:nvPr>
        </p:nvSpPr>
        <p:spPr>
          <a:xfrm>
            <a:off x="5101000" y="5137535"/>
            <a:ext cx="1990001" cy="620016"/>
          </a:xfrm>
        </p:spPr>
        <p:txBody>
          <a:bodyPr/>
          <a:lstStyle/>
          <a:p>
            <a:r>
              <a:rPr lang="en-US" dirty="0"/>
              <a:t>Success</a:t>
            </a:r>
          </a:p>
        </p:txBody>
      </p:sp>
      <p:pic>
        <p:nvPicPr>
          <p:cNvPr id="46" name="Picture Placeholder 45" descr="Team">
            <a:extLst>
              <a:ext uri="{FF2B5EF4-FFF2-40B4-BE49-F238E27FC236}">
                <a16:creationId xmlns:a16="http://schemas.microsoft.com/office/drawing/2014/main" id="{09833D49-61B1-40F0-A9D1-6D1D4B8701A1}"/>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1318326" y="2437246"/>
            <a:ext cx="384361" cy="384361"/>
          </a:xfrm>
        </p:spPr>
      </p:pic>
      <p:pic>
        <p:nvPicPr>
          <p:cNvPr id="49" name="Picture Placeholder 48" descr="Medicine">
            <a:extLst>
              <a:ext uri="{FF2B5EF4-FFF2-40B4-BE49-F238E27FC236}">
                <a16:creationId xmlns:a16="http://schemas.microsoft.com/office/drawing/2014/main" id="{A17A8866-025F-45F8-9C1A-8DF0ACE8F3F7}"/>
              </a:ext>
            </a:extLst>
          </p:cNvPr>
          <p:cNvPicPr>
            <a:picLocks noGrp="1" noChangeAspect="1"/>
          </p:cNvPicPr>
          <p:nvPr>
            <p:ph type="pic" sz="quarter" idx="2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3605126" y="2437246"/>
            <a:ext cx="384361" cy="384361"/>
          </a:xfrm>
        </p:spPr>
      </p:pic>
      <p:pic>
        <p:nvPicPr>
          <p:cNvPr id="53" name="Picture Placeholder 52" descr="Wallet">
            <a:extLst>
              <a:ext uri="{FF2B5EF4-FFF2-40B4-BE49-F238E27FC236}">
                <a16:creationId xmlns:a16="http://schemas.microsoft.com/office/drawing/2014/main" id="{560A3C83-28A8-4054-B787-033808650715}"/>
              </a:ext>
            </a:extLst>
          </p:cNvPr>
          <p:cNvPicPr>
            <a:picLocks noGrp="1" noChangeAspect="1"/>
          </p:cNvPicPr>
          <p:nvPr>
            <p:ph type="pic" sz="quarter" idx="25"/>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5903820" y="2437246"/>
            <a:ext cx="384361" cy="384361"/>
          </a:xfrm>
        </p:spPr>
      </p:pic>
      <p:pic>
        <p:nvPicPr>
          <p:cNvPr id="56" name="Picture Placeholder 55" descr="Stethoscope">
            <a:extLst>
              <a:ext uri="{FF2B5EF4-FFF2-40B4-BE49-F238E27FC236}">
                <a16:creationId xmlns:a16="http://schemas.microsoft.com/office/drawing/2014/main" id="{5CABC6B7-0A04-4890-B978-4D4F54B3CDC3}"/>
              </a:ext>
            </a:extLst>
          </p:cNvPr>
          <p:cNvPicPr>
            <a:picLocks noGrp="1" noChangeAspect="1"/>
          </p:cNvPicPr>
          <p:nvPr>
            <p:ph type="pic" sz="quarter" idx="26"/>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178726" y="2437246"/>
            <a:ext cx="384361" cy="384361"/>
          </a:xfrm>
        </p:spPr>
      </p:pic>
      <p:pic>
        <p:nvPicPr>
          <p:cNvPr id="60" name="Picture Placeholder 59" descr="Upward trend">
            <a:extLst>
              <a:ext uri="{FF2B5EF4-FFF2-40B4-BE49-F238E27FC236}">
                <a16:creationId xmlns:a16="http://schemas.microsoft.com/office/drawing/2014/main" id="{8C1A4036-A328-4600-8C42-B65922A2C149}"/>
              </a:ext>
            </a:extLst>
          </p:cNvPr>
          <p:cNvPicPr>
            <a:picLocks noGrp="1" noChangeAspect="1"/>
          </p:cNvPicPr>
          <p:nvPr>
            <p:ph type="pic" sz="quarter" idx="27"/>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10465525" y="2437246"/>
            <a:ext cx="384361" cy="384361"/>
          </a:xfrm>
        </p:spPr>
      </p:pic>
      <p:sp>
        <p:nvSpPr>
          <p:cNvPr id="19" name="object 7" descr="Beige rectangle">
            <a:extLst>
              <a:ext uri="{FF2B5EF4-FFF2-40B4-BE49-F238E27FC236}">
                <a16:creationId xmlns:a16="http://schemas.microsoft.com/office/drawing/2014/main" id="{9B6BE182-7444-49DA-B6FA-215DD68D50CA}"/>
              </a:ext>
            </a:extLst>
          </p:cNvPr>
          <p:cNvSpPr/>
          <p:nvPr/>
        </p:nvSpPr>
        <p:spPr bwMode="white">
          <a:xfrm>
            <a:off x="722099" y="13227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54" name="Straight Connector 53">
            <a:extLst>
              <a:ext uri="{FF2B5EF4-FFF2-40B4-BE49-F238E27FC236}">
                <a16:creationId xmlns:a16="http://schemas.microsoft.com/office/drawing/2014/main" id="{CC6D3F76-4C60-4559-AE48-60D6FBDC4B83}"/>
              </a:ext>
              <a:ext uri="{C183D7F6-B498-43B3-948B-1728B52AA6E4}">
                <adec:decorative xmlns:adec="http://schemas.microsoft.com/office/drawing/2017/decorative" val="1"/>
              </a:ext>
            </a:extLst>
          </p:cNvPr>
          <p:cNvCxnSpPr>
            <a:cxnSpLocks/>
          </p:cNvCxnSpPr>
          <p:nvPr/>
        </p:nvCxnSpPr>
        <p:spPr>
          <a:xfrm flipV="1">
            <a:off x="3759100" y="4527746"/>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A93ACF-485A-4938-9815-8D5DFE3128D2}"/>
              </a:ext>
              <a:ext uri="{C183D7F6-B498-43B3-948B-1728B52AA6E4}">
                <adec:decorative xmlns:adec="http://schemas.microsoft.com/office/drawing/2017/decorative" val="1"/>
              </a:ext>
            </a:extLst>
          </p:cNvPr>
          <p:cNvCxnSpPr>
            <a:cxnSpLocks/>
          </p:cNvCxnSpPr>
          <p:nvPr/>
        </p:nvCxnSpPr>
        <p:spPr>
          <a:xfrm flipV="1">
            <a:off x="6096000" y="4527746"/>
            <a:ext cx="1"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8070A33-7382-44AE-AC77-685B09986FA1}"/>
              </a:ext>
              <a:ext uri="{C183D7F6-B498-43B3-948B-1728B52AA6E4}">
                <adec:decorative xmlns:adec="http://schemas.microsoft.com/office/drawing/2017/decorative" val="1"/>
              </a:ext>
            </a:extLst>
          </p:cNvPr>
          <p:cNvCxnSpPr>
            <a:cxnSpLocks/>
          </p:cNvCxnSpPr>
          <p:nvPr/>
        </p:nvCxnSpPr>
        <p:spPr>
          <a:xfrm flipV="1">
            <a:off x="8332700" y="4527746"/>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9784603-2F8F-493A-894B-9ECFC35876FE}"/>
              </a:ext>
              <a:ext uri="{C183D7F6-B498-43B3-948B-1728B52AA6E4}">
                <adec:decorative xmlns:adec="http://schemas.microsoft.com/office/drawing/2017/decorative" val="1"/>
              </a:ext>
            </a:extLst>
          </p:cNvPr>
          <p:cNvSpPr/>
          <p:nvPr/>
        </p:nvSpPr>
        <p:spPr>
          <a:xfrm>
            <a:off x="5281478" y="5747713"/>
            <a:ext cx="162904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61">
            <a:extLst>
              <a:ext uri="{FF2B5EF4-FFF2-40B4-BE49-F238E27FC236}">
                <a16:creationId xmlns:a16="http://schemas.microsoft.com/office/drawing/2014/main" id="{9A6C85E8-3D95-45FE-A577-C08E6E920D70}"/>
              </a:ext>
              <a:ext uri="{C183D7F6-B498-43B3-948B-1728B52AA6E4}">
                <adec:decorative xmlns:adec="http://schemas.microsoft.com/office/drawing/2017/decorative" val="1"/>
              </a:ext>
            </a:extLst>
          </p:cNvPr>
          <p:cNvCxnSpPr>
            <a:cxnSpLocks/>
            <a:stCxn id="6" idx="2"/>
            <a:endCxn id="15" idx="0"/>
          </p:cNvCxnSpPr>
          <p:nvPr/>
        </p:nvCxnSpPr>
        <p:spPr>
          <a:xfrm rot="16200000" flipH="1">
            <a:off x="3505190" y="2546723"/>
            <a:ext cx="596021" cy="4585601"/>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1BB5F7E-073B-4BF0-8FA1-F724BA8DB3D0}"/>
              </a:ext>
              <a:ext uri="{C183D7F6-B498-43B3-948B-1728B52AA6E4}">
                <adec:decorative xmlns:adec="http://schemas.microsoft.com/office/drawing/2017/decorative" val="1"/>
              </a:ext>
            </a:extLst>
          </p:cNvPr>
          <p:cNvCxnSpPr>
            <a:cxnSpLocks/>
            <a:stCxn id="14" idx="2"/>
            <a:endCxn id="15" idx="0"/>
          </p:cNvCxnSpPr>
          <p:nvPr/>
        </p:nvCxnSpPr>
        <p:spPr>
          <a:xfrm rot="5400000">
            <a:off x="8078790" y="2558725"/>
            <a:ext cx="596021" cy="4561598"/>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2935599-B9F0-4312-864E-F6E3EF1AAC8E}"/>
              </a:ext>
              <a:ext uri="{C183D7F6-B498-43B3-948B-1728B52AA6E4}">
                <adec:decorative xmlns:adec="http://schemas.microsoft.com/office/drawing/2017/decorative" val="1"/>
              </a:ext>
            </a:extLst>
          </p:cNvPr>
          <p:cNvGrpSpPr>
            <a:grpSpLocks noChangeAspect="1"/>
          </p:cNvGrpSpPr>
          <p:nvPr/>
        </p:nvGrpSpPr>
        <p:grpSpPr>
          <a:xfrm>
            <a:off x="3380336" y="2224959"/>
            <a:ext cx="896287" cy="745643"/>
            <a:chOff x="1824638" y="1733550"/>
            <a:chExt cx="1192959" cy="992451"/>
          </a:xfrm>
        </p:grpSpPr>
        <p:sp>
          <p:nvSpPr>
            <p:cNvPr id="31" name="Rectangle 30">
              <a:extLst>
                <a:ext uri="{FF2B5EF4-FFF2-40B4-BE49-F238E27FC236}">
                  <a16:creationId xmlns:a16="http://schemas.microsoft.com/office/drawing/2014/main" id="{56718F85-02C5-4814-847B-818C8CCE6A2E}"/>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6B5C2063-3BBD-48BC-BDD6-D5E9563B1934}"/>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E2C35B1-F420-4244-8B67-EA845C8CAF53}"/>
              </a:ext>
              <a:ext uri="{C183D7F6-B498-43B3-948B-1728B52AA6E4}">
                <adec:decorative xmlns:adec="http://schemas.microsoft.com/office/drawing/2017/decorative" val="1"/>
              </a:ext>
            </a:extLst>
          </p:cNvPr>
          <p:cNvGrpSpPr>
            <a:grpSpLocks noChangeAspect="1"/>
          </p:cNvGrpSpPr>
          <p:nvPr/>
        </p:nvGrpSpPr>
        <p:grpSpPr>
          <a:xfrm flipH="1">
            <a:off x="7914029" y="2224959"/>
            <a:ext cx="896287" cy="745643"/>
            <a:chOff x="1824638" y="1733550"/>
            <a:chExt cx="1192959" cy="992451"/>
          </a:xfrm>
        </p:grpSpPr>
        <p:sp>
          <p:nvSpPr>
            <p:cNvPr id="34" name="Rectangle 33">
              <a:extLst>
                <a:ext uri="{FF2B5EF4-FFF2-40B4-BE49-F238E27FC236}">
                  <a16:creationId xmlns:a16="http://schemas.microsoft.com/office/drawing/2014/main" id="{35DB04D1-9BD5-4C35-8B33-0432F97A6012}"/>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C23B33E-1386-44B0-B24A-50A8F9B55FFD}"/>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45F4DD1-5663-4019-891C-8821ED8ACA9F}"/>
              </a:ext>
              <a:ext uri="{C183D7F6-B498-43B3-948B-1728B52AA6E4}">
                <adec:decorative xmlns:adec="http://schemas.microsoft.com/office/drawing/2017/decorative" val="1"/>
              </a:ext>
            </a:extLst>
          </p:cNvPr>
          <p:cNvGrpSpPr>
            <a:grpSpLocks noChangeAspect="1"/>
          </p:cNvGrpSpPr>
          <p:nvPr/>
        </p:nvGrpSpPr>
        <p:grpSpPr>
          <a:xfrm>
            <a:off x="5723178" y="2223240"/>
            <a:ext cx="745643" cy="745643"/>
            <a:chOff x="5482999" y="1607028"/>
            <a:chExt cx="1200866" cy="1200866"/>
          </a:xfrm>
        </p:grpSpPr>
        <p:sp>
          <p:nvSpPr>
            <p:cNvPr id="37" name="Rectangle 36">
              <a:extLst>
                <a:ext uri="{FF2B5EF4-FFF2-40B4-BE49-F238E27FC236}">
                  <a16:creationId xmlns:a16="http://schemas.microsoft.com/office/drawing/2014/main" id="{9AAD7458-0E1F-4289-885E-7991DEFE6E7D}"/>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C5F22B3-BA39-4DDB-9CD2-F9F1183608D0}"/>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ACC6B18-DB03-4AC5-B015-6374FF16D1E5}"/>
              </a:ext>
              <a:ext uri="{C183D7F6-B498-43B3-948B-1728B52AA6E4}">
                <adec:decorative xmlns:adec="http://schemas.microsoft.com/office/drawing/2017/decorative" val="1"/>
              </a:ext>
            </a:extLst>
          </p:cNvPr>
          <p:cNvGrpSpPr>
            <a:grpSpLocks noChangeAspect="1"/>
          </p:cNvGrpSpPr>
          <p:nvPr/>
        </p:nvGrpSpPr>
        <p:grpSpPr>
          <a:xfrm>
            <a:off x="10310145" y="2224959"/>
            <a:ext cx="926876" cy="745643"/>
            <a:chOff x="7901577" y="2268089"/>
            <a:chExt cx="926876" cy="745643"/>
          </a:xfrm>
        </p:grpSpPr>
        <p:sp>
          <p:nvSpPr>
            <p:cNvPr id="44" name="Rectangle 43">
              <a:extLst>
                <a:ext uri="{FF2B5EF4-FFF2-40B4-BE49-F238E27FC236}">
                  <a16:creationId xmlns:a16="http://schemas.microsoft.com/office/drawing/2014/main" id="{FBAA099B-7326-44B7-B125-672BA72A6C05}"/>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6107D1A-01D9-4CE4-9A22-FC55274F17C6}"/>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95074261-BBC0-4AF3-AF09-C64386DBB2CF}"/>
              </a:ext>
              <a:ext uri="{C183D7F6-B498-43B3-948B-1728B52AA6E4}">
                <adec:decorative xmlns:adec="http://schemas.microsoft.com/office/drawing/2017/decorative" val="1"/>
              </a:ext>
            </a:extLst>
          </p:cNvPr>
          <p:cNvGrpSpPr>
            <a:grpSpLocks noChangeAspect="1"/>
          </p:cNvGrpSpPr>
          <p:nvPr/>
        </p:nvGrpSpPr>
        <p:grpSpPr>
          <a:xfrm flipH="1">
            <a:off x="949886" y="2224959"/>
            <a:ext cx="926876" cy="745643"/>
            <a:chOff x="7901577" y="2268089"/>
            <a:chExt cx="926876" cy="745643"/>
          </a:xfrm>
        </p:grpSpPr>
        <p:sp>
          <p:nvSpPr>
            <p:cNvPr id="50" name="Rectangle 49">
              <a:extLst>
                <a:ext uri="{FF2B5EF4-FFF2-40B4-BE49-F238E27FC236}">
                  <a16:creationId xmlns:a16="http://schemas.microsoft.com/office/drawing/2014/main" id="{C4BF8F4D-C494-48D1-8EDB-FE34A665FBEE}"/>
                </a:ext>
              </a:extLst>
            </p:cNvPr>
            <p:cNvSpPr/>
            <p:nvPr/>
          </p:nvSpPr>
          <p:spPr>
            <a:xfrm flipH="1">
              <a:off x="8516862" y="2268089"/>
              <a:ext cx="311591" cy="745643"/>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F7A8167-402E-4636-8949-042E663C233E}"/>
                </a:ext>
              </a:extLst>
            </p:cNvPr>
            <p:cNvSpPr/>
            <p:nvPr/>
          </p:nvSpPr>
          <p:spPr>
            <a:xfrm flipH="1">
              <a:off x="7901577" y="2332794"/>
              <a:ext cx="781787" cy="616234"/>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97691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09A1D-80C1-C153-3EFE-3711FCEFA53A}"/>
              </a:ext>
            </a:extLst>
          </p:cNvPr>
          <p:cNvSpPr>
            <a:spLocks noGrp="1"/>
          </p:cNvSpPr>
          <p:nvPr>
            <p:ph type="sldNum" sz="quarter" idx="11"/>
          </p:nvPr>
        </p:nvSpPr>
        <p:spPr/>
        <p:txBody>
          <a:bodyPr/>
          <a:lstStyle/>
          <a:p>
            <a:fld id="{EECC7194-A4D0-457B-9D3E-53681723AFF7}" type="slidenum">
              <a:rPr lang="en-US" noProof="0" smtClean="0"/>
              <a:pPr/>
              <a:t>40</a:t>
            </a:fld>
            <a:endParaRPr lang="en-US" noProof="0" dirty="0"/>
          </a:p>
        </p:txBody>
      </p:sp>
      <p:sp>
        <p:nvSpPr>
          <p:cNvPr id="23" name="TextBox 22">
            <a:extLst>
              <a:ext uri="{FF2B5EF4-FFF2-40B4-BE49-F238E27FC236}">
                <a16:creationId xmlns:a16="http://schemas.microsoft.com/office/drawing/2014/main" id="{8C87E1A2-7DC0-6C05-55CF-A1DEDF54E31C}"/>
              </a:ext>
            </a:extLst>
          </p:cNvPr>
          <p:cNvSpPr txBox="1"/>
          <p:nvPr/>
        </p:nvSpPr>
        <p:spPr>
          <a:xfrm>
            <a:off x="97654" y="1062931"/>
            <a:ext cx="6094520" cy="1200329"/>
          </a:xfrm>
          <a:prstGeom prst="rect">
            <a:avLst/>
          </a:prstGeom>
          <a:noFill/>
        </p:spPr>
        <p:txBody>
          <a:bodyPr wrap="square">
            <a:spAutoFit/>
          </a:bodyPr>
          <a:lstStyle/>
          <a:p>
            <a:r>
              <a:rPr lang="en-US" dirty="0">
                <a:solidFill>
                  <a:schemeClr val="bg1"/>
                </a:solidFill>
              </a:rPr>
              <a:t>the ad plan we’ve put together for promoting Dr Agarwal’s Healthcare across India. The goal is to drive awareness and generate leads for your healthcare services in all the states where you operate.</a:t>
            </a:r>
            <a:endParaRPr lang="en-IN" dirty="0">
              <a:solidFill>
                <a:schemeClr val="bg1"/>
              </a:solidFill>
            </a:endParaRPr>
          </a:p>
        </p:txBody>
      </p:sp>
      <p:sp>
        <p:nvSpPr>
          <p:cNvPr id="26" name="TextBox 25">
            <a:extLst>
              <a:ext uri="{FF2B5EF4-FFF2-40B4-BE49-F238E27FC236}">
                <a16:creationId xmlns:a16="http://schemas.microsoft.com/office/drawing/2014/main" id="{4A0A556D-6DC2-3D9B-2492-FFD62C03759A}"/>
              </a:ext>
            </a:extLst>
          </p:cNvPr>
          <p:cNvSpPr txBox="1"/>
          <p:nvPr/>
        </p:nvSpPr>
        <p:spPr>
          <a:xfrm>
            <a:off x="97654" y="2592112"/>
            <a:ext cx="6116714" cy="2400657"/>
          </a:xfrm>
          <a:prstGeom prst="rect">
            <a:avLst/>
          </a:prstGeom>
          <a:noFill/>
        </p:spPr>
        <p:txBody>
          <a:bodyPr wrap="square">
            <a:spAutoFit/>
          </a:bodyPr>
          <a:lstStyle/>
          <a:p>
            <a:pPr>
              <a:buNone/>
            </a:pPr>
            <a:r>
              <a:rPr lang="en-US" sz="2400" b="1" dirty="0">
                <a:solidFill>
                  <a:schemeClr val="accent5"/>
                </a:solidFill>
                <a:latin typeface="Gill Sans MT (Headings)"/>
              </a:rPr>
              <a:t>Target Audience &amp; Campaign Strategy</a:t>
            </a:r>
          </a:p>
          <a:p>
            <a:pPr>
              <a:buFont typeface="Arial" panose="020B0604020202020204" pitchFamily="34" charset="0"/>
              <a:buChar char="•"/>
            </a:pPr>
            <a:r>
              <a:rPr lang="en-US" b="1" dirty="0">
                <a:solidFill>
                  <a:schemeClr val="tx2">
                    <a:lumMod val="25000"/>
                    <a:lumOff val="75000"/>
                  </a:schemeClr>
                </a:solidFill>
              </a:rPr>
              <a:t>Target Audience</a:t>
            </a:r>
            <a:r>
              <a:rPr lang="en-US" dirty="0">
                <a:solidFill>
                  <a:schemeClr val="bg1"/>
                </a:solidFill>
              </a:rPr>
              <a:t>: People looking for healthcare services such as eye care, surgery, and wellness </a:t>
            </a:r>
            <a:r>
              <a:rPr lang="en-US" dirty="0" err="1">
                <a:solidFill>
                  <a:schemeClr val="bg1"/>
                </a:solidFill>
              </a:rPr>
              <a:t>solutions.Target</a:t>
            </a:r>
            <a:r>
              <a:rPr lang="en-US" dirty="0">
                <a:solidFill>
                  <a:schemeClr val="bg1"/>
                </a:solidFill>
              </a:rPr>
              <a:t> users based on search queries related to these services.</a:t>
            </a:r>
          </a:p>
          <a:p>
            <a:pPr>
              <a:buFont typeface="Arial" panose="020B0604020202020204" pitchFamily="34" charset="0"/>
              <a:buChar char="•"/>
            </a:pPr>
            <a:r>
              <a:rPr lang="en-US" b="1" dirty="0">
                <a:solidFill>
                  <a:schemeClr val="tx2">
                    <a:lumMod val="25000"/>
                    <a:lumOff val="75000"/>
                  </a:schemeClr>
                </a:solidFill>
              </a:rPr>
              <a:t>Geographic Targeting</a:t>
            </a:r>
            <a:r>
              <a:rPr lang="en-US" dirty="0">
                <a:solidFill>
                  <a:schemeClr val="bg1"/>
                </a:solidFill>
              </a:rPr>
              <a:t>: The company operates in multiple states, so run localized campaigns targeting each region specifically, adjusting budget based on the population and healthcare demand in each state</a:t>
            </a:r>
          </a:p>
        </p:txBody>
      </p:sp>
      <p:sp>
        <p:nvSpPr>
          <p:cNvPr id="28" name="TextBox 27">
            <a:extLst>
              <a:ext uri="{FF2B5EF4-FFF2-40B4-BE49-F238E27FC236}">
                <a16:creationId xmlns:a16="http://schemas.microsoft.com/office/drawing/2014/main" id="{7B056493-C9BF-1E1E-56DC-18E07FCCC4F6}"/>
              </a:ext>
            </a:extLst>
          </p:cNvPr>
          <p:cNvSpPr txBox="1"/>
          <p:nvPr/>
        </p:nvSpPr>
        <p:spPr>
          <a:xfrm>
            <a:off x="228600" y="693599"/>
            <a:ext cx="6096000" cy="461665"/>
          </a:xfrm>
          <a:prstGeom prst="rect">
            <a:avLst/>
          </a:prstGeom>
          <a:noFill/>
        </p:spPr>
        <p:txBody>
          <a:bodyPr wrap="square">
            <a:spAutoFit/>
          </a:bodyPr>
          <a:lstStyle/>
          <a:p>
            <a:pPr>
              <a:buNone/>
            </a:pPr>
            <a:r>
              <a:rPr lang="en-US" sz="2400" b="1" dirty="0">
                <a:solidFill>
                  <a:schemeClr val="accent5"/>
                </a:solidFill>
                <a:latin typeface="Gill Sans MT (Headings)"/>
              </a:rPr>
              <a:t> Goal</a:t>
            </a:r>
          </a:p>
        </p:txBody>
      </p:sp>
      <p:sp>
        <p:nvSpPr>
          <p:cNvPr id="29" name="TextBox 28">
            <a:extLst>
              <a:ext uri="{FF2B5EF4-FFF2-40B4-BE49-F238E27FC236}">
                <a16:creationId xmlns:a16="http://schemas.microsoft.com/office/drawing/2014/main" id="{44B064D9-67A9-B6CA-BD14-22970E5A862E}"/>
              </a:ext>
            </a:extLst>
          </p:cNvPr>
          <p:cNvSpPr txBox="1"/>
          <p:nvPr/>
        </p:nvSpPr>
        <p:spPr>
          <a:xfrm>
            <a:off x="1981200" y="85964"/>
            <a:ext cx="8086725" cy="584775"/>
          </a:xfrm>
          <a:prstGeom prst="rect">
            <a:avLst/>
          </a:prstGeom>
          <a:noFill/>
        </p:spPr>
        <p:txBody>
          <a:bodyPr wrap="square">
            <a:spAutoFit/>
          </a:bodyPr>
          <a:lstStyle/>
          <a:p>
            <a:pPr>
              <a:buNone/>
            </a:pPr>
            <a:r>
              <a:rPr lang="en-US" sz="3200" b="1" dirty="0">
                <a:solidFill>
                  <a:schemeClr val="bg1"/>
                </a:solidFill>
                <a:latin typeface="Gill Sans MT (Headings)"/>
              </a:rPr>
              <a:t>SEARCH ENGINE MARKETING</a:t>
            </a:r>
          </a:p>
        </p:txBody>
      </p:sp>
      <p:sp>
        <p:nvSpPr>
          <p:cNvPr id="3" name="object 7" descr="Beige rectangle">
            <a:extLst>
              <a:ext uri="{FF2B5EF4-FFF2-40B4-BE49-F238E27FC236}">
                <a16:creationId xmlns:a16="http://schemas.microsoft.com/office/drawing/2014/main" id="{54B1230C-CAAF-4F15-339A-4B3AF66C9D33}"/>
              </a:ext>
            </a:extLst>
          </p:cNvPr>
          <p:cNvSpPr/>
          <p:nvPr/>
        </p:nvSpPr>
        <p:spPr bwMode="white">
          <a:xfrm flipV="1">
            <a:off x="5386573" y="576625"/>
            <a:ext cx="274144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4" name="object 7" descr="Beige rectangle">
            <a:extLst>
              <a:ext uri="{FF2B5EF4-FFF2-40B4-BE49-F238E27FC236}">
                <a16:creationId xmlns:a16="http://schemas.microsoft.com/office/drawing/2014/main" id="{E32FB618-212F-606F-EA13-DD12936BFD67}"/>
              </a:ext>
            </a:extLst>
          </p:cNvPr>
          <p:cNvSpPr/>
          <p:nvPr/>
        </p:nvSpPr>
        <p:spPr bwMode="white">
          <a:xfrm flipV="1">
            <a:off x="2313167" y="576624"/>
            <a:ext cx="274144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509022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40A0F-C5BE-9233-8B68-58CFBA850300}"/>
              </a:ext>
            </a:extLst>
          </p:cNvPr>
          <p:cNvSpPr>
            <a:spLocks noGrp="1"/>
          </p:cNvSpPr>
          <p:nvPr>
            <p:ph type="sldNum" sz="quarter" idx="11"/>
          </p:nvPr>
        </p:nvSpPr>
        <p:spPr/>
        <p:txBody>
          <a:bodyPr/>
          <a:lstStyle/>
          <a:p>
            <a:fld id="{EECC7194-A4D0-457B-9D3E-53681723AFF7}" type="slidenum">
              <a:rPr lang="en-US" noProof="0" smtClean="0"/>
              <a:pPr/>
              <a:t>41</a:t>
            </a:fld>
            <a:endParaRPr lang="en-US" noProof="0" dirty="0"/>
          </a:p>
        </p:txBody>
      </p:sp>
      <p:sp>
        <p:nvSpPr>
          <p:cNvPr id="23" name="TextBox 22">
            <a:extLst>
              <a:ext uri="{FF2B5EF4-FFF2-40B4-BE49-F238E27FC236}">
                <a16:creationId xmlns:a16="http://schemas.microsoft.com/office/drawing/2014/main" id="{8D04C9CA-8D26-5669-AACF-983746287DB2}"/>
              </a:ext>
            </a:extLst>
          </p:cNvPr>
          <p:cNvSpPr txBox="1"/>
          <p:nvPr/>
        </p:nvSpPr>
        <p:spPr>
          <a:xfrm>
            <a:off x="224161" y="300802"/>
            <a:ext cx="6094520" cy="5447645"/>
          </a:xfrm>
          <a:prstGeom prst="rect">
            <a:avLst/>
          </a:prstGeom>
          <a:noFill/>
        </p:spPr>
        <p:txBody>
          <a:bodyPr wrap="square">
            <a:spAutoFit/>
          </a:bodyPr>
          <a:lstStyle/>
          <a:p>
            <a:pPr>
              <a:buNone/>
            </a:pPr>
            <a:r>
              <a:rPr lang="en-IN" sz="2400" b="1" dirty="0">
                <a:solidFill>
                  <a:schemeClr val="accent5"/>
                </a:solidFill>
                <a:latin typeface="Gill Sans MT (Headings)"/>
              </a:rPr>
              <a:t>Budget Allocation</a:t>
            </a:r>
          </a:p>
          <a:p>
            <a:pPr>
              <a:buNone/>
            </a:pPr>
            <a:r>
              <a:rPr lang="en-IN" dirty="0">
                <a:solidFill>
                  <a:schemeClr val="tx2">
                    <a:lumMod val="25000"/>
                    <a:lumOff val="75000"/>
                  </a:schemeClr>
                </a:solidFill>
              </a:rPr>
              <a:t>Assume a </a:t>
            </a:r>
            <a:r>
              <a:rPr lang="en-IN" b="1" dirty="0">
                <a:solidFill>
                  <a:schemeClr val="tx2">
                    <a:lumMod val="25000"/>
                    <a:lumOff val="75000"/>
                  </a:schemeClr>
                </a:solidFill>
              </a:rPr>
              <a:t>monthly budget</a:t>
            </a:r>
            <a:r>
              <a:rPr lang="en-IN" dirty="0">
                <a:solidFill>
                  <a:schemeClr val="tx2">
                    <a:lumMod val="25000"/>
                    <a:lumOff val="75000"/>
                  </a:schemeClr>
                </a:solidFill>
              </a:rPr>
              <a:t> </a:t>
            </a:r>
            <a:r>
              <a:rPr lang="en-IN" dirty="0">
                <a:solidFill>
                  <a:schemeClr val="bg1"/>
                </a:solidFill>
              </a:rPr>
              <a:t>of ₹500,000. We can allocate this budget across various states based on population and demand for healthcare services. Here’s an </a:t>
            </a:r>
          </a:p>
          <a:p>
            <a:pPr>
              <a:buNone/>
            </a:pPr>
            <a:r>
              <a:rPr lang="en-IN" dirty="0">
                <a:solidFill>
                  <a:schemeClr val="bg1"/>
                </a:solidFill>
              </a:rPr>
              <a:t>breakdown:</a:t>
            </a:r>
          </a:p>
          <a:p>
            <a:pPr>
              <a:buFont typeface="Arial" panose="020B0604020202020204" pitchFamily="34" charset="0"/>
              <a:buChar char="•"/>
            </a:pPr>
            <a:r>
              <a:rPr lang="en-IN" b="1" dirty="0">
                <a:solidFill>
                  <a:schemeClr val="tx2">
                    <a:lumMod val="25000"/>
                    <a:lumOff val="75000"/>
                  </a:schemeClr>
                </a:solidFill>
              </a:rPr>
              <a:t>Tamil Nadu</a:t>
            </a:r>
            <a:r>
              <a:rPr lang="en-IN" dirty="0">
                <a:solidFill>
                  <a:schemeClr val="bg1"/>
                </a:solidFill>
              </a:rPr>
              <a:t>: ₹75,000 (Highest demand, 49 locations)</a:t>
            </a:r>
          </a:p>
          <a:p>
            <a:pPr>
              <a:buFont typeface="Arial" panose="020B0604020202020204" pitchFamily="34" charset="0"/>
              <a:buChar char="•"/>
            </a:pPr>
            <a:r>
              <a:rPr lang="en-IN" b="1" dirty="0">
                <a:solidFill>
                  <a:schemeClr val="tx2">
                    <a:lumMod val="25000"/>
                    <a:lumOff val="75000"/>
                  </a:schemeClr>
                </a:solidFill>
              </a:rPr>
              <a:t>Maharashtra</a:t>
            </a:r>
            <a:r>
              <a:rPr lang="en-IN" dirty="0">
                <a:solidFill>
                  <a:schemeClr val="bg1"/>
                </a:solidFill>
              </a:rPr>
              <a:t>: ₹60,000 (28 locations)</a:t>
            </a:r>
          </a:p>
          <a:p>
            <a:pPr>
              <a:buFont typeface="Arial" panose="020B0604020202020204" pitchFamily="34" charset="0"/>
              <a:buChar char="•"/>
            </a:pPr>
            <a:r>
              <a:rPr lang="en-IN" b="1" dirty="0">
                <a:solidFill>
                  <a:schemeClr val="tx2">
                    <a:lumMod val="25000"/>
                    <a:lumOff val="75000"/>
                  </a:schemeClr>
                </a:solidFill>
              </a:rPr>
              <a:t>Karnataka</a:t>
            </a:r>
            <a:r>
              <a:rPr lang="en-IN" dirty="0">
                <a:solidFill>
                  <a:schemeClr val="bg1"/>
                </a:solidFill>
              </a:rPr>
              <a:t>: ₹50,000 (24 locations)</a:t>
            </a:r>
          </a:p>
          <a:p>
            <a:pPr>
              <a:buFont typeface="Arial" panose="020B0604020202020204" pitchFamily="34" charset="0"/>
              <a:buChar char="•"/>
            </a:pPr>
            <a:r>
              <a:rPr lang="en-IN" b="1" dirty="0">
                <a:solidFill>
                  <a:schemeClr val="tx2">
                    <a:lumMod val="25000"/>
                    <a:lumOff val="75000"/>
                  </a:schemeClr>
                </a:solidFill>
              </a:rPr>
              <a:t>Telangana</a:t>
            </a:r>
            <a:r>
              <a:rPr lang="en-IN" dirty="0">
                <a:solidFill>
                  <a:schemeClr val="bg1"/>
                </a:solidFill>
              </a:rPr>
              <a:t>: ₹40,000 (18 locations)</a:t>
            </a:r>
          </a:p>
          <a:p>
            <a:pPr>
              <a:buFont typeface="Arial" panose="020B0604020202020204" pitchFamily="34" charset="0"/>
              <a:buChar char="•"/>
            </a:pPr>
            <a:r>
              <a:rPr lang="en-IN" b="1" dirty="0">
                <a:solidFill>
                  <a:schemeClr val="tx2">
                    <a:lumMod val="25000"/>
                    <a:lumOff val="75000"/>
                  </a:schemeClr>
                </a:solidFill>
              </a:rPr>
              <a:t>Andhra Pradesh</a:t>
            </a:r>
            <a:r>
              <a:rPr lang="en-IN" dirty="0">
                <a:solidFill>
                  <a:schemeClr val="bg1"/>
                </a:solidFill>
              </a:rPr>
              <a:t>: ₹40,000 (11 locations)</a:t>
            </a:r>
          </a:p>
          <a:p>
            <a:pPr>
              <a:buFont typeface="Arial" panose="020B0604020202020204" pitchFamily="34" charset="0"/>
              <a:buChar char="•"/>
            </a:pPr>
            <a:r>
              <a:rPr lang="en-IN" b="1" dirty="0">
                <a:solidFill>
                  <a:schemeClr val="tx2">
                    <a:lumMod val="25000"/>
                    <a:lumOff val="75000"/>
                  </a:schemeClr>
                </a:solidFill>
              </a:rPr>
              <a:t>Gujarat</a:t>
            </a:r>
            <a:r>
              <a:rPr lang="en-IN" dirty="0">
                <a:solidFill>
                  <a:schemeClr val="bg1"/>
                </a:solidFill>
              </a:rPr>
              <a:t>: ₹30,000 (8 locations)</a:t>
            </a:r>
          </a:p>
          <a:p>
            <a:pPr>
              <a:buFont typeface="Arial" panose="020B0604020202020204" pitchFamily="34" charset="0"/>
              <a:buChar char="•"/>
            </a:pPr>
            <a:r>
              <a:rPr lang="en-IN" b="1" dirty="0">
                <a:solidFill>
                  <a:schemeClr val="tx2">
                    <a:lumMod val="25000"/>
                    <a:lumOff val="75000"/>
                  </a:schemeClr>
                </a:solidFill>
              </a:rPr>
              <a:t>Jammu &amp; Kashmir</a:t>
            </a:r>
            <a:r>
              <a:rPr lang="en-IN" dirty="0">
                <a:solidFill>
                  <a:schemeClr val="bg1"/>
                </a:solidFill>
              </a:rPr>
              <a:t>: ₹15,000 (5 locations)</a:t>
            </a:r>
          </a:p>
          <a:p>
            <a:pPr>
              <a:buFont typeface="Arial" panose="020B0604020202020204" pitchFamily="34" charset="0"/>
              <a:buChar char="•"/>
            </a:pPr>
            <a:r>
              <a:rPr lang="en-IN" b="1" dirty="0">
                <a:solidFill>
                  <a:schemeClr val="tx2">
                    <a:lumMod val="25000"/>
                    <a:lumOff val="75000"/>
                  </a:schemeClr>
                </a:solidFill>
              </a:rPr>
              <a:t>Kerala</a:t>
            </a:r>
            <a:r>
              <a:rPr lang="en-IN" dirty="0">
                <a:solidFill>
                  <a:schemeClr val="bg1"/>
                </a:solidFill>
              </a:rPr>
              <a:t>: ₹20,000 (4 locations)</a:t>
            </a:r>
          </a:p>
          <a:p>
            <a:pPr>
              <a:buFont typeface="Arial" panose="020B0604020202020204" pitchFamily="34" charset="0"/>
              <a:buChar char="•"/>
            </a:pPr>
            <a:r>
              <a:rPr lang="en-IN" b="1" dirty="0">
                <a:solidFill>
                  <a:schemeClr val="tx2">
                    <a:lumMod val="25000"/>
                    <a:lumOff val="75000"/>
                  </a:schemeClr>
                </a:solidFill>
              </a:rPr>
              <a:t>Punjab</a:t>
            </a:r>
            <a:r>
              <a:rPr lang="en-IN" dirty="0">
                <a:solidFill>
                  <a:schemeClr val="bg1"/>
                </a:solidFill>
              </a:rPr>
              <a:t>: ₹15,000 (5 locations)</a:t>
            </a:r>
          </a:p>
          <a:p>
            <a:pPr>
              <a:buFont typeface="Arial" panose="020B0604020202020204" pitchFamily="34" charset="0"/>
              <a:buChar char="•"/>
            </a:pPr>
            <a:r>
              <a:rPr lang="en-IN" b="1" dirty="0">
                <a:solidFill>
                  <a:schemeClr val="tx2">
                    <a:lumMod val="25000"/>
                    <a:lumOff val="75000"/>
                  </a:schemeClr>
                </a:solidFill>
              </a:rPr>
              <a:t>Madhya Pradesh</a:t>
            </a:r>
            <a:r>
              <a:rPr lang="en-IN" dirty="0">
                <a:solidFill>
                  <a:schemeClr val="bg1"/>
                </a:solidFill>
              </a:rPr>
              <a:t>: ₹10,000 (3 locations)</a:t>
            </a:r>
          </a:p>
          <a:p>
            <a:pPr>
              <a:buFont typeface="Arial" panose="020B0604020202020204" pitchFamily="34" charset="0"/>
              <a:buChar char="•"/>
            </a:pPr>
            <a:r>
              <a:rPr lang="en-IN" b="1" dirty="0">
                <a:solidFill>
                  <a:schemeClr val="tx2">
                    <a:lumMod val="25000"/>
                    <a:lumOff val="75000"/>
                  </a:schemeClr>
                </a:solidFill>
              </a:rPr>
              <a:t>West Bengal</a:t>
            </a:r>
            <a:r>
              <a:rPr lang="en-IN" dirty="0">
                <a:solidFill>
                  <a:schemeClr val="bg1"/>
                </a:solidFill>
              </a:rPr>
              <a:t>: ₹10,000 (3 locations)</a:t>
            </a:r>
          </a:p>
          <a:p>
            <a:pPr>
              <a:buFont typeface="Arial" panose="020B0604020202020204" pitchFamily="34" charset="0"/>
              <a:buChar char="•"/>
            </a:pPr>
            <a:r>
              <a:rPr lang="en-IN" b="1" dirty="0">
                <a:solidFill>
                  <a:schemeClr val="tx2">
                    <a:lumMod val="25000"/>
                    <a:lumOff val="75000"/>
                  </a:schemeClr>
                </a:solidFill>
              </a:rPr>
              <a:t>Rajasthan</a:t>
            </a:r>
            <a:r>
              <a:rPr lang="en-IN" dirty="0">
                <a:solidFill>
                  <a:schemeClr val="bg1"/>
                </a:solidFill>
              </a:rPr>
              <a:t>: ₹5,000 (1 location)</a:t>
            </a:r>
          </a:p>
          <a:p>
            <a:pPr>
              <a:buFont typeface="Arial" panose="020B0604020202020204" pitchFamily="34" charset="0"/>
              <a:buChar char="•"/>
            </a:pPr>
            <a:r>
              <a:rPr lang="en-IN" b="1" dirty="0">
                <a:solidFill>
                  <a:schemeClr val="tx2">
                    <a:lumMod val="25000"/>
                    <a:lumOff val="75000"/>
                  </a:schemeClr>
                </a:solidFill>
              </a:rPr>
              <a:t>Other states</a:t>
            </a:r>
            <a:r>
              <a:rPr lang="en-IN" dirty="0">
                <a:solidFill>
                  <a:schemeClr val="bg1"/>
                </a:solidFill>
              </a:rPr>
              <a:t>: Allocate smaller budgets for other states as necessary.</a:t>
            </a:r>
          </a:p>
        </p:txBody>
      </p:sp>
    </p:spTree>
    <p:extLst>
      <p:ext uri="{BB962C8B-B14F-4D97-AF65-F5344CB8AC3E}">
        <p14:creationId xmlns:p14="http://schemas.microsoft.com/office/powerpoint/2010/main" val="2695978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C3260-A2CF-D11B-63A6-BBB296587E35}"/>
              </a:ext>
            </a:extLst>
          </p:cNvPr>
          <p:cNvSpPr>
            <a:spLocks noGrp="1"/>
          </p:cNvSpPr>
          <p:nvPr>
            <p:ph type="sldNum" sz="quarter" idx="11"/>
          </p:nvPr>
        </p:nvSpPr>
        <p:spPr/>
        <p:txBody>
          <a:bodyPr/>
          <a:lstStyle/>
          <a:p>
            <a:fld id="{EECC7194-A4D0-457B-9D3E-53681723AFF7}" type="slidenum">
              <a:rPr lang="en-US" noProof="0" smtClean="0"/>
              <a:pPr/>
              <a:t>42</a:t>
            </a:fld>
            <a:endParaRPr lang="en-US" noProof="0" dirty="0"/>
          </a:p>
        </p:txBody>
      </p:sp>
      <p:sp>
        <p:nvSpPr>
          <p:cNvPr id="23" name="TextBox 22">
            <a:extLst>
              <a:ext uri="{FF2B5EF4-FFF2-40B4-BE49-F238E27FC236}">
                <a16:creationId xmlns:a16="http://schemas.microsoft.com/office/drawing/2014/main" id="{D29D36DA-3C28-29C6-ABF5-436C6A9E5A3E}"/>
              </a:ext>
            </a:extLst>
          </p:cNvPr>
          <p:cNvSpPr txBox="1"/>
          <p:nvPr/>
        </p:nvSpPr>
        <p:spPr>
          <a:xfrm>
            <a:off x="108751" y="137240"/>
            <a:ext cx="5697245" cy="3508653"/>
          </a:xfrm>
          <a:prstGeom prst="rect">
            <a:avLst/>
          </a:prstGeom>
          <a:noFill/>
        </p:spPr>
        <p:txBody>
          <a:bodyPr wrap="square">
            <a:spAutoFit/>
          </a:bodyPr>
          <a:lstStyle/>
          <a:p>
            <a:pPr>
              <a:buNone/>
            </a:pPr>
            <a:r>
              <a:rPr lang="en-US" sz="2400" b="1" dirty="0">
                <a:solidFill>
                  <a:schemeClr val="accent5"/>
                </a:solidFill>
              </a:rPr>
              <a:t>Campaign Types</a:t>
            </a:r>
          </a:p>
          <a:p>
            <a:pPr>
              <a:buFont typeface="+mj-lt"/>
              <a:buAutoNum type="arabicPeriod"/>
            </a:pPr>
            <a:r>
              <a:rPr lang="en-US" b="1" dirty="0">
                <a:solidFill>
                  <a:schemeClr val="tx2">
                    <a:lumMod val="25000"/>
                    <a:lumOff val="75000"/>
                  </a:schemeClr>
                </a:solidFill>
              </a:rPr>
              <a:t>Search Campaigns</a:t>
            </a:r>
            <a:r>
              <a:rPr lang="en-US" dirty="0">
                <a:solidFill>
                  <a:schemeClr val="bg1"/>
                </a:solidFill>
              </a:rPr>
              <a:t>: Focus on keywords like “eye care services,” “healthcare hospital near me,” “eye surgery,” etc. The goal is to capture intent-driven leads.</a:t>
            </a:r>
          </a:p>
          <a:p>
            <a:pPr>
              <a:buFont typeface="+mj-lt"/>
              <a:buAutoNum type="arabicPeriod"/>
            </a:pPr>
            <a:r>
              <a:rPr lang="en-US" b="1" dirty="0">
                <a:solidFill>
                  <a:schemeClr val="tx2">
                    <a:lumMod val="25000"/>
                    <a:lumOff val="75000"/>
                  </a:schemeClr>
                </a:solidFill>
              </a:rPr>
              <a:t>Display Campaigns</a:t>
            </a:r>
            <a:r>
              <a:rPr lang="en-US" dirty="0">
                <a:solidFill>
                  <a:schemeClr val="bg1"/>
                </a:solidFill>
              </a:rPr>
              <a:t>: Use for brand awareness, especially in states with higher healthcare competition. Target users interested in health and wellness, medical services, etc.</a:t>
            </a:r>
          </a:p>
          <a:p>
            <a:pPr>
              <a:buFont typeface="+mj-lt"/>
              <a:buAutoNum type="arabicPeriod"/>
            </a:pPr>
            <a:r>
              <a:rPr lang="en-US" b="1" dirty="0">
                <a:solidFill>
                  <a:schemeClr val="tx2">
                    <a:lumMod val="25000"/>
                    <a:lumOff val="75000"/>
                  </a:schemeClr>
                </a:solidFill>
              </a:rPr>
              <a:t>YouTube Campaigns</a:t>
            </a:r>
            <a:r>
              <a:rPr lang="en-US" dirty="0">
                <a:solidFill>
                  <a:schemeClr val="bg1"/>
                </a:solidFill>
              </a:rPr>
              <a:t>: Use video ads to promote healthcare services, educate users about treatments, and build brand credibility.</a:t>
            </a:r>
          </a:p>
        </p:txBody>
      </p:sp>
      <p:sp>
        <p:nvSpPr>
          <p:cNvPr id="27" name="TextBox 26">
            <a:extLst>
              <a:ext uri="{FF2B5EF4-FFF2-40B4-BE49-F238E27FC236}">
                <a16:creationId xmlns:a16="http://schemas.microsoft.com/office/drawing/2014/main" id="{EA97A7D3-6D27-2B4E-9C63-1300A3F8378B}"/>
              </a:ext>
            </a:extLst>
          </p:cNvPr>
          <p:cNvSpPr txBox="1"/>
          <p:nvPr/>
        </p:nvSpPr>
        <p:spPr>
          <a:xfrm>
            <a:off x="108751" y="3649916"/>
            <a:ext cx="5697245" cy="2954655"/>
          </a:xfrm>
          <a:prstGeom prst="rect">
            <a:avLst/>
          </a:prstGeom>
          <a:noFill/>
        </p:spPr>
        <p:txBody>
          <a:bodyPr wrap="square">
            <a:spAutoFit/>
          </a:bodyPr>
          <a:lstStyle/>
          <a:p>
            <a:pPr>
              <a:buNone/>
            </a:pPr>
            <a:r>
              <a:rPr lang="en-US" sz="2400" b="1" dirty="0">
                <a:solidFill>
                  <a:schemeClr val="accent5"/>
                </a:solidFill>
              </a:rPr>
              <a:t>Metrics &amp; Estimations</a:t>
            </a:r>
          </a:p>
          <a:p>
            <a:pPr>
              <a:buFont typeface="Arial" panose="020B0604020202020204" pitchFamily="34" charset="0"/>
              <a:buChar char="•"/>
            </a:pPr>
            <a:r>
              <a:rPr lang="en-US" b="1" dirty="0">
                <a:solidFill>
                  <a:schemeClr val="tx2">
                    <a:lumMod val="25000"/>
                    <a:lumOff val="75000"/>
                  </a:schemeClr>
                </a:solidFill>
              </a:rPr>
              <a:t>Average CPC (Cost-Per-Click)</a:t>
            </a:r>
            <a:r>
              <a:rPr lang="en-US" dirty="0">
                <a:solidFill>
                  <a:schemeClr val="bg1"/>
                </a:solidFill>
              </a:rPr>
              <a:t>:</a:t>
            </a:r>
            <a:r>
              <a:rPr lang="en-US" dirty="0">
                <a:solidFill>
                  <a:schemeClr val="tx2">
                    <a:lumMod val="25000"/>
                    <a:lumOff val="75000"/>
                  </a:schemeClr>
                </a:solidFill>
              </a:rPr>
              <a:t> </a:t>
            </a:r>
            <a:r>
              <a:rPr lang="en-US" dirty="0">
                <a:solidFill>
                  <a:schemeClr val="bg1"/>
                </a:solidFill>
              </a:rPr>
              <a:t>Based on historical trends and the competitive nature of healthcare ads, expect an </a:t>
            </a:r>
            <a:r>
              <a:rPr lang="en-US" b="1" dirty="0">
                <a:solidFill>
                  <a:schemeClr val="tx2">
                    <a:lumMod val="25000"/>
                    <a:lumOff val="75000"/>
                  </a:schemeClr>
                </a:solidFill>
              </a:rPr>
              <a:t>average CPC</a:t>
            </a:r>
            <a:r>
              <a:rPr lang="en-US" dirty="0">
                <a:solidFill>
                  <a:schemeClr val="tx2">
                    <a:lumMod val="25000"/>
                    <a:lumOff val="75000"/>
                  </a:schemeClr>
                </a:solidFill>
              </a:rPr>
              <a:t> </a:t>
            </a:r>
            <a:r>
              <a:rPr lang="en-US" dirty="0">
                <a:solidFill>
                  <a:schemeClr val="bg1"/>
                </a:solidFill>
              </a:rPr>
              <a:t>of ₹15 to ₹30 for search campaigns.</a:t>
            </a:r>
          </a:p>
          <a:p>
            <a:pPr>
              <a:buFont typeface="Arial" panose="020B0604020202020204" pitchFamily="34" charset="0"/>
              <a:buChar char="•"/>
            </a:pPr>
            <a:r>
              <a:rPr lang="en-US" b="1" dirty="0">
                <a:solidFill>
                  <a:schemeClr val="tx2">
                    <a:lumMod val="25000"/>
                    <a:lumOff val="75000"/>
                  </a:schemeClr>
                </a:solidFill>
              </a:rPr>
              <a:t>Cost per Conversion</a:t>
            </a:r>
            <a:r>
              <a:rPr lang="en-US" dirty="0">
                <a:solidFill>
                  <a:schemeClr val="bg1"/>
                </a:solidFill>
              </a:rPr>
              <a:t>: Healthcare services, especially hospitals, tend to have a higher cost per conversion due to the competitive nature of the industry. An estimate for </a:t>
            </a:r>
            <a:r>
              <a:rPr lang="en-US" b="1" dirty="0">
                <a:solidFill>
                  <a:schemeClr val="tx2">
                    <a:lumMod val="25000"/>
                    <a:lumOff val="75000"/>
                  </a:schemeClr>
                </a:solidFill>
              </a:rPr>
              <a:t>cost per conversion</a:t>
            </a:r>
            <a:r>
              <a:rPr lang="en-US" dirty="0">
                <a:solidFill>
                  <a:schemeClr val="tx2">
                    <a:lumMod val="25000"/>
                    <a:lumOff val="75000"/>
                  </a:schemeClr>
                </a:solidFill>
              </a:rPr>
              <a:t> </a:t>
            </a:r>
            <a:r>
              <a:rPr lang="en-US" dirty="0">
                <a:solidFill>
                  <a:schemeClr val="bg1"/>
                </a:solidFill>
              </a:rPr>
              <a:t>would be between ₹200 to ₹500, depending on the region.</a:t>
            </a:r>
          </a:p>
        </p:txBody>
      </p:sp>
      <p:sp>
        <p:nvSpPr>
          <p:cNvPr id="29" name="TextBox 28">
            <a:extLst>
              <a:ext uri="{FF2B5EF4-FFF2-40B4-BE49-F238E27FC236}">
                <a16:creationId xmlns:a16="http://schemas.microsoft.com/office/drawing/2014/main" id="{378E995C-AB2A-4D23-7F0D-EE64D1C5E381}"/>
              </a:ext>
            </a:extLst>
          </p:cNvPr>
          <p:cNvSpPr txBox="1"/>
          <p:nvPr/>
        </p:nvSpPr>
        <p:spPr>
          <a:xfrm>
            <a:off x="5988729" y="566678"/>
            <a:ext cx="6094520" cy="2862322"/>
          </a:xfrm>
          <a:prstGeom prst="rect">
            <a:avLst/>
          </a:prstGeom>
          <a:noFill/>
        </p:spPr>
        <p:txBody>
          <a:bodyPr wrap="square">
            <a:spAutoFit/>
          </a:bodyPr>
          <a:lstStyle/>
          <a:p>
            <a:pPr>
              <a:buNone/>
            </a:pPr>
            <a:r>
              <a:rPr lang="en-US" b="1" dirty="0">
                <a:solidFill>
                  <a:schemeClr val="tx2">
                    <a:lumMod val="25000"/>
                    <a:lumOff val="75000"/>
                  </a:schemeClr>
                </a:solidFill>
              </a:rPr>
              <a:t>Expected Leads</a:t>
            </a:r>
            <a:r>
              <a:rPr lang="en-US" dirty="0">
                <a:solidFill>
                  <a:schemeClr val="bg1"/>
                </a:solidFill>
              </a:rPr>
              <a:t>: Depending on the conversion rate (let’s assume 3%), you can expect the following:</a:t>
            </a:r>
          </a:p>
          <a:p>
            <a:pPr>
              <a:buFont typeface="Arial" panose="020B0604020202020204" pitchFamily="34" charset="0"/>
              <a:buChar char="•"/>
            </a:pPr>
            <a:r>
              <a:rPr lang="en-US" b="1" dirty="0">
                <a:solidFill>
                  <a:schemeClr val="tx2">
                    <a:lumMod val="25000"/>
                    <a:lumOff val="75000"/>
                  </a:schemeClr>
                </a:solidFill>
              </a:rPr>
              <a:t>For Search Campaigns</a:t>
            </a:r>
            <a:r>
              <a:rPr lang="en-US" dirty="0">
                <a:solidFill>
                  <a:schemeClr val="bg1"/>
                </a:solidFill>
              </a:rPr>
              <a:t>: With an average CPC of ₹20 and ₹500,000 budget, you could expect approximately </a:t>
            </a:r>
            <a:r>
              <a:rPr lang="en-US" b="1" dirty="0">
                <a:solidFill>
                  <a:schemeClr val="tx2">
                    <a:lumMod val="25000"/>
                    <a:lumOff val="75000"/>
                  </a:schemeClr>
                </a:solidFill>
              </a:rPr>
              <a:t>10,000 clicks</a:t>
            </a:r>
            <a:r>
              <a:rPr lang="en-US" dirty="0">
                <a:solidFill>
                  <a:schemeClr val="bg1"/>
                </a:solidFill>
              </a:rPr>
              <a:t>. With a conversion rate of 3%, this would lead to about </a:t>
            </a:r>
            <a:r>
              <a:rPr lang="en-US" b="1" dirty="0">
                <a:solidFill>
                  <a:schemeClr val="tx2">
                    <a:lumMod val="25000"/>
                    <a:lumOff val="75000"/>
                  </a:schemeClr>
                </a:solidFill>
              </a:rPr>
              <a:t>300 conversions</a:t>
            </a:r>
            <a:r>
              <a:rPr lang="en-US" dirty="0">
                <a:solidFill>
                  <a:schemeClr val="tx2">
                    <a:lumMod val="25000"/>
                    <a:lumOff val="75000"/>
                  </a:schemeClr>
                </a:solidFill>
              </a:rPr>
              <a:t> </a:t>
            </a:r>
            <a:r>
              <a:rPr lang="en-US" dirty="0">
                <a:solidFill>
                  <a:schemeClr val="bg1"/>
                </a:solidFill>
              </a:rPr>
              <a:t>(leads).</a:t>
            </a:r>
          </a:p>
          <a:p>
            <a:pPr>
              <a:buFont typeface="Arial" panose="020B0604020202020204" pitchFamily="34" charset="0"/>
              <a:buChar char="•"/>
            </a:pPr>
            <a:r>
              <a:rPr lang="en-US" b="1" dirty="0">
                <a:solidFill>
                  <a:schemeClr val="tx2">
                    <a:lumMod val="25000"/>
                    <a:lumOff val="75000"/>
                  </a:schemeClr>
                </a:solidFill>
              </a:rPr>
              <a:t>For Display Campaigns</a:t>
            </a:r>
            <a:r>
              <a:rPr lang="en-US" dirty="0">
                <a:solidFill>
                  <a:schemeClr val="bg1"/>
                </a:solidFill>
              </a:rPr>
              <a:t>: The conversion rate will be lower, so expect fewer leads compared to search ads. Let’s estimate </a:t>
            </a:r>
            <a:r>
              <a:rPr lang="en-US" b="1" dirty="0">
                <a:solidFill>
                  <a:schemeClr val="tx2">
                    <a:lumMod val="25000"/>
                    <a:lumOff val="75000"/>
                  </a:schemeClr>
                </a:solidFill>
              </a:rPr>
              <a:t>1-2% conversion rate</a:t>
            </a:r>
            <a:r>
              <a:rPr lang="en-US" dirty="0">
                <a:solidFill>
                  <a:schemeClr val="tx2">
                    <a:lumMod val="25000"/>
                    <a:lumOff val="75000"/>
                  </a:schemeClr>
                </a:solidFill>
              </a:rPr>
              <a:t> </a:t>
            </a:r>
            <a:r>
              <a:rPr lang="en-US" dirty="0">
                <a:solidFill>
                  <a:schemeClr val="bg1"/>
                </a:solidFill>
              </a:rPr>
              <a:t>for display ads, leading to</a:t>
            </a:r>
            <a:r>
              <a:rPr lang="en-US" dirty="0"/>
              <a:t> </a:t>
            </a:r>
            <a:r>
              <a:rPr lang="en-US" b="1" dirty="0">
                <a:solidFill>
                  <a:schemeClr val="tx2">
                    <a:lumMod val="25000"/>
                    <a:lumOff val="75000"/>
                  </a:schemeClr>
                </a:solidFill>
              </a:rPr>
              <a:t>50-100 leads</a:t>
            </a:r>
            <a:r>
              <a:rPr lang="en-US" dirty="0">
                <a:solidFill>
                  <a:schemeClr val="bg1"/>
                </a:solidFill>
              </a:rPr>
              <a:t>.</a:t>
            </a:r>
          </a:p>
        </p:txBody>
      </p:sp>
    </p:spTree>
    <p:extLst>
      <p:ext uri="{BB962C8B-B14F-4D97-AF65-F5344CB8AC3E}">
        <p14:creationId xmlns:p14="http://schemas.microsoft.com/office/powerpoint/2010/main" val="303453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26D122-2F95-C56D-6C66-2F0810E278DD}"/>
              </a:ext>
            </a:extLst>
          </p:cNvPr>
          <p:cNvSpPr>
            <a:spLocks noGrp="1"/>
          </p:cNvSpPr>
          <p:nvPr>
            <p:ph type="sldNum" sz="quarter" idx="11"/>
          </p:nvPr>
        </p:nvSpPr>
        <p:spPr/>
        <p:txBody>
          <a:bodyPr/>
          <a:lstStyle/>
          <a:p>
            <a:fld id="{EECC7194-A4D0-457B-9D3E-53681723AFF7}" type="slidenum">
              <a:rPr lang="en-US" noProof="0" smtClean="0"/>
              <a:pPr/>
              <a:t>43</a:t>
            </a:fld>
            <a:endParaRPr lang="en-US" noProof="0" dirty="0"/>
          </a:p>
        </p:txBody>
      </p:sp>
      <p:sp>
        <p:nvSpPr>
          <p:cNvPr id="25" name="TextBox 24">
            <a:extLst>
              <a:ext uri="{FF2B5EF4-FFF2-40B4-BE49-F238E27FC236}">
                <a16:creationId xmlns:a16="http://schemas.microsoft.com/office/drawing/2014/main" id="{BFD99706-AB17-3AC9-7348-7EB17F5373C8}"/>
              </a:ext>
            </a:extLst>
          </p:cNvPr>
          <p:cNvSpPr txBox="1"/>
          <p:nvPr/>
        </p:nvSpPr>
        <p:spPr>
          <a:xfrm>
            <a:off x="3297315" y="103268"/>
            <a:ext cx="6094520" cy="461665"/>
          </a:xfrm>
          <a:prstGeom prst="rect">
            <a:avLst/>
          </a:prstGeom>
          <a:noFill/>
        </p:spPr>
        <p:txBody>
          <a:bodyPr wrap="square">
            <a:spAutoFit/>
          </a:bodyPr>
          <a:lstStyle/>
          <a:p>
            <a:r>
              <a:rPr lang="en-IN" sz="2400" dirty="0">
                <a:solidFill>
                  <a:schemeClr val="bg1"/>
                </a:solidFill>
              </a:rPr>
              <a:t>State-Wise Campaign Breakdown</a:t>
            </a:r>
          </a:p>
        </p:txBody>
      </p:sp>
      <p:graphicFrame>
        <p:nvGraphicFramePr>
          <p:cNvPr id="26" name="Table 25">
            <a:extLst>
              <a:ext uri="{FF2B5EF4-FFF2-40B4-BE49-F238E27FC236}">
                <a16:creationId xmlns:a16="http://schemas.microsoft.com/office/drawing/2014/main" id="{8BA9941A-24E2-86C0-873A-C99D332DC07C}"/>
              </a:ext>
            </a:extLst>
          </p:cNvPr>
          <p:cNvGraphicFramePr>
            <a:graphicFrameLocks noGrp="1"/>
          </p:cNvGraphicFramePr>
          <p:nvPr>
            <p:extLst>
              <p:ext uri="{D42A27DB-BD31-4B8C-83A1-F6EECF244321}">
                <p14:modId xmlns:p14="http://schemas.microsoft.com/office/powerpoint/2010/main" val="3418552799"/>
              </p:ext>
            </p:extLst>
          </p:nvPr>
        </p:nvGraphicFramePr>
        <p:xfrm>
          <a:off x="2344704" y="639086"/>
          <a:ext cx="7502592" cy="4455496"/>
        </p:xfrm>
        <a:graphic>
          <a:graphicData uri="http://schemas.openxmlformats.org/drawingml/2006/table">
            <a:tbl>
              <a:tblPr/>
              <a:tblGrid>
                <a:gridCol w="1250432">
                  <a:extLst>
                    <a:ext uri="{9D8B030D-6E8A-4147-A177-3AD203B41FA5}">
                      <a16:colId xmlns:a16="http://schemas.microsoft.com/office/drawing/2014/main" val="1087863452"/>
                    </a:ext>
                  </a:extLst>
                </a:gridCol>
                <a:gridCol w="1250432">
                  <a:extLst>
                    <a:ext uri="{9D8B030D-6E8A-4147-A177-3AD203B41FA5}">
                      <a16:colId xmlns:a16="http://schemas.microsoft.com/office/drawing/2014/main" val="426267862"/>
                    </a:ext>
                  </a:extLst>
                </a:gridCol>
                <a:gridCol w="1250432">
                  <a:extLst>
                    <a:ext uri="{9D8B030D-6E8A-4147-A177-3AD203B41FA5}">
                      <a16:colId xmlns:a16="http://schemas.microsoft.com/office/drawing/2014/main" val="1736608386"/>
                    </a:ext>
                  </a:extLst>
                </a:gridCol>
                <a:gridCol w="1250432">
                  <a:extLst>
                    <a:ext uri="{9D8B030D-6E8A-4147-A177-3AD203B41FA5}">
                      <a16:colId xmlns:a16="http://schemas.microsoft.com/office/drawing/2014/main" val="257239837"/>
                    </a:ext>
                  </a:extLst>
                </a:gridCol>
                <a:gridCol w="1250432">
                  <a:extLst>
                    <a:ext uri="{9D8B030D-6E8A-4147-A177-3AD203B41FA5}">
                      <a16:colId xmlns:a16="http://schemas.microsoft.com/office/drawing/2014/main" val="998575724"/>
                    </a:ext>
                  </a:extLst>
                </a:gridCol>
                <a:gridCol w="1250432">
                  <a:extLst>
                    <a:ext uri="{9D8B030D-6E8A-4147-A177-3AD203B41FA5}">
                      <a16:colId xmlns:a16="http://schemas.microsoft.com/office/drawing/2014/main" val="3873654829"/>
                    </a:ext>
                  </a:extLst>
                </a:gridCol>
              </a:tblGrid>
              <a:tr h="444663">
                <a:tc>
                  <a:txBody>
                    <a:bodyPr/>
                    <a:lstStyle/>
                    <a:p>
                      <a:r>
                        <a:rPr lang="en-IN" sz="1300" dirty="0">
                          <a:solidFill>
                            <a:schemeClr val="tx2">
                              <a:lumMod val="25000"/>
                              <a:lumOff val="75000"/>
                            </a:schemeClr>
                          </a:solidFill>
                        </a:rPr>
                        <a:t>State</a:t>
                      </a:r>
                    </a:p>
                  </a:txBody>
                  <a:tcPr marL="63523" marR="63523" marT="31762" marB="31762" anchor="ctr">
                    <a:lnL>
                      <a:noFill/>
                    </a:lnL>
                    <a:lnR>
                      <a:noFill/>
                    </a:lnR>
                    <a:lnT>
                      <a:noFill/>
                    </a:lnT>
                    <a:lnB>
                      <a:noFill/>
                    </a:lnB>
                    <a:noFill/>
                  </a:tcPr>
                </a:tc>
                <a:tc>
                  <a:txBody>
                    <a:bodyPr/>
                    <a:lstStyle/>
                    <a:p>
                      <a:r>
                        <a:rPr lang="en-IN" sz="1300">
                          <a:solidFill>
                            <a:schemeClr val="tx2">
                              <a:lumMod val="25000"/>
                              <a:lumOff val="75000"/>
                            </a:schemeClr>
                          </a:solidFill>
                        </a:rPr>
                        <a:t>Budget Allocation</a:t>
                      </a:r>
                    </a:p>
                  </a:txBody>
                  <a:tcPr marL="63523" marR="63523" marT="31762" marB="31762" anchor="ctr">
                    <a:lnL>
                      <a:noFill/>
                    </a:lnL>
                    <a:lnR>
                      <a:noFill/>
                    </a:lnR>
                    <a:lnT>
                      <a:noFill/>
                    </a:lnT>
                    <a:lnB>
                      <a:noFill/>
                    </a:lnB>
                    <a:noFill/>
                  </a:tcPr>
                </a:tc>
                <a:tc>
                  <a:txBody>
                    <a:bodyPr/>
                    <a:lstStyle/>
                    <a:p>
                      <a:r>
                        <a:rPr lang="en-IN" sz="1300">
                          <a:solidFill>
                            <a:schemeClr val="tx2">
                              <a:lumMod val="25000"/>
                              <a:lumOff val="75000"/>
                            </a:schemeClr>
                          </a:solidFill>
                        </a:rPr>
                        <a:t>Estimated CPC (₹)</a:t>
                      </a:r>
                    </a:p>
                  </a:txBody>
                  <a:tcPr marL="63523" marR="63523" marT="31762" marB="31762" anchor="ctr">
                    <a:lnL>
                      <a:noFill/>
                    </a:lnL>
                    <a:lnR>
                      <a:noFill/>
                    </a:lnR>
                    <a:lnT>
                      <a:noFill/>
                    </a:lnT>
                    <a:lnB>
                      <a:noFill/>
                    </a:lnB>
                    <a:noFill/>
                  </a:tcPr>
                </a:tc>
                <a:tc>
                  <a:txBody>
                    <a:bodyPr/>
                    <a:lstStyle/>
                    <a:p>
                      <a:r>
                        <a:rPr lang="en-IN" sz="1300">
                          <a:solidFill>
                            <a:schemeClr val="tx2">
                              <a:lumMod val="25000"/>
                              <a:lumOff val="75000"/>
                            </a:schemeClr>
                          </a:solidFill>
                        </a:rPr>
                        <a:t>Expected Clicks</a:t>
                      </a:r>
                    </a:p>
                  </a:txBody>
                  <a:tcPr marL="63523" marR="63523" marT="31762" marB="31762" anchor="ctr">
                    <a:lnL>
                      <a:noFill/>
                    </a:lnL>
                    <a:lnR>
                      <a:noFill/>
                    </a:lnR>
                    <a:lnT>
                      <a:noFill/>
                    </a:lnT>
                    <a:lnB>
                      <a:noFill/>
                    </a:lnB>
                    <a:noFill/>
                  </a:tcPr>
                </a:tc>
                <a:tc>
                  <a:txBody>
                    <a:bodyPr/>
                    <a:lstStyle/>
                    <a:p>
                      <a:r>
                        <a:rPr lang="en-IN" sz="1300">
                          <a:solidFill>
                            <a:schemeClr val="tx2">
                              <a:lumMod val="25000"/>
                              <a:lumOff val="75000"/>
                            </a:schemeClr>
                          </a:solidFill>
                        </a:rPr>
                        <a:t>Conversion Rate</a:t>
                      </a:r>
                    </a:p>
                  </a:txBody>
                  <a:tcPr marL="63523" marR="63523" marT="31762" marB="31762" anchor="ctr">
                    <a:lnL>
                      <a:noFill/>
                    </a:lnL>
                    <a:lnR>
                      <a:noFill/>
                    </a:lnR>
                    <a:lnT>
                      <a:noFill/>
                    </a:lnT>
                    <a:lnB>
                      <a:noFill/>
                    </a:lnB>
                    <a:noFill/>
                  </a:tcPr>
                </a:tc>
                <a:tc>
                  <a:txBody>
                    <a:bodyPr/>
                    <a:lstStyle/>
                    <a:p>
                      <a:r>
                        <a:rPr lang="en-IN" sz="1300" dirty="0">
                          <a:solidFill>
                            <a:schemeClr val="tx2">
                              <a:lumMod val="25000"/>
                              <a:lumOff val="75000"/>
                            </a:schemeClr>
                          </a:solidFill>
                        </a:rPr>
                        <a:t>Expected Leads</a:t>
                      </a:r>
                    </a:p>
                  </a:txBody>
                  <a:tcPr marL="63523" marR="63523" marT="31762" marB="31762" anchor="ctr">
                    <a:lnL>
                      <a:noFill/>
                    </a:lnL>
                    <a:lnR>
                      <a:noFill/>
                    </a:lnR>
                    <a:lnT>
                      <a:noFill/>
                    </a:lnT>
                    <a:lnB>
                      <a:noFill/>
                    </a:lnB>
                    <a:noFill/>
                  </a:tcPr>
                </a:tc>
                <a:extLst>
                  <a:ext uri="{0D108BD9-81ED-4DB2-BD59-A6C34878D82A}">
                    <a16:rowId xmlns:a16="http://schemas.microsoft.com/office/drawing/2014/main" val="3362942881"/>
                  </a:ext>
                </a:extLst>
              </a:tr>
              <a:tr h="254093">
                <a:tc>
                  <a:txBody>
                    <a:bodyPr/>
                    <a:lstStyle/>
                    <a:p>
                      <a:r>
                        <a:rPr lang="en-IN" sz="1300">
                          <a:solidFill>
                            <a:schemeClr val="tx2">
                              <a:lumMod val="25000"/>
                              <a:lumOff val="75000"/>
                            </a:schemeClr>
                          </a:solidFill>
                        </a:rPr>
                        <a:t>Tamil Nadu</a:t>
                      </a:r>
                    </a:p>
                  </a:txBody>
                  <a:tcPr marL="63523" marR="63523" marT="31762" marB="31762" anchor="ctr">
                    <a:lnL>
                      <a:noFill/>
                    </a:lnL>
                    <a:lnR>
                      <a:noFill/>
                    </a:lnR>
                    <a:lnT>
                      <a:noFill/>
                    </a:lnT>
                    <a:lnB>
                      <a:noFill/>
                    </a:lnB>
                    <a:noFill/>
                  </a:tcPr>
                </a:tc>
                <a:tc>
                  <a:txBody>
                    <a:bodyPr/>
                    <a:lstStyle/>
                    <a:p>
                      <a:r>
                        <a:rPr lang="en-IN" sz="1300">
                          <a:solidFill>
                            <a:schemeClr val="bg1"/>
                          </a:solidFill>
                        </a:rPr>
                        <a:t>₹75,000</a:t>
                      </a:r>
                    </a:p>
                  </a:txBody>
                  <a:tcPr marL="63523" marR="63523" marT="31762" marB="31762" anchor="ctr">
                    <a:lnL>
                      <a:noFill/>
                    </a:lnL>
                    <a:lnR>
                      <a:noFill/>
                    </a:lnR>
                    <a:lnT>
                      <a:noFill/>
                    </a:lnT>
                    <a:lnB>
                      <a:noFill/>
                    </a:lnB>
                    <a:noFill/>
                  </a:tcPr>
                </a:tc>
                <a:tc>
                  <a:txBody>
                    <a:bodyPr/>
                    <a:lstStyle/>
                    <a:p>
                      <a:r>
                        <a:rPr lang="en-IN" sz="1300">
                          <a:solidFill>
                            <a:schemeClr val="bg1"/>
                          </a:solidFill>
                        </a:rPr>
                        <a:t>20</a:t>
                      </a:r>
                    </a:p>
                  </a:txBody>
                  <a:tcPr marL="63523" marR="63523" marT="31762" marB="31762" anchor="ctr">
                    <a:lnL>
                      <a:noFill/>
                    </a:lnL>
                    <a:lnR>
                      <a:noFill/>
                    </a:lnR>
                    <a:lnT>
                      <a:noFill/>
                    </a:lnT>
                    <a:lnB>
                      <a:noFill/>
                    </a:lnB>
                    <a:noFill/>
                  </a:tcPr>
                </a:tc>
                <a:tc>
                  <a:txBody>
                    <a:bodyPr/>
                    <a:lstStyle/>
                    <a:p>
                      <a:r>
                        <a:rPr lang="en-IN" sz="1300">
                          <a:solidFill>
                            <a:schemeClr val="bg1"/>
                          </a:solidFill>
                        </a:rPr>
                        <a:t>3,750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113</a:t>
                      </a:r>
                    </a:p>
                  </a:txBody>
                  <a:tcPr marL="63523" marR="63523" marT="31762" marB="31762" anchor="ctr">
                    <a:lnL>
                      <a:noFill/>
                    </a:lnL>
                    <a:lnR>
                      <a:noFill/>
                    </a:lnR>
                    <a:lnT>
                      <a:noFill/>
                    </a:lnT>
                    <a:lnB>
                      <a:noFill/>
                    </a:lnB>
                    <a:noFill/>
                  </a:tcPr>
                </a:tc>
                <a:extLst>
                  <a:ext uri="{0D108BD9-81ED-4DB2-BD59-A6C34878D82A}">
                    <a16:rowId xmlns:a16="http://schemas.microsoft.com/office/drawing/2014/main" val="3677282723"/>
                  </a:ext>
                </a:extLst>
              </a:tr>
              <a:tr h="254093">
                <a:tc>
                  <a:txBody>
                    <a:bodyPr/>
                    <a:lstStyle/>
                    <a:p>
                      <a:r>
                        <a:rPr lang="en-IN" sz="1300">
                          <a:solidFill>
                            <a:schemeClr val="tx2">
                              <a:lumMod val="25000"/>
                              <a:lumOff val="75000"/>
                            </a:schemeClr>
                          </a:solidFill>
                        </a:rPr>
                        <a:t>Maharashtra</a:t>
                      </a:r>
                    </a:p>
                  </a:txBody>
                  <a:tcPr marL="63523" marR="63523" marT="31762" marB="31762" anchor="ctr">
                    <a:lnL>
                      <a:noFill/>
                    </a:lnL>
                    <a:lnR>
                      <a:noFill/>
                    </a:lnR>
                    <a:lnT>
                      <a:noFill/>
                    </a:lnT>
                    <a:lnB>
                      <a:noFill/>
                    </a:lnB>
                    <a:noFill/>
                  </a:tcPr>
                </a:tc>
                <a:tc>
                  <a:txBody>
                    <a:bodyPr/>
                    <a:lstStyle/>
                    <a:p>
                      <a:r>
                        <a:rPr lang="en-IN" sz="1300">
                          <a:solidFill>
                            <a:schemeClr val="bg1"/>
                          </a:solidFill>
                        </a:rPr>
                        <a:t>₹60,000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2,400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72</a:t>
                      </a:r>
                    </a:p>
                  </a:txBody>
                  <a:tcPr marL="63523" marR="63523" marT="31762" marB="31762" anchor="ctr">
                    <a:lnL>
                      <a:noFill/>
                    </a:lnL>
                    <a:lnR>
                      <a:noFill/>
                    </a:lnR>
                    <a:lnT>
                      <a:noFill/>
                    </a:lnT>
                    <a:lnB>
                      <a:noFill/>
                    </a:lnB>
                    <a:noFill/>
                  </a:tcPr>
                </a:tc>
                <a:extLst>
                  <a:ext uri="{0D108BD9-81ED-4DB2-BD59-A6C34878D82A}">
                    <a16:rowId xmlns:a16="http://schemas.microsoft.com/office/drawing/2014/main" val="4285686779"/>
                  </a:ext>
                </a:extLst>
              </a:tr>
              <a:tr h="254093">
                <a:tc>
                  <a:txBody>
                    <a:bodyPr/>
                    <a:lstStyle/>
                    <a:p>
                      <a:r>
                        <a:rPr lang="en-IN" sz="1300">
                          <a:solidFill>
                            <a:schemeClr val="tx2">
                              <a:lumMod val="25000"/>
                              <a:lumOff val="75000"/>
                            </a:schemeClr>
                          </a:solidFill>
                        </a:rPr>
                        <a:t>Karnataka</a:t>
                      </a:r>
                    </a:p>
                  </a:txBody>
                  <a:tcPr marL="63523" marR="63523" marT="31762" marB="31762" anchor="ctr">
                    <a:lnL>
                      <a:noFill/>
                    </a:lnL>
                    <a:lnR>
                      <a:noFill/>
                    </a:lnR>
                    <a:lnT>
                      <a:noFill/>
                    </a:lnT>
                    <a:lnB>
                      <a:noFill/>
                    </a:lnB>
                    <a:noFill/>
                  </a:tcPr>
                </a:tc>
                <a:tc>
                  <a:txBody>
                    <a:bodyPr/>
                    <a:lstStyle/>
                    <a:p>
                      <a:r>
                        <a:rPr lang="en-IN" sz="1300">
                          <a:solidFill>
                            <a:schemeClr val="bg1"/>
                          </a:solidFill>
                        </a:rPr>
                        <a:t>₹50,000</a:t>
                      </a:r>
                    </a:p>
                  </a:txBody>
                  <a:tcPr marL="63523" marR="63523" marT="31762" marB="31762" anchor="ctr">
                    <a:lnL>
                      <a:noFill/>
                    </a:lnL>
                    <a:lnR>
                      <a:noFill/>
                    </a:lnR>
                    <a:lnT>
                      <a:noFill/>
                    </a:lnT>
                    <a:lnB>
                      <a:noFill/>
                    </a:lnB>
                    <a:noFill/>
                  </a:tcPr>
                </a:tc>
                <a:tc>
                  <a:txBody>
                    <a:bodyPr/>
                    <a:lstStyle/>
                    <a:p>
                      <a:r>
                        <a:rPr lang="en-IN" sz="1300">
                          <a:solidFill>
                            <a:schemeClr val="bg1"/>
                          </a:solidFill>
                        </a:rPr>
                        <a:t>20</a:t>
                      </a:r>
                    </a:p>
                  </a:txBody>
                  <a:tcPr marL="63523" marR="63523" marT="31762" marB="31762" anchor="ctr">
                    <a:lnL>
                      <a:noFill/>
                    </a:lnL>
                    <a:lnR>
                      <a:noFill/>
                    </a:lnR>
                    <a:lnT>
                      <a:noFill/>
                    </a:lnT>
                    <a:lnB>
                      <a:noFill/>
                    </a:lnB>
                    <a:noFill/>
                  </a:tcPr>
                </a:tc>
                <a:tc>
                  <a:txBody>
                    <a:bodyPr/>
                    <a:lstStyle/>
                    <a:p>
                      <a:r>
                        <a:rPr lang="en-IN" sz="1300">
                          <a:solidFill>
                            <a:schemeClr val="bg1"/>
                          </a:solidFill>
                        </a:rPr>
                        <a:t>2,500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75</a:t>
                      </a:r>
                    </a:p>
                  </a:txBody>
                  <a:tcPr marL="63523" marR="63523" marT="31762" marB="31762" anchor="ctr">
                    <a:lnL>
                      <a:noFill/>
                    </a:lnL>
                    <a:lnR>
                      <a:noFill/>
                    </a:lnR>
                    <a:lnT>
                      <a:noFill/>
                    </a:lnT>
                    <a:lnB>
                      <a:noFill/>
                    </a:lnB>
                    <a:noFill/>
                  </a:tcPr>
                </a:tc>
                <a:extLst>
                  <a:ext uri="{0D108BD9-81ED-4DB2-BD59-A6C34878D82A}">
                    <a16:rowId xmlns:a16="http://schemas.microsoft.com/office/drawing/2014/main" val="2616498266"/>
                  </a:ext>
                </a:extLst>
              </a:tr>
              <a:tr h="254093">
                <a:tc>
                  <a:txBody>
                    <a:bodyPr/>
                    <a:lstStyle/>
                    <a:p>
                      <a:r>
                        <a:rPr lang="en-IN" sz="1300">
                          <a:solidFill>
                            <a:schemeClr val="tx2">
                              <a:lumMod val="25000"/>
                              <a:lumOff val="75000"/>
                            </a:schemeClr>
                          </a:solidFill>
                        </a:rPr>
                        <a:t>Telangana</a:t>
                      </a:r>
                    </a:p>
                  </a:txBody>
                  <a:tcPr marL="63523" marR="63523" marT="31762" marB="31762" anchor="ctr">
                    <a:lnL>
                      <a:noFill/>
                    </a:lnL>
                    <a:lnR>
                      <a:noFill/>
                    </a:lnR>
                    <a:lnT>
                      <a:noFill/>
                    </a:lnT>
                    <a:lnB>
                      <a:noFill/>
                    </a:lnB>
                    <a:noFill/>
                  </a:tcPr>
                </a:tc>
                <a:tc>
                  <a:txBody>
                    <a:bodyPr/>
                    <a:lstStyle/>
                    <a:p>
                      <a:r>
                        <a:rPr lang="en-IN" sz="1300">
                          <a:solidFill>
                            <a:schemeClr val="bg1"/>
                          </a:solidFill>
                        </a:rPr>
                        <a:t>₹40,000</a:t>
                      </a:r>
                    </a:p>
                  </a:txBody>
                  <a:tcPr marL="63523" marR="63523" marT="31762" marB="31762" anchor="ctr">
                    <a:lnL>
                      <a:noFill/>
                    </a:lnL>
                    <a:lnR>
                      <a:noFill/>
                    </a:lnR>
                    <a:lnT>
                      <a:noFill/>
                    </a:lnT>
                    <a:lnB>
                      <a:noFill/>
                    </a:lnB>
                    <a:noFill/>
                  </a:tcPr>
                </a:tc>
                <a:tc>
                  <a:txBody>
                    <a:bodyPr/>
                    <a:lstStyle/>
                    <a:p>
                      <a:r>
                        <a:rPr lang="en-IN" sz="1300">
                          <a:solidFill>
                            <a:schemeClr val="bg1"/>
                          </a:solidFill>
                        </a:rPr>
                        <a:t>22</a:t>
                      </a:r>
                    </a:p>
                  </a:txBody>
                  <a:tcPr marL="63523" marR="63523" marT="31762" marB="31762" anchor="ctr">
                    <a:lnL>
                      <a:noFill/>
                    </a:lnL>
                    <a:lnR>
                      <a:noFill/>
                    </a:lnR>
                    <a:lnT>
                      <a:noFill/>
                    </a:lnT>
                    <a:lnB>
                      <a:noFill/>
                    </a:lnB>
                    <a:noFill/>
                  </a:tcPr>
                </a:tc>
                <a:tc>
                  <a:txBody>
                    <a:bodyPr/>
                    <a:lstStyle/>
                    <a:p>
                      <a:r>
                        <a:rPr lang="en-IN" sz="1300">
                          <a:solidFill>
                            <a:schemeClr val="bg1"/>
                          </a:solidFill>
                        </a:rPr>
                        <a:t>1,818</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55</a:t>
                      </a:r>
                    </a:p>
                  </a:txBody>
                  <a:tcPr marL="63523" marR="63523" marT="31762" marB="31762" anchor="ctr">
                    <a:lnL>
                      <a:noFill/>
                    </a:lnL>
                    <a:lnR>
                      <a:noFill/>
                    </a:lnR>
                    <a:lnT>
                      <a:noFill/>
                    </a:lnT>
                    <a:lnB>
                      <a:noFill/>
                    </a:lnB>
                    <a:noFill/>
                  </a:tcPr>
                </a:tc>
                <a:extLst>
                  <a:ext uri="{0D108BD9-81ED-4DB2-BD59-A6C34878D82A}">
                    <a16:rowId xmlns:a16="http://schemas.microsoft.com/office/drawing/2014/main" val="3027949785"/>
                  </a:ext>
                </a:extLst>
              </a:tr>
              <a:tr h="444663">
                <a:tc>
                  <a:txBody>
                    <a:bodyPr/>
                    <a:lstStyle/>
                    <a:p>
                      <a:r>
                        <a:rPr lang="en-IN" sz="1300">
                          <a:solidFill>
                            <a:schemeClr val="tx2">
                              <a:lumMod val="25000"/>
                              <a:lumOff val="75000"/>
                            </a:schemeClr>
                          </a:solidFill>
                        </a:rPr>
                        <a:t>Andhra Pradesh</a:t>
                      </a:r>
                    </a:p>
                  </a:txBody>
                  <a:tcPr marL="63523" marR="63523" marT="31762" marB="31762" anchor="ctr">
                    <a:lnL>
                      <a:noFill/>
                    </a:lnL>
                    <a:lnR>
                      <a:noFill/>
                    </a:lnR>
                    <a:lnT>
                      <a:noFill/>
                    </a:lnT>
                    <a:lnB>
                      <a:noFill/>
                    </a:lnB>
                    <a:noFill/>
                  </a:tcPr>
                </a:tc>
                <a:tc>
                  <a:txBody>
                    <a:bodyPr/>
                    <a:lstStyle/>
                    <a:p>
                      <a:r>
                        <a:rPr lang="en-IN" sz="1300">
                          <a:solidFill>
                            <a:schemeClr val="bg1"/>
                          </a:solidFill>
                        </a:rPr>
                        <a:t>₹40,000</a:t>
                      </a:r>
                    </a:p>
                  </a:txBody>
                  <a:tcPr marL="63523" marR="63523" marT="31762" marB="31762" anchor="ctr">
                    <a:lnL>
                      <a:noFill/>
                    </a:lnL>
                    <a:lnR>
                      <a:noFill/>
                    </a:lnR>
                    <a:lnT>
                      <a:noFill/>
                    </a:lnT>
                    <a:lnB>
                      <a:noFill/>
                    </a:lnB>
                    <a:noFill/>
                  </a:tcPr>
                </a:tc>
                <a:tc>
                  <a:txBody>
                    <a:bodyPr/>
                    <a:lstStyle/>
                    <a:p>
                      <a:r>
                        <a:rPr lang="en-IN" sz="1300">
                          <a:solidFill>
                            <a:schemeClr val="bg1"/>
                          </a:solidFill>
                        </a:rPr>
                        <a:t>20</a:t>
                      </a:r>
                    </a:p>
                  </a:txBody>
                  <a:tcPr marL="63523" marR="63523" marT="31762" marB="31762" anchor="ctr">
                    <a:lnL>
                      <a:noFill/>
                    </a:lnL>
                    <a:lnR>
                      <a:noFill/>
                    </a:lnR>
                    <a:lnT>
                      <a:noFill/>
                    </a:lnT>
                    <a:lnB>
                      <a:noFill/>
                    </a:lnB>
                    <a:noFill/>
                  </a:tcPr>
                </a:tc>
                <a:tc>
                  <a:txBody>
                    <a:bodyPr/>
                    <a:lstStyle/>
                    <a:p>
                      <a:r>
                        <a:rPr lang="en-IN" sz="1300" dirty="0">
                          <a:solidFill>
                            <a:schemeClr val="bg1"/>
                          </a:solidFill>
                        </a:rPr>
                        <a:t>2,000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60</a:t>
                      </a:r>
                    </a:p>
                  </a:txBody>
                  <a:tcPr marL="63523" marR="63523" marT="31762" marB="31762" anchor="ctr">
                    <a:lnL>
                      <a:noFill/>
                    </a:lnL>
                    <a:lnR>
                      <a:noFill/>
                    </a:lnR>
                    <a:lnT>
                      <a:noFill/>
                    </a:lnT>
                    <a:lnB>
                      <a:noFill/>
                    </a:lnB>
                    <a:noFill/>
                  </a:tcPr>
                </a:tc>
                <a:extLst>
                  <a:ext uri="{0D108BD9-81ED-4DB2-BD59-A6C34878D82A}">
                    <a16:rowId xmlns:a16="http://schemas.microsoft.com/office/drawing/2014/main" val="1916802980"/>
                  </a:ext>
                </a:extLst>
              </a:tr>
              <a:tr h="254093">
                <a:tc>
                  <a:txBody>
                    <a:bodyPr/>
                    <a:lstStyle/>
                    <a:p>
                      <a:r>
                        <a:rPr lang="en-IN" sz="1300">
                          <a:solidFill>
                            <a:schemeClr val="tx2">
                              <a:lumMod val="25000"/>
                              <a:lumOff val="75000"/>
                            </a:schemeClr>
                          </a:solidFill>
                        </a:rPr>
                        <a:t>Gujarat</a:t>
                      </a:r>
                    </a:p>
                  </a:txBody>
                  <a:tcPr marL="63523" marR="63523" marT="31762" marB="31762" anchor="ctr">
                    <a:lnL>
                      <a:noFill/>
                    </a:lnL>
                    <a:lnR>
                      <a:noFill/>
                    </a:lnR>
                    <a:lnT>
                      <a:noFill/>
                    </a:lnT>
                    <a:lnB>
                      <a:noFill/>
                    </a:lnB>
                    <a:noFill/>
                  </a:tcPr>
                </a:tc>
                <a:tc>
                  <a:txBody>
                    <a:bodyPr/>
                    <a:lstStyle/>
                    <a:p>
                      <a:r>
                        <a:rPr lang="en-IN" sz="1300">
                          <a:solidFill>
                            <a:schemeClr val="bg1"/>
                          </a:solidFill>
                        </a:rPr>
                        <a:t>₹30,000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1,200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36</a:t>
                      </a:r>
                    </a:p>
                  </a:txBody>
                  <a:tcPr marL="63523" marR="63523" marT="31762" marB="31762" anchor="ctr">
                    <a:lnL>
                      <a:noFill/>
                    </a:lnL>
                    <a:lnR>
                      <a:noFill/>
                    </a:lnR>
                    <a:lnT>
                      <a:noFill/>
                    </a:lnT>
                    <a:lnB>
                      <a:noFill/>
                    </a:lnB>
                    <a:noFill/>
                  </a:tcPr>
                </a:tc>
                <a:extLst>
                  <a:ext uri="{0D108BD9-81ED-4DB2-BD59-A6C34878D82A}">
                    <a16:rowId xmlns:a16="http://schemas.microsoft.com/office/drawing/2014/main" val="2026502302"/>
                  </a:ext>
                </a:extLst>
              </a:tr>
              <a:tr h="444663">
                <a:tc>
                  <a:txBody>
                    <a:bodyPr/>
                    <a:lstStyle/>
                    <a:p>
                      <a:r>
                        <a:rPr lang="en-IN" sz="1300">
                          <a:solidFill>
                            <a:schemeClr val="tx2">
                              <a:lumMod val="25000"/>
                              <a:lumOff val="75000"/>
                            </a:schemeClr>
                          </a:solidFill>
                        </a:rPr>
                        <a:t>Jammu &amp; Kashmir</a:t>
                      </a:r>
                    </a:p>
                  </a:txBody>
                  <a:tcPr marL="63523" marR="63523" marT="31762" marB="31762" anchor="ctr">
                    <a:lnL>
                      <a:noFill/>
                    </a:lnL>
                    <a:lnR>
                      <a:noFill/>
                    </a:lnR>
                    <a:lnT>
                      <a:noFill/>
                    </a:lnT>
                    <a:lnB>
                      <a:noFill/>
                    </a:lnB>
                    <a:noFill/>
                  </a:tcPr>
                </a:tc>
                <a:tc>
                  <a:txBody>
                    <a:bodyPr/>
                    <a:lstStyle/>
                    <a:p>
                      <a:r>
                        <a:rPr lang="en-IN" sz="1300">
                          <a:solidFill>
                            <a:schemeClr val="bg1"/>
                          </a:solidFill>
                        </a:rPr>
                        <a:t>₹15,000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600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18</a:t>
                      </a:r>
                    </a:p>
                  </a:txBody>
                  <a:tcPr marL="63523" marR="63523" marT="31762" marB="31762" anchor="ctr">
                    <a:lnL>
                      <a:noFill/>
                    </a:lnL>
                    <a:lnR>
                      <a:noFill/>
                    </a:lnR>
                    <a:lnT>
                      <a:noFill/>
                    </a:lnT>
                    <a:lnB>
                      <a:noFill/>
                    </a:lnB>
                    <a:noFill/>
                  </a:tcPr>
                </a:tc>
                <a:extLst>
                  <a:ext uri="{0D108BD9-81ED-4DB2-BD59-A6C34878D82A}">
                    <a16:rowId xmlns:a16="http://schemas.microsoft.com/office/drawing/2014/main" val="3571325343"/>
                  </a:ext>
                </a:extLst>
              </a:tr>
              <a:tr h="254093">
                <a:tc>
                  <a:txBody>
                    <a:bodyPr/>
                    <a:lstStyle/>
                    <a:p>
                      <a:r>
                        <a:rPr lang="en-IN" sz="1300">
                          <a:solidFill>
                            <a:schemeClr val="tx2">
                              <a:lumMod val="25000"/>
                              <a:lumOff val="75000"/>
                            </a:schemeClr>
                          </a:solidFill>
                        </a:rPr>
                        <a:t>Kerala</a:t>
                      </a:r>
                    </a:p>
                  </a:txBody>
                  <a:tcPr marL="63523" marR="63523" marT="31762" marB="31762" anchor="ctr">
                    <a:lnL>
                      <a:noFill/>
                    </a:lnL>
                    <a:lnR>
                      <a:noFill/>
                    </a:lnR>
                    <a:lnT>
                      <a:noFill/>
                    </a:lnT>
                    <a:lnB>
                      <a:noFill/>
                    </a:lnB>
                    <a:noFill/>
                  </a:tcPr>
                </a:tc>
                <a:tc>
                  <a:txBody>
                    <a:bodyPr/>
                    <a:lstStyle/>
                    <a:p>
                      <a:r>
                        <a:rPr lang="en-IN" sz="1300">
                          <a:solidFill>
                            <a:schemeClr val="bg1"/>
                          </a:solidFill>
                        </a:rPr>
                        <a:t>₹20,000</a:t>
                      </a:r>
                    </a:p>
                  </a:txBody>
                  <a:tcPr marL="63523" marR="63523" marT="31762" marB="31762" anchor="ctr">
                    <a:lnL>
                      <a:noFill/>
                    </a:lnL>
                    <a:lnR>
                      <a:noFill/>
                    </a:lnR>
                    <a:lnT>
                      <a:noFill/>
                    </a:lnT>
                    <a:lnB>
                      <a:noFill/>
                    </a:lnB>
                    <a:noFill/>
                  </a:tcPr>
                </a:tc>
                <a:tc>
                  <a:txBody>
                    <a:bodyPr/>
                    <a:lstStyle/>
                    <a:p>
                      <a:r>
                        <a:rPr lang="en-IN" sz="1300">
                          <a:solidFill>
                            <a:schemeClr val="bg1"/>
                          </a:solidFill>
                        </a:rPr>
                        <a:t>20</a:t>
                      </a:r>
                    </a:p>
                  </a:txBody>
                  <a:tcPr marL="63523" marR="63523" marT="31762" marB="31762" anchor="ctr">
                    <a:lnL>
                      <a:noFill/>
                    </a:lnL>
                    <a:lnR>
                      <a:noFill/>
                    </a:lnR>
                    <a:lnT>
                      <a:noFill/>
                    </a:lnT>
                    <a:lnB>
                      <a:noFill/>
                    </a:lnB>
                    <a:noFill/>
                  </a:tcPr>
                </a:tc>
                <a:tc>
                  <a:txBody>
                    <a:bodyPr/>
                    <a:lstStyle/>
                    <a:p>
                      <a:r>
                        <a:rPr lang="en-IN" sz="1300">
                          <a:solidFill>
                            <a:schemeClr val="bg1"/>
                          </a:solidFill>
                        </a:rPr>
                        <a:t>1,000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30</a:t>
                      </a:r>
                    </a:p>
                  </a:txBody>
                  <a:tcPr marL="63523" marR="63523" marT="31762" marB="31762" anchor="ctr">
                    <a:lnL>
                      <a:noFill/>
                    </a:lnL>
                    <a:lnR>
                      <a:noFill/>
                    </a:lnR>
                    <a:lnT>
                      <a:noFill/>
                    </a:lnT>
                    <a:lnB>
                      <a:noFill/>
                    </a:lnB>
                    <a:noFill/>
                  </a:tcPr>
                </a:tc>
                <a:extLst>
                  <a:ext uri="{0D108BD9-81ED-4DB2-BD59-A6C34878D82A}">
                    <a16:rowId xmlns:a16="http://schemas.microsoft.com/office/drawing/2014/main" val="2105506861"/>
                  </a:ext>
                </a:extLst>
              </a:tr>
              <a:tr h="254093">
                <a:tc>
                  <a:txBody>
                    <a:bodyPr/>
                    <a:lstStyle/>
                    <a:p>
                      <a:r>
                        <a:rPr lang="en-IN" sz="1300">
                          <a:solidFill>
                            <a:schemeClr val="tx2">
                              <a:lumMod val="25000"/>
                              <a:lumOff val="75000"/>
                            </a:schemeClr>
                          </a:solidFill>
                        </a:rPr>
                        <a:t>Punjab</a:t>
                      </a:r>
                    </a:p>
                  </a:txBody>
                  <a:tcPr marL="63523" marR="63523" marT="31762" marB="31762" anchor="ctr">
                    <a:lnL>
                      <a:noFill/>
                    </a:lnL>
                    <a:lnR>
                      <a:noFill/>
                    </a:lnR>
                    <a:lnT>
                      <a:noFill/>
                    </a:lnT>
                    <a:lnB>
                      <a:noFill/>
                    </a:lnB>
                    <a:noFill/>
                  </a:tcPr>
                </a:tc>
                <a:tc>
                  <a:txBody>
                    <a:bodyPr/>
                    <a:lstStyle/>
                    <a:p>
                      <a:r>
                        <a:rPr lang="en-IN" sz="1300">
                          <a:solidFill>
                            <a:schemeClr val="bg1"/>
                          </a:solidFill>
                        </a:rPr>
                        <a:t>₹15,000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600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18</a:t>
                      </a:r>
                    </a:p>
                  </a:txBody>
                  <a:tcPr marL="63523" marR="63523" marT="31762" marB="31762" anchor="ctr">
                    <a:lnL>
                      <a:noFill/>
                    </a:lnL>
                    <a:lnR>
                      <a:noFill/>
                    </a:lnR>
                    <a:lnT>
                      <a:noFill/>
                    </a:lnT>
                    <a:lnB>
                      <a:noFill/>
                    </a:lnB>
                    <a:noFill/>
                  </a:tcPr>
                </a:tc>
                <a:extLst>
                  <a:ext uri="{0D108BD9-81ED-4DB2-BD59-A6C34878D82A}">
                    <a16:rowId xmlns:a16="http://schemas.microsoft.com/office/drawing/2014/main" val="724497404"/>
                  </a:ext>
                </a:extLst>
              </a:tr>
              <a:tr h="444663">
                <a:tc>
                  <a:txBody>
                    <a:bodyPr/>
                    <a:lstStyle/>
                    <a:p>
                      <a:r>
                        <a:rPr lang="en-IN" sz="1300">
                          <a:solidFill>
                            <a:schemeClr val="tx2">
                              <a:lumMod val="25000"/>
                              <a:lumOff val="75000"/>
                            </a:schemeClr>
                          </a:solidFill>
                        </a:rPr>
                        <a:t>Madhya Pradesh</a:t>
                      </a:r>
                    </a:p>
                  </a:txBody>
                  <a:tcPr marL="63523" marR="63523" marT="31762" marB="31762" anchor="ctr">
                    <a:lnL>
                      <a:noFill/>
                    </a:lnL>
                    <a:lnR>
                      <a:noFill/>
                    </a:lnR>
                    <a:lnT>
                      <a:noFill/>
                    </a:lnT>
                    <a:lnB>
                      <a:noFill/>
                    </a:lnB>
                    <a:noFill/>
                  </a:tcPr>
                </a:tc>
                <a:tc>
                  <a:txBody>
                    <a:bodyPr/>
                    <a:lstStyle/>
                    <a:p>
                      <a:r>
                        <a:rPr lang="en-IN" sz="1300">
                          <a:solidFill>
                            <a:schemeClr val="bg1"/>
                          </a:solidFill>
                        </a:rPr>
                        <a:t>₹10,000</a:t>
                      </a:r>
                    </a:p>
                  </a:txBody>
                  <a:tcPr marL="63523" marR="63523" marT="31762" marB="31762" anchor="ctr">
                    <a:lnL>
                      <a:noFill/>
                    </a:lnL>
                    <a:lnR>
                      <a:noFill/>
                    </a:lnR>
                    <a:lnT>
                      <a:noFill/>
                    </a:lnT>
                    <a:lnB>
                      <a:noFill/>
                    </a:lnB>
                    <a:noFill/>
                  </a:tcPr>
                </a:tc>
                <a:tc>
                  <a:txBody>
                    <a:bodyPr/>
                    <a:lstStyle/>
                    <a:p>
                      <a:r>
                        <a:rPr lang="en-IN" sz="1300" dirty="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400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12</a:t>
                      </a:r>
                    </a:p>
                  </a:txBody>
                  <a:tcPr marL="63523" marR="63523" marT="31762" marB="31762" anchor="ctr">
                    <a:lnL>
                      <a:noFill/>
                    </a:lnL>
                    <a:lnR>
                      <a:noFill/>
                    </a:lnR>
                    <a:lnT>
                      <a:noFill/>
                    </a:lnT>
                    <a:lnB>
                      <a:noFill/>
                    </a:lnB>
                    <a:noFill/>
                  </a:tcPr>
                </a:tc>
                <a:extLst>
                  <a:ext uri="{0D108BD9-81ED-4DB2-BD59-A6C34878D82A}">
                    <a16:rowId xmlns:a16="http://schemas.microsoft.com/office/drawing/2014/main" val="781256953"/>
                  </a:ext>
                </a:extLst>
              </a:tr>
              <a:tr h="254093">
                <a:tc>
                  <a:txBody>
                    <a:bodyPr/>
                    <a:lstStyle/>
                    <a:p>
                      <a:r>
                        <a:rPr lang="en-IN" sz="1300">
                          <a:solidFill>
                            <a:schemeClr val="tx2">
                              <a:lumMod val="25000"/>
                              <a:lumOff val="75000"/>
                            </a:schemeClr>
                          </a:solidFill>
                        </a:rPr>
                        <a:t>West Bengal</a:t>
                      </a:r>
                    </a:p>
                  </a:txBody>
                  <a:tcPr marL="63523" marR="63523" marT="31762" marB="31762" anchor="ctr">
                    <a:lnL>
                      <a:noFill/>
                    </a:lnL>
                    <a:lnR>
                      <a:noFill/>
                    </a:lnR>
                    <a:lnT>
                      <a:noFill/>
                    </a:lnT>
                    <a:lnB>
                      <a:noFill/>
                    </a:lnB>
                    <a:noFill/>
                  </a:tcPr>
                </a:tc>
                <a:tc>
                  <a:txBody>
                    <a:bodyPr/>
                    <a:lstStyle/>
                    <a:p>
                      <a:r>
                        <a:rPr lang="en-IN" sz="1300">
                          <a:solidFill>
                            <a:schemeClr val="bg1"/>
                          </a:solidFill>
                        </a:rPr>
                        <a:t>₹10,000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400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12</a:t>
                      </a:r>
                    </a:p>
                  </a:txBody>
                  <a:tcPr marL="63523" marR="63523" marT="31762" marB="31762" anchor="ctr">
                    <a:lnL>
                      <a:noFill/>
                    </a:lnL>
                    <a:lnR>
                      <a:noFill/>
                    </a:lnR>
                    <a:lnT>
                      <a:noFill/>
                    </a:lnT>
                    <a:lnB>
                      <a:noFill/>
                    </a:lnB>
                    <a:noFill/>
                  </a:tcPr>
                </a:tc>
                <a:extLst>
                  <a:ext uri="{0D108BD9-81ED-4DB2-BD59-A6C34878D82A}">
                    <a16:rowId xmlns:a16="http://schemas.microsoft.com/office/drawing/2014/main" val="2555007545"/>
                  </a:ext>
                </a:extLst>
              </a:tr>
              <a:tr h="254093">
                <a:tc>
                  <a:txBody>
                    <a:bodyPr/>
                    <a:lstStyle/>
                    <a:p>
                      <a:r>
                        <a:rPr lang="en-IN" sz="1300">
                          <a:solidFill>
                            <a:schemeClr val="tx2">
                              <a:lumMod val="25000"/>
                              <a:lumOff val="75000"/>
                            </a:schemeClr>
                          </a:solidFill>
                        </a:rPr>
                        <a:t>Rajasthan</a:t>
                      </a:r>
                    </a:p>
                  </a:txBody>
                  <a:tcPr marL="63523" marR="63523" marT="31762" marB="31762" anchor="ctr">
                    <a:lnL>
                      <a:noFill/>
                    </a:lnL>
                    <a:lnR>
                      <a:noFill/>
                    </a:lnR>
                    <a:lnT>
                      <a:noFill/>
                    </a:lnT>
                    <a:lnB>
                      <a:noFill/>
                    </a:lnB>
                    <a:noFill/>
                  </a:tcPr>
                </a:tc>
                <a:tc>
                  <a:txBody>
                    <a:bodyPr/>
                    <a:lstStyle/>
                    <a:p>
                      <a:r>
                        <a:rPr lang="en-IN" sz="1300">
                          <a:solidFill>
                            <a:schemeClr val="bg1"/>
                          </a:solidFill>
                        </a:rPr>
                        <a:t>₹5,000</a:t>
                      </a:r>
                    </a:p>
                  </a:txBody>
                  <a:tcPr marL="63523" marR="63523" marT="31762" marB="31762" anchor="ctr">
                    <a:lnL>
                      <a:noFill/>
                    </a:lnL>
                    <a:lnR>
                      <a:noFill/>
                    </a:lnR>
                    <a:lnT>
                      <a:noFill/>
                    </a:lnT>
                    <a:lnB>
                      <a:noFill/>
                    </a:lnB>
                    <a:noFill/>
                  </a:tcPr>
                </a:tc>
                <a:tc>
                  <a:txBody>
                    <a:bodyPr/>
                    <a:lstStyle/>
                    <a:p>
                      <a:r>
                        <a:rPr lang="en-IN" sz="1300">
                          <a:solidFill>
                            <a:schemeClr val="bg1"/>
                          </a:solidFill>
                        </a:rPr>
                        <a:t>25</a:t>
                      </a:r>
                    </a:p>
                  </a:txBody>
                  <a:tcPr marL="63523" marR="63523" marT="31762" marB="31762" anchor="ctr">
                    <a:lnL>
                      <a:noFill/>
                    </a:lnL>
                    <a:lnR>
                      <a:noFill/>
                    </a:lnR>
                    <a:lnT>
                      <a:noFill/>
                    </a:lnT>
                    <a:lnB>
                      <a:noFill/>
                    </a:lnB>
                    <a:noFill/>
                  </a:tcPr>
                </a:tc>
                <a:tc>
                  <a:txBody>
                    <a:bodyPr/>
                    <a:lstStyle/>
                    <a:p>
                      <a:r>
                        <a:rPr lang="en-IN" sz="1300">
                          <a:solidFill>
                            <a:schemeClr val="bg1"/>
                          </a:solidFill>
                        </a:rPr>
                        <a:t>200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6</a:t>
                      </a:r>
                    </a:p>
                  </a:txBody>
                  <a:tcPr marL="63523" marR="63523" marT="31762" marB="31762" anchor="ctr">
                    <a:lnL>
                      <a:noFill/>
                    </a:lnL>
                    <a:lnR>
                      <a:noFill/>
                    </a:lnR>
                    <a:lnT>
                      <a:noFill/>
                    </a:lnT>
                    <a:lnB>
                      <a:noFill/>
                    </a:lnB>
                    <a:noFill/>
                  </a:tcPr>
                </a:tc>
                <a:extLst>
                  <a:ext uri="{0D108BD9-81ED-4DB2-BD59-A6C34878D82A}">
                    <a16:rowId xmlns:a16="http://schemas.microsoft.com/office/drawing/2014/main" val="2994452753"/>
                  </a:ext>
                </a:extLst>
              </a:tr>
              <a:tr h="254093">
                <a:tc>
                  <a:txBody>
                    <a:bodyPr/>
                    <a:lstStyle/>
                    <a:p>
                      <a:r>
                        <a:rPr lang="en-IN" sz="1300" dirty="0">
                          <a:solidFill>
                            <a:schemeClr val="tx2">
                              <a:lumMod val="25000"/>
                              <a:lumOff val="75000"/>
                            </a:schemeClr>
                          </a:solidFill>
                        </a:rPr>
                        <a:t>Other States</a:t>
                      </a:r>
                    </a:p>
                  </a:txBody>
                  <a:tcPr marL="63523" marR="63523" marT="31762" marB="31762" anchor="ctr">
                    <a:lnL>
                      <a:noFill/>
                    </a:lnL>
                    <a:lnR>
                      <a:noFill/>
                    </a:lnR>
                    <a:lnT>
                      <a:noFill/>
                    </a:lnT>
                    <a:lnB>
                      <a:noFill/>
                    </a:lnB>
                    <a:noFill/>
                  </a:tcPr>
                </a:tc>
                <a:tc>
                  <a:txBody>
                    <a:bodyPr/>
                    <a:lstStyle/>
                    <a:p>
                      <a:r>
                        <a:rPr lang="en-IN" sz="1300">
                          <a:solidFill>
                            <a:schemeClr val="bg1"/>
                          </a:solidFill>
                        </a:rPr>
                        <a:t>₹45,000</a:t>
                      </a:r>
                    </a:p>
                  </a:txBody>
                  <a:tcPr marL="63523" marR="63523" marT="31762" marB="31762" anchor="ctr">
                    <a:lnL>
                      <a:noFill/>
                    </a:lnL>
                    <a:lnR>
                      <a:noFill/>
                    </a:lnR>
                    <a:lnT>
                      <a:noFill/>
                    </a:lnT>
                    <a:lnB>
                      <a:noFill/>
                    </a:lnB>
                    <a:noFill/>
                  </a:tcPr>
                </a:tc>
                <a:tc>
                  <a:txBody>
                    <a:bodyPr/>
                    <a:lstStyle/>
                    <a:p>
                      <a:r>
                        <a:rPr lang="en-IN" sz="1300">
                          <a:solidFill>
                            <a:schemeClr val="bg1"/>
                          </a:solidFill>
                        </a:rPr>
                        <a:t>20</a:t>
                      </a:r>
                    </a:p>
                  </a:txBody>
                  <a:tcPr marL="63523" marR="63523" marT="31762" marB="31762" anchor="ctr">
                    <a:lnL>
                      <a:noFill/>
                    </a:lnL>
                    <a:lnR>
                      <a:noFill/>
                    </a:lnR>
                    <a:lnT>
                      <a:noFill/>
                    </a:lnT>
                    <a:lnB>
                      <a:noFill/>
                    </a:lnB>
                    <a:noFill/>
                  </a:tcPr>
                </a:tc>
                <a:tc>
                  <a:txBody>
                    <a:bodyPr/>
                    <a:lstStyle/>
                    <a:p>
                      <a:r>
                        <a:rPr lang="en-IN" sz="1300">
                          <a:solidFill>
                            <a:schemeClr val="bg1"/>
                          </a:solidFill>
                        </a:rPr>
                        <a:t>2,250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dirty="0">
                          <a:solidFill>
                            <a:schemeClr val="bg1"/>
                          </a:solidFill>
                        </a:rPr>
                        <a:t>68</a:t>
                      </a:r>
                    </a:p>
                  </a:txBody>
                  <a:tcPr marL="63523" marR="63523" marT="31762" marB="31762" anchor="ctr">
                    <a:lnL>
                      <a:noFill/>
                    </a:lnL>
                    <a:lnR>
                      <a:noFill/>
                    </a:lnR>
                    <a:lnT>
                      <a:noFill/>
                    </a:lnT>
                    <a:lnB>
                      <a:noFill/>
                    </a:lnB>
                    <a:noFill/>
                  </a:tcPr>
                </a:tc>
                <a:extLst>
                  <a:ext uri="{0D108BD9-81ED-4DB2-BD59-A6C34878D82A}">
                    <a16:rowId xmlns:a16="http://schemas.microsoft.com/office/drawing/2014/main" val="1908463192"/>
                  </a:ext>
                </a:extLst>
              </a:tr>
            </a:tbl>
          </a:graphicData>
        </a:graphic>
      </p:graphicFrame>
      <p:sp>
        <p:nvSpPr>
          <p:cNvPr id="28" name="TextBox 27">
            <a:extLst>
              <a:ext uri="{FF2B5EF4-FFF2-40B4-BE49-F238E27FC236}">
                <a16:creationId xmlns:a16="http://schemas.microsoft.com/office/drawing/2014/main" id="{38134E37-7362-662F-4A55-5F7040D9A085}"/>
              </a:ext>
            </a:extLst>
          </p:cNvPr>
          <p:cNvSpPr txBox="1"/>
          <p:nvPr/>
        </p:nvSpPr>
        <p:spPr>
          <a:xfrm>
            <a:off x="472736" y="5277404"/>
            <a:ext cx="6094520" cy="1477328"/>
          </a:xfrm>
          <a:prstGeom prst="rect">
            <a:avLst/>
          </a:prstGeom>
          <a:noFill/>
        </p:spPr>
        <p:txBody>
          <a:bodyPr wrap="square">
            <a:spAutoFit/>
          </a:bodyPr>
          <a:lstStyle/>
          <a:p>
            <a:pPr>
              <a:buNone/>
            </a:pPr>
            <a:r>
              <a:rPr lang="en-US" b="1" dirty="0">
                <a:solidFill>
                  <a:schemeClr val="accent5"/>
                </a:solidFill>
              </a:rPr>
              <a:t>Key Metrics Summary</a:t>
            </a:r>
          </a:p>
          <a:p>
            <a:pPr>
              <a:buFont typeface="Arial" panose="020B0604020202020204" pitchFamily="34" charset="0"/>
              <a:buChar char="•"/>
            </a:pPr>
            <a:r>
              <a:rPr lang="en-US" b="1" dirty="0">
                <a:solidFill>
                  <a:schemeClr val="tx2">
                    <a:lumMod val="25000"/>
                    <a:lumOff val="75000"/>
                  </a:schemeClr>
                </a:solidFill>
              </a:rPr>
              <a:t>Total Expected Clicks</a:t>
            </a:r>
            <a:r>
              <a:rPr lang="en-US" dirty="0">
                <a:solidFill>
                  <a:schemeClr val="bg1"/>
                </a:solidFill>
              </a:rPr>
              <a:t>: ~20,000 clicks across all campaigns.</a:t>
            </a:r>
          </a:p>
          <a:p>
            <a:pPr>
              <a:buFont typeface="Arial" panose="020B0604020202020204" pitchFamily="34" charset="0"/>
              <a:buChar char="•"/>
            </a:pPr>
            <a:r>
              <a:rPr lang="en-US" b="1" dirty="0">
                <a:solidFill>
                  <a:schemeClr val="tx2">
                    <a:lumMod val="25000"/>
                    <a:lumOff val="75000"/>
                  </a:schemeClr>
                </a:solidFill>
              </a:rPr>
              <a:t>Total Expected Leads</a:t>
            </a:r>
            <a:r>
              <a:rPr lang="en-US" dirty="0">
                <a:solidFill>
                  <a:schemeClr val="bg1"/>
                </a:solidFill>
              </a:rPr>
              <a:t>: ~600 leads from all campaigns, with a higher contribution from search campaigns.</a:t>
            </a:r>
          </a:p>
        </p:txBody>
      </p:sp>
      <p:sp>
        <p:nvSpPr>
          <p:cNvPr id="29" name="object 7" descr="Beige rectangle">
            <a:extLst>
              <a:ext uri="{FF2B5EF4-FFF2-40B4-BE49-F238E27FC236}">
                <a16:creationId xmlns:a16="http://schemas.microsoft.com/office/drawing/2014/main" id="{462D1D2D-3107-ED3B-B71E-221816C972D8}"/>
              </a:ext>
            </a:extLst>
          </p:cNvPr>
          <p:cNvSpPr/>
          <p:nvPr/>
        </p:nvSpPr>
        <p:spPr bwMode="white">
          <a:xfrm flipV="1">
            <a:off x="3519996" y="404643"/>
            <a:ext cx="4350999" cy="16029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3479395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D529E5-1B83-3100-9940-3AC104DA37F0}"/>
              </a:ext>
            </a:extLst>
          </p:cNvPr>
          <p:cNvSpPr>
            <a:spLocks noGrp="1"/>
          </p:cNvSpPr>
          <p:nvPr>
            <p:ph type="sldNum" sz="quarter" idx="11"/>
          </p:nvPr>
        </p:nvSpPr>
        <p:spPr/>
        <p:txBody>
          <a:bodyPr/>
          <a:lstStyle/>
          <a:p>
            <a:fld id="{EECC7194-A4D0-457B-9D3E-53681723AFF7}" type="slidenum">
              <a:rPr lang="en-US" noProof="0" smtClean="0"/>
              <a:pPr/>
              <a:t>44</a:t>
            </a:fld>
            <a:endParaRPr lang="en-US" noProof="0" dirty="0"/>
          </a:p>
        </p:txBody>
      </p:sp>
      <p:sp>
        <p:nvSpPr>
          <p:cNvPr id="23" name="TextBox 22">
            <a:extLst>
              <a:ext uri="{FF2B5EF4-FFF2-40B4-BE49-F238E27FC236}">
                <a16:creationId xmlns:a16="http://schemas.microsoft.com/office/drawing/2014/main" id="{8D13C58B-1A61-A3F8-712A-44B72DCD55AD}"/>
              </a:ext>
            </a:extLst>
          </p:cNvPr>
          <p:cNvSpPr txBox="1"/>
          <p:nvPr/>
        </p:nvSpPr>
        <p:spPr>
          <a:xfrm>
            <a:off x="188650" y="448218"/>
            <a:ext cx="6094520" cy="4154984"/>
          </a:xfrm>
          <a:prstGeom prst="rect">
            <a:avLst/>
          </a:prstGeom>
          <a:noFill/>
        </p:spPr>
        <p:txBody>
          <a:bodyPr wrap="square">
            <a:spAutoFit/>
          </a:bodyPr>
          <a:lstStyle/>
          <a:p>
            <a:pPr>
              <a:buNone/>
            </a:pPr>
            <a:r>
              <a:rPr lang="en-US" sz="2400" b="1" dirty="0">
                <a:solidFill>
                  <a:schemeClr val="accent5"/>
                </a:solidFill>
              </a:rPr>
              <a:t>Recommendations for Best Performance</a:t>
            </a:r>
          </a:p>
          <a:p>
            <a:pPr>
              <a:buFont typeface="+mj-lt"/>
              <a:buAutoNum type="arabicPeriod"/>
            </a:pPr>
            <a:r>
              <a:rPr lang="en-US" b="1" dirty="0">
                <a:solidFill>
                  <a:schemeClr val="tx2">
                    <a:lumMod val="25000"/>
                    <a:lumOff val="75000"/>
                  </a:schemeClr>
                </a:solidFill>
              </a:rPr>
              <a:t>Focus on High-Conversion States</a:t>
            </a:r>
            <a:r>
              <a:rPr lang="en-US" dirty="0">
                <a:solidFill>
                  <a:schemeClr val="bg1"/>
                </a:solidFill>
              </a:rPr>
              <a:t>: Prioritize Tamil Nadu, Maharashtra, and Karnataka, as they have the highest number of locations and larger populations.</a:t>
            </a:r>
          </a:p>
          <a:p>
            <a:pPr>
              <a:buFont typeface="+mj-lt"/>
              <a:buAutoNum type="arabicPeriod"/>
            </a:pPr>
            <a:r>
              <a:rPr lang="en-US" b="1" dirty="0">
                <a:solidFill>
                  <a:schemeClr val="tx2">
                    <a:lumMod val="25000"/>
                    <a:lumOff val="75000"/>
                  </a:schemeClr>
                </a:solidFill>
              </a:rPr>
              <a:t>Use Remarketing</a:t>
            </a:r>
            <a:r>
              <a:rPr lang="en-US" dirty="0">
                <a:solidFill>
                  <a:schemeClr val="bg1"/>
                </a:solidFill>
              </a:rPr>
              <a:t>: For better ROI, use remarketing campaigns for users who have already visited the website or interacted with previous ads.</a:t>
            </a:r>
          </a:p>
          <a:p>
            <a:pPr>
              <a:buFont typeface="+mj-lt"/>
              <a:buAutoNum type="arabicPeriod"/>
            </a:pPr>
            <a:r>
              <a:rPr lang="en-US" b="1" dirty="0">
                <a:solidFill>
                  <a:schemeClr val="tx2">
                    <a:lumMod val="25000"/>
                    <a:lumOff val="75000"/>
                  </a:schemeClr>
                </a:solidFill>
              </a:rPr>
              <a:t>Adjust Bidding</a:t>
            </a:r>
            <a:r>
              <a:rPr lang="en-US" dirty="0">
                <a:solidFill>
                  <a:schemeClr val="bg1"/>
                </a:solidFill>
              </a:rPr>
              <a:t>: Use bid adjustments based on device, location, and time of day to optimize for higher-performing segments.</a:t>
            </a:r>
          </a:p>
          <a:p>
            <a:pPr>
              <a:buFont typeface="+mj-lt"/>
              <a:buAutoNum type="arabicPeriod"/>
            </a:pPr>
            <a:r>
              <a:rPr lang="en-US" b="1" dirty="0">
                <a:solidFill>
                  <a:schemeClr val="tx2">
                    <a:lumMod val="25000"/>
                    <a:lumOff val="75000"/>
                  </a:schemeClr>
                </a:solidFill>
              </a:rPr>
              <a:t>Monitor &amp; Optimize</a:t>
            </a:r>
            <a:r>
              <a:rPr lang="en-US" dirty="0">
                <a:solidFill>
                  <a:schemeClr val="bg1"/>
                </a:solidFill>
              </a:rPr>
              <a:t>: Track performance daily and adjust bids, keywords, and targeting to maximize the budget’s efficiency.</a:t>
            </a:r>
          </a:p>
        </p:txBody>
      </p:sp>
    </p:spTree>
    <p:extLst>
      <p:ext uri="{BB962C8B-B14F-4D97-AF65-F5344CB8AC3E}">
        <p14:creationId xmlns:p14="http://schemas.microsoft.com/office/powerpoint/2010/main" val="1748509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AA67A-0E7B-269C-5FB9-82A119CC80E9}"/>
              </a:ext>
            </a:extLst>
          </p:cNvPr>
          <p:cNvSpPr>
            <a:spLocks noGrp="1"/>
          </p:cNvSpPr>
          <p:nvPr>
            <p:ph type="sldNum" sz="quarter" idx="11"/>
          </p:nvPr>
        </p:nvSpPr>
        <p:spPr/>
        <p:txBody>
          <a:bodyPr/>
          <a:lstStyle/>
          <a:p>
            <a:fld id="{EECC7194-A4D0-457B-9D3E-53681723AFF7}" type="slidenum">
              <a:rPr lang="en-US" noProof="0" smtClean="0"/>
              <a:pPr/>
              <a:t>45</a:t>
            </a:fld>
            <a:endParaRPr lang="en-US" noProof="0" dirty="0"/>
          </a:p>
        </p:txBody>
      </p:sp>
      <p:pic>
        <p:nvPicPr>
          <p:cNvPr id="23" name="Picture 22">
            <a:extLst>
              <a:ext uri="{FF2B5EF4-FFF2-40B4-BE49-F238E27FC236}">
                <a16:creationId xmlns:a16="http://schemas.microsoft.com/office/drawing/2014/main" id="{4B2FF9A1-C287-CBDF-2930-14AEA03EF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1085721"/>
            <a:ext cx="3658111" cy="1848108"/>
          </a:xfrm>
          <a:prstGeom prst="rect">
            <a:avLst/>
          </a:prstGeom>
        </p:spPr>
      </p:pic>
      <p:sp>
        <p:nvSpPr>
          <p:cNvPr id="25" name="TextBox 24">
            <a:extLst>
              <a:ext uri="{FF2B5EF4-FFF2-40B4-BE49-F238E27FC236}">
                <a16:creationId xmlns:a16="http://schemas.microsoft.com/office/drawing/2014/main" id="{7C78E0A0-5338-2D58-538C-5202D26D5E70}"/>
              </a:ext>
            </a:extLst>
          </p:cNvPr>
          <p:cNvSpPr txBox="1"/>
          <p:nvPr/>
        </p:nvSpPr>
        <p:spPr>
          <a:xfrm>
            <a:off x="247650" y="301109"/>
            <a:ext cx="6096000" cy="1077218"/>
          </a:xfrm>
          <a:prstGeom prst="rect">
            <a:avLst/>
          </a:prstGeom>
          <a:noFill/>
        </p:spPr>
        <p:txBody>
          <a:bodyPr wrap="square">
            <a:spAutoFit/>
          </a:bodyPr>
          <a:lstStyle/>
          <a:p>
            <a:r>
              <a:rPr lang="en-US" sz="3200" dirty="0">
                <a:solidFill>
                  <a:schemeClr val="bg1"/>
                </a:solidFill>
              </a:rPr>
              <a:t>GOOGLE ADS / TEXT ADS</a:t>
            </a:r>
            <a:endParaRPr lang="en-IN" sz="3200" dirty="0">
              <a:solidFill>
                <a:schemeClr val="bg1"/>
              </a:solidFill>
            </a:endParaRPr>
          </a:p>
          <a:p>
            <a:endParaRPr lang="en-IN" sz="3200" dirty="0">
              <a:solidFill>
                <a:schemeClr val="bg1"/>
              </a:solidFill>
            </a:endParaRPr>
          </a:p>
        </p:txBody>
      </p:sp>
      <p:pic>
        <p:nvPicPr>
          <p:cNvPr id="31" name="Picture 30">
            <a:extLst>
              <a:ext uri="{FF2B5EF4-FFF2-40B4-BE49-F238E27FC236}">
                <a16:creationId xmlns:a16="http://schemas.microsoft.com/office/drawing/2014/main" id="{9F929890-F1B6-31AE-7187-FC9E9EC94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998" y="1085721"/>
            <a:ext cx="3620005" cy="2400635"/>
          </a:xfrm>
          <a:prstGeom prst="rect">
            <a:avLst/>
          </a:prstGeom>
        </p:spPr>
      </p:pic>
      <p:sp>
        <p:nvSpPr>
          <p:cNvPr id="33" name="object 7" descr="Beige rectangle">
            <a:extLst>
              <a:ext uri="{FF2B5EF4-FFF2-40B4-BE49-F238E27FC236}">
                <a16:creationId xmlns:a16="http://schemas.microsoft.com/office/drawing/2014/main" id="{5D4787D1-2B53-B7DE-3C85-42D51A88EC58}"/>
              </a:ext>
            </a:extLst>
          </p:cNvPr>
          <p:cNvSpPr/>
          <p:nvPr/>
        </p:nvSpPr>
        <p:spPr bwMode="white">
          <a:xfrm>
            <a:off x="447675" y="862576"/>
            <a:ext cx="4705349"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35" name="Picture 34">
            <a:extLst>
              <a:ext uri="{FF2B5EF4-FFF2-40B4-BE49-F238E27FC236}">
                <a16:creationId xmlns:a16="http://schemas.microsoft.com/office/drawing/2014/main" id="{FE8E6408-9A68-FA14-2BC0-6A11B77CDD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471" y="4118737"/>
            <a:ext cx="3639058" cy="1876687"/>
          </a:xfrm>
          <a:prstGeom prst="rect">
            <a:avLst/>
          </a:prstGeom>
        </p:spPr>
      </p:pic>
      <p:pic>
        <p:nvPicPr>
          <p:cNvPr id="37" name="Picture 36">
            <a:extLst>
              <a:ext uri="{FF2B5EF4-FFF2-40B4-BE49-F238E27FC236}">
                <a16:creationId xmlns:a16="http://schemas.microsoft.com/office/drawing/2014/main" id="{8181C068-D2DD-0243-E82D-6AEEA0F8EE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7197" y="1095247"/>
            <a:ext cx="3610479" cy="2381582"/>
          </a:xfrm>
          <a:prstGeom prst="rect">
            <a:avLst/>
          </a:prstGeom>
        </p:spPr>
      </p:pic>
      <p:pic>
        <p:nvPicPr>
          <p:cNvPr id="39" name="Picture 38">
            <a:extLst>
              <a:ext uri="{FF2B5EF4-FFF2-40B4-BE49-F238E27FC236}">
                <a16:creationId xmlns:a16="http://schemas.microsoft.com/office/drawing/2014/main" id="{4E178917-AF09-2BE9-4A5B-3A1FF2E5C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6239" y="4042526"/>
            <a:ext cx="3658111" cy="2029108"/>
          </a:xfrm>
          <a:prstGeom prst="rect">
            <a:avLst/>
          </a:prstGeom>
        </p:spPr>
      </p:pic>
      <p:pic>
        <p:nvPicPr>
          <p:cNvPr id="41" name="Picture 40">
            <a:extLst>
              <a:ext uri="{FF2B5EF4-FFF2-40B4-BE49-F238E27FC236}">
                <a16:creationId xmlns:a16="http://schemas.microsoft.com/office/drawing/2014/main" id="{551FB5D9-37EE-F864-39FF-853447301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3" y="4175894"/>
            <a:ext cx="3639058" cy="1762371"/>
          </a:xfrm>
          <a:prstGeom prst="rect">
            <a:avLst/>
          </a:prstGeom>
        </p:spPr>
      </p:pic>
    </p:spTree>
    <p:extLst>
      <p:ext uri="{BB962C8B-B14F-4D97-AF65-F5344CB8AC3E}">
        <p14:creationId xmlns:p14="http://schemas.microsoft.com/office/powerpoint/2010/main" val="373523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F6829-814E-2D33-05B4-27EE045112E7}"/>
              </a:ext>
            </a:extLst>
          </p:cNvPr>
          <p:cNvSpPr>
            <a:spLocks noGrp="1"/>
          </p:cNvSpPr>
          <p:nvPr>
            <p:ph type="sldNum" sz="quarter" idx="11"/>
          </p:nvPr>
        </p:nvSpPr>
        <p:spPr/>
        <p:txBody>
          <a:bodyPr/>
          <a:lstStyle/>
          <a:p>
            <a:fld id="{EECC7194-A4D0-457B-9D3E-53681723AFF7}" type="slidenum">
              <a:rPr lang="en-US" noProof="0" smtClean="0"/>
              <a:pPr/>
              <a:t>46</a:t>
            </a:fld>
            <a:endParaRPr lang="en-US" noProof="0" dirty="0"/>
          </a:p>
        </p:txBody>
      </p:sp>
      <p:sp>
        <p:nvSpPr>
          <p:cNvPr id="21" name="Title 20">
            <a:extLst>
              <a:ext uri="{FF2B5EF4-FFF2-40B4-BE49-F238E27FC236}">
                <a16:creationId xmlns:a16="http://schemas.microsoft.com/office/drawing/2014/main" id="{DA6BBAB2-F34C-CA0A-3063-474F6BB554A7}"/>
              </a:ext>
            </a:extLst>
          </p:cNvPr>
          <p:cNvSpPr>
            <a:spLocks noGrp="1"/>
          </p:cNvSpPr>
          <p:nvPr>
            <p:ph type="title"/>
          </p:nvPr>
        </p:nvSpPr>
        <p:spPr>
          <a:xfrm>
            <a:off x="3716272" y="60395"/>
            <a:ext cx="7560000" cy="370166"/>
          </a:xfrm>
        </p:spPr>
        <p:txBody>
          <a:bodyPr/>
          <a:lstStyle/>
          <a:p>
            <a:r>
              <a:rPr lang="en-US" dirty="0"/>
              <a:t>IMAGE ADS</a:t>
            </a:r>
            <a:endParaRPr lang="en-IN" dirty="0"/>
          </a:p>
        </p:txBody>
      </p:sp>
      <p:sp>
        <p:nvSpPr>
          <p:cNvPr id="22" name="object 7" descr="Beige rectangle">
            <a:extLst>
              <a:ext uri="{FF2B5EF4-FFF2-40B4-BE49-F238E27FC236}">
                <a16:creationId xmlns:a16="http://schemas.microsoft.com/office/drawing/2014/main" id="{1C5653C5-C1A5-D881-A99D-372E498E15D5}"/>
              </a:ext>
            </a:extLst>
          </p:cNvPr>
          <p:cNvSpPr/>
          <p:nvPr/>
        </p:nvSpPr>
        <p:spPr bwMode="white">
          <a:xfrm>
            <a:off x="3716272" y="480098"/>
            <a:ext cx="221819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4" name="Picture 23">
            <a:extLst>
              <a:ext uri="{FF2B5EF4-FFF2-40B4-BE49-F238E27FC236}">
                <a16:creationId xmlns:a16="http://schemas.microsoft.com/office/drawing/2014/main" id="{4D1E90F7-809D-E2A6-E2C0-FE11AD767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01" y="558271"/>
            <a:ext cx="2781688" cy="3648584"/>
          </a:xfrm>
          <a:prstGeom prst="rect">
            <a:avLst/>
          </a:prstGeom>
        </p:spPr>
      </p:pic>
      <p:pic>
        <p:nvPicPr>
          <p:cNvPr id="26" name="Picture 25">
            <a:extLst>
              <a:ext uri="{FF2B5EF4-FFF2-40B4-BE49-F238E27FC236}">
                <a16:creationId xmlns:a16="http://schemas.microsoft.com/office/drawing/2014/main" id="{01B5FFD4-5897-6B58-8D76-56359DB4F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778" y="577323"/>
            <a:ext cx="2781688" cy="3629532"/>
          </a:xfrm>
          <a:prstGeom prst="rect">
            <a:avLst/>
          </a:prstGeom>
        </p:spPr>
      </p:pic>
      <p:pic>
        <p:nvPicPr>
          <p:cNvPr id="28" name="Picture 27">
            <a:extLst>
              <a:ext uri="{FF2B5EF4-FFF2-40B4-BE49-F238E27FC236}">
                <a16:creationId xmlns:a16="http://schemas.microsoft.com/office/drawing/2014/main" id="{69C5A113-FC7C-2B2C-4972-89F2F9704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25817"/>
            <a:ext cx="2800741" cy="3839111"/>
          </a:xfrm>
          <a:prstGeom prst="rect">
            <a:avLst/>
          </a:prstGeom>
        </p:spPr>
      </p:pic>
      <p:pic>
        <p:nvPicPr>
          <p:cNvPr id="30" name="Picture 29">
            <a:extLst>
              <a:ext uri="{FF2B5EF4-FFF2-40B4-BE49-F238E27FC236}">
                <a16:creationId xmlns:a16="http://schemas.microsoft.com/office/drawing/2014/main" id="{EE6AB62B-8EBD-8F86-77BC-0747D61CC0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275" y="297944"/>
            <a:ext cx="2867425" cy="5706271"/>
          </a:xfrm>
          <a:prstGeom prst="rect">
            <a:avLst/>
          </a:prstGeom>
        </p:spPr>
      </p:pic>
      <p:pic>
        <p:nvPicPr>
          <p:cNvPr id="32" name="Picture 31">
            <a:extLst>
              <a:ext uri="{FF2B5EF4-FFF2-40B4-BE49-F238E27FC236}">
                <a16:creationId xmlns:a16="http://schemas.microsoft.com/office/drawing/2014/main" id="{C0EB59F2-7BA7-F3AB-7CF0-F1DE6DB339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401" y="4364928"/>
            <a:ext cx="2838846" cy="2333951"/>
          </a:xfrm>
          <a:prstGeom prst="rect">
            <a:avLst/>
          </a:prstGeom>
        </p:spPr>
      </p:pic>
      <p:pic>
        <p:nvPicPr>
          <p:cNvPr id="34" name="Picture 33">
            <a:extLst>
              <a:ext uri="{FF2B5EF4-FFF2-40B4-BE49-F238E27FC236}">
                <a16:creationId xmlns:a16="http://schemas.microsoft.com/office/drawing/2014/main" id="{4C2017CE-189F-3CB6-336E-E4FB314D1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2778" y="4364928"/>
            <a:ext cx="2848373" cy="2372056"/>
          </a:xfrm>
          <a:prstGeom prst="rect">
            <a:avLst/>
          </a:prstGeom>
        </p:spPr>
      </p:pic>
    </p:spTree>
    <p:extLst>
      <p:ext uri="{BB962C8B-B14F-4D97-AF65-F5344CB8AC3E}">
        <p14:creationId xmlns:p14="http://schemas.microsoft.com/office/powerpoint/2010/main" val="3965838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426BC-F9DC-0127-BD37-3501F233DACF}"/>
              </a:ext>
            </a:extLst>
          </p:cNvPr>
          <p:cNvSpPr>
            <a:spLocks noGrp="1"/>
          </p:cNvSpPr>
          <p:nvPr>
            <p:ph type="sldNum" sz="quarter" idx="11"/>
          </p:nvPr>
        </p:nvSpPr>
        <p:spPr/>
        <p:txBody>
          <a:bodyPr/>
          <a:lstStyle/>
          <a:p>
            <a:fld id="{EECC7194-A4D0-457B-9D3E-53681723AFF7}" type="slidenum">
              <a:rPr lang="en-US" noProof="0" smtClean="0"/>
              <a:pPr/>
              <a:t>47</a:t>
            </a:fld>
            <a:endParaRPr lang="en-US" noProof="0" dirty="0"/>
          </a:p>
        </p:txBody>
      </p:sp>
      <p:sp>
        <p:nvSpPr>
          <p:cNvPr id="21" name="Title 20">
            <a:extLst>
              <a:ext uri="{FF2B5EF4-FFF2-40B4-BE49-F238E27FC236}">
                <a16:creationId xmlns:a16="http://schemas.microsoft.com/office/drawing/2014/main" id="{ED2C57CC-D101-5BEB-228E-808E8C6AD893}"/>
              </a:ext>
            </a:extLst>
          </p:cNvPr>
          <p:cNvSpPr>
            <a:spLocks noGrp="1"/>
          </p:cNvSpPr>
          <p:nvPr>
            <p:ph type="title"/>
          </p:nvPr>
        </p:nvSpPr>
        <p:spPr>
          <a:xfrm>
            <a:off x="341100" y="132791"/>
            <a:ext cx="7560000" cy="370166"/>
          </a:xfrm>
        </p:spPr>
        <p:txBody>
          <a:bodyPr/>
          <a:lstStyle/>
          <a:p>
            <a:r>
              <a:rPr lang="en-US" dirty="0"/>
              <a:t>Video ads</a:t>
            </a:r>
            <a:endParaRPr lang="en-IN" dirty="0"/>
          </a:p>
        </p:txBody>
      </p:sp>
      <p:sp>
        <p:nvSpPr>
          <p:cNvPr id="22" name="object 7" descr="Beige rectangle">
            <a:extLst>
              <a:ext uri="{FF2B5EF4-FFF2-40B4-BE49-F238E27FC236}">
                <a16:creationId xmlns:a16="http://schemas.microsoft.com/office/drawing/2014/main" id="{07908D36-A5F3-97CD-6B9E-832EBD12CE04}"/>
              </a:ext>
            </a:extLst>
          </p:cNvPr>
          <p:cNvSpPr/>
          <p:nvPr/>
        </p:nvSpPr>
        <p:spPr bwMode="white">
          <a:xfrm>
            <a:off x="407775" y="569632"/>
            <a:ext cx="203835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4" name="Picture 23">
            <a:extLst>
              <a:ext uri="{FF2B5EF4-FFF2-40B4-BE49-F238E27FC236}">
                <a16:creationId xmlns:a16="http://schemas.microsoft.com/office/drawing/2014/main" id="{4E662C40-CCE1-1D6A-8AB2-896213583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96" y="682026"/>
            <a:ext cx="3096057" cy="4791744"/>
          </a:xfrm>
          <a:prstGeom prst="rect">
            <a:avLst/>
          </a:prstGeom>
        </p:spPr>
      </p:pic>
      <p:pic>
        <p:nvPicPr>
          <p:cNvPr id="26" name="Picture 25">
            <a:extLst>
              <a:ext uri="{FF2B5EF4-FFF2-40B4-BE49-F238E27FC236}">
                <a16:creationId xmlns:a16="http://schemas.microsoft.com/office/drawing/2014/main" id="{2EE728C4-8956-92EC-4666-599B8FFB1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505" y="659204"/>
            <a:ext cx="3143689" cy="4582164"/>
          </a:xfrm>
          <a:prstGeom prst="rect">
            <a:avLst/>
          </a:prstGeom>
        </p:spPr>
      </p:pic>
      <p:pic>
        <p:nvPicPr>
          <p:cNvPr id="28" name="Picture 27">
            <a:extLst>
              <a:ext uri="{FF2B5EF4-FFF2-40B4-BE49-F238E27FC236}">
                <a16:creationId xmlns:a16="http://schemas.microsoft.com/office/drawing/2014/main" id="{EB63219B-8C9E-06B1-BD03-3A45E9A2EC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196" y="649677"/>
            <a:ext cx="3038899" cy="4591691"/>
          </a:xfrm>
          <a:prstGeom prst="rect">
            <a:avLst/>
          </a:prstGeom>
        </p:spPr>
      </p:pic>
    </p:spTree>
    <p:extLst>
      <p:ext uri="{BB962C8B-B14F-4D97-AF65-F5344CB8AC3E}">
        <p14:creationId xmlns:p14="http://schemas.microsoft.com/office/powerpoint/2010/main" val="2896828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C763CBD-5296-3A08-278F-2E9C69D42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36" y="642619"/>
            <a:ext cx="3067478" cy="4563112"/>
          </a:xfrm>
          <a:prstGeom prst="rect">
            <a:avLst/>
          </a:prstGeom>
        </p:spPr>
      </p:pic>
      <p:pic>
        <p:nvPicPr>
          <p:cNvPr id="29" name="Picture 28">
            <a:extLst>
              <a:ext uri="{FF2B5EF4-FFF2-40B4-BE49-F238E27FC236}">
                <a16:creationId xmlns:a16="http://schemas.microsoft.com/office/drawing/2014/main" id="{B54D7DF4-8BBB-0C90-55D0-DC6A02700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223" y="628329"/>
            <a:ext cx="3077004" cy="4591691"/>
          </a:xfrm>
          <a:prstGeom prst="rect">
            <a:avLst/>
          </a:prstGeom>
        </p:spPr>
      </p:pic>
      <p:pic>
        <p:nvPicPr>
          <p:cNvPr id="31" name="Picture 30">
            <a:extLst>
              <a:ext uri="{FF2B5EF4-FFF2-40B4-BE49-F238E27FC236}">
                <a16:creationId xmlns:a16="http://schemas.microsoft.com/office/drawing/2014/main" id="{BEB5082B-19A3-A761-663F-D35877A93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893" y="1085592"/>
            <a:ext cx="5010150" cy="3677163"/>
          </a:xfrm>
          <a:prstGeom prst="rect">
            <a:avLst/>
          </a:prstGeom>
        </p:spPr>
      </p:pic>
    </p:spTree>
    <p:extLst>
      <p:ext uri="{BB962C8B-B14F-4D97-AF65-F5344CB8AC3E}">
        <p14:creationId xmlns:p14="http://schemas.microsoft.com/office/powerpoint/2010/main" val="998419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3FC325-2C03-DA9D-24EE-355D57D99705}"/>
              </a:ext>
            </a:extLst>
          </p:cNvPr>
          <p:cNvSpPr>
            <a:spLocks noGrp="1"/>
          </p:cNvSpPr>
          <p:nvPr>
            <p:ph type="sldNum" sz="quarter" idx="11"/>
          </p:nvPr>
        </p:nvSpPr>
        <p:spPr/>
        <p:txBody>
          <a:bodyPr/>
          <a:lstStyle/>
          <a:p>
            <a:fld id="{EECC7194-A4D0-457B-9D3E-53681723AFF7}" type="slidenum">
              <a:rPr lang="en-US" noProof="0" smtClean="0"/>
              <a:pPr/>
              <a:t>49</a:t>
            </a:fld>
            <a:endParaRPr lang="en-US" noProof="0" dirty="0"/>
          </a:p>
        </p:txBody>
      </p:sp>
      <p:sp>
        <p:nvSpPr>
          <p:cNvPr id="21" name="Title 20">
            <a:extLst>
              <a:ext uri="{FF2B5EF4-FFF2-40B4-BE49-F238E27FC236}">
                <a16:creationId xmlns:a16="http://schemas.microsoft.com/office/drawing/2014/main" id="{A33307C0-E297-DF4B-3FFF-D66FEFE0EC5D}"/>
              </a:ext>
            </a:extLst>
          </p:cNvPr>
          <p:cNvSpPr>
            <a:spLocks noGrp="1"/>
          </p:cNvSpPr>
          <p:nvPr>
            <p:ph type="title"/>
          </p:nvPr>
        </p:nvSpPr>
        <p:spPr>
          <a:xfrm>
            <a:off x="341100" y="217636"/>
            <a:ext cx="7560000" cy="370166"/>
          </a:xfrm>
        </p:spPr>
        <p:txBody>
          <a:bodyPr/>
          <a:lstStyle/>
          <a:p>
            <a:r>
              <a:rPr lang="en-US" dirty="0"/>
              <a:t>Social media marketing</a:t>
            </a:r>
            <a:endParaRPr lang="en-IN" dirty="0"/>
          </a:p>
        </p:txBody>
      </p:sp>
      <p:sp>
        <p:nvSpPr>
          <p:cNvPr id="3" name="object 7" descr="Beige rectangle">
            <a:extLst>
              <a:ext uri="{FF2B5EF4-FFF2-40B4-BE49-F238E27FC236}">
                <a16:creationId xmlns:a16="http://schemas.microsoft.com/office/drawing/2014/main" id="{5FF156DC-7F7D-0546-6787-CF791EBA237F}"/>
              </a:ext>
            </a:extLst>
          </p:cNvPr>
          <p:cNvSpPr/>
          <p:nvPr/>
        </p:nvSpPr>
        <p:spPr bwMode="white">
          <a:xfrm>
            <a:off x="341100" y="674407"/>
            <a:ext cx="541200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5" name="TextBox 4">
            <a:extLst>
              <a:ext uri="{FF2B5EF4-FFF2-40B4-BE49-F238E27FC236}">
                <a16:creationId xmlns:a16="http://schemas.microsoft.com/office/drawing/2014/main" id="{C7D1C084-7474-39F5-5374-FD220AF25DB1}"/>
              </a:ext>
            </a:extLst>
          </p:cNvPr>
          <p:cNvSpPr txBox="1"/>
          <p:nvPr/>
        </p:nvSpPr>
        <p:spPr>
          <a:xfrm>
            <a:off x="341100" y="806731"/>
            <a:ext cx="6096000" cy="6001643"/>
          </a:xfrm>
          <a:prstGeom prst="rect">
            <a:avLst/>
          </a:prstGeom>
          <a:noFill/>
        </p:spPr>
        <p:txBody>
          <a:bodyPr wrap="square">
            <a:spAutoFit/>
          </a:bodyPr>
          <a:lstStyle/>
          <a:p>
            <a:pPr>
              <a:buNone/>
            </a:pPr>
            <a:r>
              <a:rPr lang="en-US" sz="2400" b="1" dirty="0">
                <a:solidFill>
                  <a:schemeClr val="accent5"/>
                </a:solidFill>
              </a:rPr>
              <a:t>Campaign Strategy:</a:t>
            </a:r>
          </a:p>
          <a:p>
            <a:pPr>
              <a:buNone/>
            </a:pPr>
            <a:r>
              <a:rPr lang="en-US" dirty="0">
                <a:solidFill>
                  <a:schemeClr val="bg1"/>
                </a:solidFill>
              </a:rPr>
              <a:t>To effectively promote Dr Agarwal’s Healthcare across India, we’ll be running </a:t>
            </a:r>
            <a:r>
              <a:rPr lang="en-US" b="1" dirty="0">
                <a:solidFill>
                  <a:schemeClr val="tx2">
                    <a:lumMod val="25000"/>
                    <a:lumOff val="75000"/>
                  </a:schemeClr>
                </a:solidFill>
              </a:rPr>
              <a:t>Lead Generation</a:t>
            </a:r>
            <a:r>
              <a:rPr lang="en-US" dirty="0">
                <a:solidFill>
                  <a:schemeClr val="tx2">
                    <a:lumMod val="25000"/>
                    <a:lumOff val="75000"/>
                  </a:schemeClr>
                </a:solidFill>
              </a:rPr>
              <a:t> </a:t>
            </a:r>
            <a:r>
              <a:rPr lang="en-US" dirty="0">
                <a:solidFill>
                  <a:schemeClr val="bg1"/>
                </a:solidFill>
              </a:rPr>
              <a:t>and</a:t>
            </a:r>
            <a:r>
              <a:rPr lang="en-US" dirty="0"/>
              <a:t> </a:t>
            </a:r>
            <a:r>
              <a:rPr lang="en-US" b="1" dirty="0">
                <a:solidFill>
                  <a:schemeClr val="tx2">
                    <a:lumMod val="25000"/>
                    <a:lumOff val="75000"/>
                  </a:schemeClr>
                </a:solidFill>
              </a:rPr>
              <a:t>Brand Awareness</a:t>
            </a:r>
            <a:r>
              <a:rPr lang="en-US" dirty="0">
                <a:solidFill>
                  <a:schemeClr val="tx2">
                    <a:lumMod val="25000"/>
                    <a:lumOff val="75000"/>
                  </a:schemeClr>
                </a:solidFill>
              </a:rPr>
              <a:t> </a:t>
            </a:r>
            <a:r>
              <a:rPr lang="en-US" dirty="0">
                <a:solidFill>
                  <a:schemeClr val="bg1"/>
                </a:solidFill>
              </a:rPr>
              <a:t>campaigns on </a:t>
            </a:r>
            <a:r>
              <a:rPr lang="en-US" b="1" dirty="0">
                <a:solidFill>
                  <a:schemeClr val="tx2">
                    <a:lumMod val="25000"/>
                    <a:lumOff val="75000"/>
                  </a:schemeClr>
                </a:solidFill>
              </a:rPr>
              <a:t>Facebook and Instagram</a:t>
            </a:r>
            <a:r>
              <a:rPr lang="en-US" dirty="0"/>
              <a:t>. </a:t>
            </a:r>
            <a:r>
              <a:rPr lang="en-US" dirty="0">
                <a:solidFill>
                  <a:schemeClr val="bg1"/>
                </a:solidFill>
              </a:rPr>
              <a:t>This will help us build awareness, engage with potential patients, and drive conversions.</a:t>
            </a:r>
          </a:p>
          <a:p>
            <a:pPr>
              <a:buFont typeface="+mj-lt"/>
              <a:buAutoNum type="arabicPeriod"/>
            </a:pPr>
            <a:r>
              <a:rPr lang="en-US" b="1" dirty="0">
                <a:solidFill>
                  <a:schemeClr val="accent5"/>
                </a:solidFill>
              </a:rPr>
              <a:t>Lead Generation Campaigns</a:t>
            </a:r>
            <a:r>
              <a:rPr lang="en-US" dirty="0">
                <a:solidFill>
                  <a:schemeClr val="accent5"/>
                </a:solidFill>
              </a:rPr>
              <a:t>:</a:t>
            </a:r>
          </a:p>
          <a:p>
            <a:pPr marL="742950" lvl="1" indent="-285750">
              <a:buFont typeface="+mj-lt"/>
              <a:buAutoNum type="arabicPeriod"/>
            </a:pPr>
            <a:r>
              <a:rPr lang="en-US" dirty="0">
                <a:solidFill>
                  <a:schemeClr val="bg1"/>
                </a:solidFill>
              </a:rPr>
              <a:t>These will focus on driving direct conversions by encouraging users to fill out forms directly on the platform. This allows us to gather potential patient details for follow-up.</a:t>
            </a:r>
          </a:p>
          <a:p>
            <a:pPr>
              <a:buFont typeface="+mj-lt"/>
              <a:buAutoNum type="arabicPeriod"/>
            </a:pPr>
            <a:r>
              <a:rPr lang="en-US" b="1" dirty="0">
                <a:solidFill>
                  <a:schemeClr val="accent5"/>
                </a:solidFill>
              </a:rPr>
              <a:t>Brand Awareness Campaigns</a:t>
            </a:r>
            <a:r>
              <a:rPr lang="en-US" dirty="0">
                <a:solidFill>
                  <a:schemeClr val="accent5"/>
                </a:solidFill>
              </a:rPr>
              <a:t>:</a:t>
            </a:r>
          </a:p>
          <a:p>
            <a:pPr marL="742950" lvl="1" indent="-285750">
              <a:buFont typeface="+mj-lt"/>
              <a:buAutoNum type="arabicPeriod"/>
            </a:pPr>
            <a:r>
              <a:rPr lang="en-US" dirty="0">
                <a:solidFill>
                  <a:schemeClr val="bg1"/>
                </a:solidFill>
              </a:rPr>
              <a:t>These campaigns will showcase the various services offered, such as eye care, vision correction, and cataract surgery, using engaging ad formats like </a:t>
            </a:r>
            <a:r>
              <a:rPr lang="en-US" b="1" dirty="0">
                <a:solidFill>
                  <a:schemeClr val="tx2">
                    <a:lumMod val="25000"/>
                    <a:lumOff val="75000"/>
                  </a:schemeClr>
                </a:solidFill>
              </a:rPr>
              <a:t>carousel ads</a:t>
            </a:r>
            <a:r>
              <a:rPr lang="en-US" dirty="0"/>
              <a:t>, </a:t>
            </a:r>
            <a:r>
              <a:rPr lang="en-US" b="1" dirty="0">
                <a:solidFill>
                  <a:schemeClr val="tx2">
                    <a:lumMod val="25000"/>
                    <a:lumOff val="75000"/>
                  </a:schemeClr>
                </a:solidFill>
              </a:rPr>
              <a:t>video ads</a:t>
            </a:r>
            <a:r>
              <a:rPr lang="en-US" dirty="0"/>
              <a:t>, </a:t>
            </a:r>
            <a:r>
              <a:rPr lang="en-US" dirty="0">
                <a:solidFill>
                  <a:schemeClr val="bg1"/>
                </a:solidFill>
              </a:rPr>
              <a:t>and</a:t>
            </a:r>
            <a:r>
              <a:rPr lang="en-US" dirty="0"/>
              <a:t> </a:t>
            </a:r>
            <a:r>
              <a:rPr lang="en-US" b="1" dirty="0">
                <a:solidFill>
                  <a:schemeClr val="tx2">
                    <a:lumMod val="25000"/>
                    <a:lumOff val="75000"/>
                  </a:schemeClr>
                </a:solidFill>
              </a:rPr>
              <a:t>single-image ads</a:t>
            </a:r>
            <a:r>
              <a:rPr lang="en-US" dirty="0">
                <a:solidFill>
                  <a:schemeClr val="bg1"/>
                </a:solidFill>
              </a:rPr>
              <a:t>.</a:t>
            </a:r>
            <a:r>
              <a:rPr lang="en-US" dirty="0"/>
              <a:t> </a:t>
            </a:r>
            <a:r>
              <a:rPr lang="en-US" dirty="0">
                <a:solidFill>
                  <a:schemeClr val="bg1"/>
                </a:solidFill>
              </a:rPr>
              <a:t>The goal is to increase visibility, educate the audience about Dr Agarwal’s services, and capture interest from people who may not be actively searching but are interested in healthcare services.</a:t>
            </a:r>
          </a:p>
        </p:txBody>
      </p:sp>
    </p:spTree>
    <p:extLst>
      <p:ext uri="{BB962C8B-B14F-4D97-AF65-F5344CB8AC3E}">
        <p14:creationId xmlns:p14="http://schemas.microsoft.com/office/powerpoint/2010/main" val="257836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2F6A-636F-4857-B3DF-84C40FD31807}"/>
              </a:ext>
            </a:extLst>
          </p:cNvPr>
          <p:cNvSpPr>
            <a:spLocks noGrp="1"/>
          </p:cNvSpPr>
          <p:nvPr>
            <p:ph type="title"/>
          </p:nvPr>
        </p:nvSpPr>
        <p:spPr/>
        <p:txBody>
          <a:bodyPr/>
          <a:lstStyle/>
          <a:p>
            <a:r>
              <a:rPr lang="en-US" dirty="0"/>
              <a:t>THE MARKET</a:t>
            </a:r>
          </a:p>
        </p:txBody>
      </p:sp>
      <p:sp>
        <p:nvSpPr>
          <p:cNvPr id="4" name="Footer Placeholder 3">
            <a:extLst>
              <a:ext uri="{FF2B5EF4-FFF2-40B4-BE49-F238E27FC236}">
                <a16:creationId xmlns:a16="http://schemas.microsoft.com/office/drawing/2014/main" id="{6F1B296F-AA3C-49C5-A7FD-020BBA8074F5}"/>
              </a:ext>
            </a:extLst>
          </p:cNvPr>
          <p:cNvSpPr>
            <a:spLocks noGrp="1"/>
          </p:cNvSpPr>
          <p:nvPr>
            <p:ph type="ftr" sz="quarter" idx="10"/>
          </p:nvPr>
        </p:nvSpPr>
        <p:spPr/>
        <p:txBody>
          <a:bodyPr/>
          <a:lstStyle/>
          <a:p>
            <a:r>
              <a:rPr lang="en-US" dirty="0"/>
              <a:t>*Based on 1st year projections</a:t>
            </a:r>
          </a:p>
        </p:txBody>
      </p:sp>
      <p:sp>
        <p:nvSpPr>
          <p:cNvPr id="3" name="Slide Number Placeholder 2">
            <a:extLst>
              <a:ext uri="{FF2B5EF4-FFF2-40B4-BE49-F238E27FC236}">
                <a16:creationId xmlns:a16="http://schemas.microsoft.com/office/drawing/2014/main" id="{126DEDAB-4595-4AAB-8FB4-F3036F68D70A}"/>
              </a:ext>
            </a:extLst>
          </p:cNvPr>
          <p:cNvSpPr>
            <a:spLocks noGrp="1"/>
          </p:cNvSpPr>
          <p:nvPr>
            <p:ph type="sldNum" sz="quarter" idx="11"/>
          </p:nvPr>
        </p:nvSpPr>
        <p:spPr/>
        <p:txBody>
          <a:bodyPr/>
          <a:lstStyle/>
          <a:p>
            <a:fld id="{EECC7194-A4D0-457B-9D3E-53681723AFF7}" type="slidenum">
              <a:rPr lang="en-US" smtClean="0"/>
              <a:pPr/>
              <a:t>5</a:t>
            </a:fld>
            <a:endParaRPr lang="en-US" dirty="0"/>
          </a:p>
        </p:txBody>
      </p:sp>
      <p:sp>
        <p:nvSpPr>
          <p:cNvPr id="8" name="Text Placeholder 7">
            <a:extLst>
              <a:ext uri="{FF2B5EF4-FFF2-40B4-BE49-F238E27FC236}">
                <a16:creationId xmlns:a16="http://schemas.microsoft.com/office/drawing/2014/main" id="{A36087DB-FF15-448E-ACA3-0466788AFD27}"/>
              </a:ext>
            </a:extLst>
          </p:cNvPr>
          <p:cNvSpPr>
            <a:spLocks noGrp="1"/>
          </p:cNvSpPr>
          <p:nvPr>
            <p:ph type="body" sz="quarter" idx="12"/>
          </p:nvPr>
        </p:nvSpPr>
        <p:spPr/>
        <p:txBody>
          <a:bodyPr/>
          <a:lstStyle/>
          <a:p>
            <a:r>
              <a:rPr lang="en-US" dirty="0"/>
              <a:t> ANALYSIS</a:t>
            </a:r>
          </a:p>
        </p:txBody>
      </p:sp>
      <p:sp>
        <p:nvSpPr>
          <p:cNvPr id="9" name="object 7" descr="Beige rectangle">
            <a:extLst>
              <a:ext uri="{FF2B5EF4-FFF2-40B4-BE49-F238E27FC236}">
                <a16:creationId xmlns:a16="http://schemas.microsoft.com/office/drawing/2014/main" id="{C88E3957-6CDD-4061-AA83-A074A57C9C12}"/>
              </a:ext>
            </a:extLst>
          </p:cNvPr>
          <p:cNvSpPr/>
          <p:nvPr/>
        </p:nvSpPr>
        <p:spPr bwMode="white">
          <a:xfrm flipV="1">
            <a:off x="722099" y="1277068"/>
            <a:ext cx="274144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aphicFrame>
        <p:nvGraphicFramePr>
          <p:cNvPr id="14" name="Chart 13">
            <a:extLst>
              <a:ext uri="{FF2B5EF4-FFF2-40B4-BE49-F238E27FC236}">
                <a16:creationId xmlns:a16="http://schemas.microsoft.com/office/drawing/2014/main" id="{2E280A34-4B36-4F7F-A9B3-3D139F10E3F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410844428"/>
              </p:ext>
            </p:extLst>
          </p:nvPr>
        </p:nvGraphicFramePr>
        <p:xfrm>
          <a:off x="1000251" y="1677250"/>
          <a:ext cx="1769456" cy="2163990"/>
        </p:xfrm>
        <a:graphic>
          <a:graphicData uri="http://schemas.openxmlformats.org/drawingml/2006/chart">
            <c:chart xmlns:c="http://schemas.openxmlformats.org/drawingml/2006/chart" xmlns:r="http://schemas.openxmlformats.org/officeDocument/2006/relationships" r:id="rId2"/>
          </a:graphicData>
        </a:graphic>
      </p:graphicFrame>
      <p:sp>
        <p:nvSpPr>
          <p:cNvPr id="15" name="Oval 14">
            <a:extLst>
              <a:ext uri="{FF2B5EF4-FFF2-40B4-BE49-F238E27FC236}">
                <a16:creationId xmlns:a16="http://schemas.microsoft.com/office/drawing/2014/main" id="{7AFE01DB-3E02-4464-8E1B-E6586C22A611}"/>
              </a:ext>
            </a:extLst>
          </p:cNvPr>
          <p:cNvSpPr/>
          <p:nvPr/>
        </p:nvSpPr>
        <p:spPr>
          <a:xfrm>
            <a:off x="1520495" y="2408513"/>
            <a:ext cx="756000" cy="7560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latin typeface="+mj-lt"/>
                <a:ea typeface="Lato Black" panose="020F0502020204030203" pitchFamily="34" charset="0"/>
                <a:cs typeface="Lato Black" panose="020F0502020204030203" pitchFamily="34" charset="0"/>
              </a:rPr>
              <a:t>22%</a:t>
            </a:r>
          </a:p>
        </p:txBody>
      </p:sp>
      <p:graphicFrame>
        <p:nvGraphicFramePr>
          <p:cNvPr id="16" name="Chart 15">
            <a:extLst>
              <a:ext uri="{FF2B5EF4-FFF2-40B4-BE49-F238E27FC236}">
                <a16:creationId xmlns:a16="http://schemas.microsoft.com/office/drawing/2014/main" id="{25D16D4D-7FFE-4B6D-9DF1-9256D3CB650C}"/>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68797796"/>
              </p:ext>
            </p:extLst>
          </p:nvPr>
        </p:nvGraphicFramePr>
        <p:xfrm>
          <a:off x="3130405" y="1677250"/>
          <a:ext cx="1769456" cy="21639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D9564758-0CAF-4BB1-82E0-715E2BDC6B9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830718077"/>
              </p:ext>
            </p:extLst>
          </p:nvPr>
        </p:nvGraphicFramePr>
        <p:xfrm>
          <a:off x="5238992" y="1677250"/>
          <a:ext cx="1769456" cy="21639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A155F3D4-D6D7-4353-9D1B-6B8456757A5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078362292"/>
              </p:ext>
            </p:extLst>
          </p:nvPr>
        </p:nvGraphicFramePr>
        <p:xfrm>
          <a:off x="7390713" y="1677250"/>
          <a:ext cx="1769456" cy="21639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7C2B1B69-3491-4723-B7A7-BB86FEFB7B5A}"/>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893667448"/>
              </p:ext>
            </p:extLst>
          </p:nvPr>
        </p:nvGraphicFramePr>
        <p:xfrm>
          <a:off x="9520866" y="1677250"/>
          <a:ext cx="1769456" cy="2163990"/>
        </p:xfrm>
        <a:graphic>
          <a:graphicData uri="http://schemas.openxmlformats.org/drawingml/2006/chart">
            <c:chart xmlns:c="http://schemas.openxmlformats.org/drawingml/2006/chart" xmlns:r="http://schemas.openxmlformats.org/officeDocument/2006/relationships" r:id="rId6"/>
          </a:graphicData>
        </a:graphic>
      </p:graphicFrame>
      <p:sp>
        <p:nvSpPr>
          <p:cNvPr id="24" name="Oval 23">
            <a:extLst>
              <a:ext uri="{FF2B5EF4-FFF2-40B4-BE49-F238E27FC236}">
                <a16:creationId xmlns:a16="http://schemas.microsoft.com/office/drawing/2014/main" id="{BCEEAC69-6650-4332-B226-03DCBCC2ABD3}"/>
              </a:ext>
            </a:extLst>
          </p:cNvPr>
          <p:cNvSpPr/>
          <p:nvPr/>
        </p:nvSpPr>
        <p:spPr>
          <a:xfrm>
            <a:off x="3651983" y="2408513"/>
            <a:ext cx="756000" cy="7560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latin typeface="+mj-lt"/>
                <a:ea typeface="Lato Black" panose="020F0502020204030203" pitchFamily="34" charset="0"/>
                <a:cs typeface="Lato Black" panose="020F0502020204030203" pitchFamily="34" charset="0"/>
              </a:rPr>
              <a:t>45%</a:t>
            </a:r>
          </a:p>
        </p:txBody>
      </p:sp>
      <p:sp>
        <p:nvSpPr>
          <p:cNvPr id="25" name="Oval 24">
            <a:extLst>
              <a:ext uri="{FF2B5EF4-FFF2-40B4-BE49-F238E27FC236}">
                <a16:creationId xmlns:a16="http://schemas.microsoft.com/office/drawing/2014/main" id="{6481C18F-F6FB-440A-BE2F-F7F941E48C5C}"/>
              </a:ext>
            </a:extLst>
          </p:cNvPr>
          <p:cNvSpPr/>
          <p:nvPr/>
        </p:nvSpPr>
        <p:spPr>
          <a:xfrm>
            <a:off x="5783471" y="2408513"/>
            <a:ext cx="756000" cy="7560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latin typeface="+mj-lt"/>
                <a:ea typeface="Lato Black" panose="020F0502020204030203" pitchFamily="34" charset="0"/>
                <a:cs typeface="Lato Black" panose="020F0502020204030203" pitchFamily="34" charset="0"/>
              </a:rPr>
              <a:t>38%</a:t>
            </a:r>
          </a:p>
        </p:txBody>
      </p:sp>
      <p:sp>
        <p:nvSpPr>
          <p:cNvPr id="26" name="Oval 25">
            <a:extLst>
              <a:ext uri="{FF2B5EF4-FFF2-40B4-BE49-F238E27FC236}">
                <a16:creationId xmlns:a16="http://schemas.microsoft.com/office/drawing/2014/main" id="{E1C82F28-48F5-42C6-BF72-935B3AC4E193}"/>
              </a:ext>
            </a:extLst>
          </p:cNvPr>
          <p:cNvSpPr/>
          <p:nvPr/>
        </p:nvSpPr>
        <p:spPr>
          <a:xfrm>
            <a:off x="7914959" y="2408513"/>
            <a:ext cx="756000" cy="7560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latin typeface="+mj-lt"/>
                <a:ea typeface="Lato Black" panose="020F0502020204030203" pitchFamily="34" charset="0"/>
                <a:cs typeface="Lato Black" panose="020F0502020204030203" pitchFamily="34" charset="0"/>
              </a:rPr>
              <a:t>10%</a:t>
            </a:r>
          </a:p>
        </p:txBody>
      </p:sp>
      <p:sp>
        <p:nvSpPr>
          <p:cNvPr id="27" name="Oval 26">
            <a:extLst>
              <a:ext uri="{FF2B5EF4-FFF2-40B4-BE49-F238E27FC236}">
                <a16:creationId xmlns:a16="http://schemas.microsoft.com/office/drawing/2014/main" id="{90CD8133-923E-4CC8-A17C-17D0B8AAFC0B}"/>
              </a:ext>
            </a:extLst>
          </p:cNvPr>
          <p:cNvSpPr/>
          <p:nvPr/>
        </p:nvSpPr>
        <p:spPr>
          <a:xfrm>
            <a:off x="10046448" y="2408513"/>
            <a:ext cx="756000" cy="75600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solidFill>
                <a:latin typeface="+mj-lt"/>
                <a:ea typeface="Lato Black" panose="020F0502020204030203" pitchFamily="34" charset="0"/>
                <a:cs typeface="Lato Black" panose="020F0502020204030203" pitchFamily="34" charset="0"/>
              </a:rPr>
              <a:t>8%</a:t>
            </a:r>
          </a:p>
        </p:txBody>
      </p:sp>
      <p:sp>
        <p:nvSpPr>
          <p:cNvPr id="28" name="TextBox 27">
            <a:extLst>
              <a:ext uri="{FF2B5EF4-FFF2-40B4-BE49-F238E27FC236}">
                <a16:creationId xmlns:a16="http://schemas.microsoft.com/office/drawing/2014/main" id="{F3C60EEB-84ED-4B94-BD10-4E752EC3E31D}"/>
              </a:ext>
            </a:extLst>
          </p:cNvPr>
          <p:cNvSpPr txBox="1"/>
          <p:nvPr/>
        </p:nvSpPr>
        <p:spPr>
          <a:xfrm>
            <a:off x="1185111" y="3533970"/>
            <a:ext cx="1399742" cy="307777"/>
          </a:xfrm>
          <a:prstGeom prst="rect">
            <a:avLst/>
          </a:prstGeom>
          <a:noFill/>
        </p:spPr>
        <p:txBody>
          <a:bodyPr wrap="none" rtlCol="0">
            <a:spAutoFit/>
          </a:bodyPr>
          <a:lstStyle/>
          <a:p>
            <a:pPr algn="ctr"/>
            <a:r>
              <a:rPr lang="en-US" sz="1400" dirty="0">
                <a:solidFill>
                  <a:schemeClr val="accent1"/>
                </a:solidFill>
                <a:latin typeface="+mj-lt"/>
                <a:ea typeface="Lato" panose="020F0502020204030203" pitchFamily="34" charset="0"/>
                <a:cs typeface="Lato" panose="020F0502020204030203" pitchFamily="34" charset="0"/>
              </a:rPr>
              <a:t>Ophthalmologist</a:t>
            </a:r>
          </a:p>
        </p:txBody>
      </p:sp>
      <p:sp>
        <p:nvSpPr>
          <p:cNvPr id="29" name="TextBox 28">
            <a:extLst>
              <a:ext uri="{FF2B5EF4-FFF2-40B4-BE49-F238E27FC236}">
                <a16:creationId xmlns:a16="http://schemas.microsoft.com/office/drawing/2014/main" id="{015A3338-2705-47BE-865E-BDD18C0DB8EB}"/>
              </a:ext>
            </a:extLst>
          </p:cNvPr>
          <p:cNvSpPr txBox="1"/>
          <p:nvPr/>
        </p:nvSpPr>
        <p:spPr>
          <a:xfrm>
            <a:off x="3463539" y="3533970"/>
            <a:ext cx="1103187" cy="307777"/>
          </a:xfrm>
          <a:prstGeom prst="rect">
            <a:avLst/>
          </a:prstGeom>
          <a:noFill/>
        </p:spPr>
        <p:txBody>
          <a:bodyPr wrap="none" rtlCol="0">
            <a:spAutoFit/>
          </a:bodyPr>
          <a:lstStyle/>
          <a:p>
            <a:pPr algn="ctr"/>
            <a:r>
              <a:rPr lang="en-US" sz="1400" dirty="0">
                <a:solidFill>
                  <a:schemeClr val="accent1"/>
                </a:solidFill>
                <a:latin typeface="+mj-lt"/>
                <a:ea typeface="Lato" panose="020F0502020204030203" pitchFamily="34" charset="0"/>
                <a:cs typeface="Lato" panose="020F0502020204030203" pitchFamily="34" charset="0"/>
              </a:rPr>
              <a:t>Optometrist</a:t>
            </a:r>
          </a:p>
        </p:txBody>
      </p:sp>
      <p:sp>
        <p:nvSpPr>
          <p:cNvPr id="30" name="TextBox 29">
            <a:extLst>
              <a:ext uri="{FF2B5EF4-FFF2-40B4-BE49-F238E27FC236}">
                <a16:creationId xmlns:a16="http://schemas.microsoft.com/office/drawing/2014/main" id="{817E2D74-0B55-43E5-AB7B-B5B10CCB5D14}"/>
              </a:ext>
            </a:extLst>
          </p:cNvPr>
          <p:cNvSpPr txBox="1"/>
          <p:nvPr/>
        </p:nvSpPr>
        <p:spPr>
          <a:xfrm>
            <a:off x="5720403" y="3533970"/>
            <a:ext cx="806631" cy="307777"/>
          </a:xfrm>
          <a:prstGeom prst="rect">
            <a:avLst/>
          </a:prstGeom>
          <a:noFill/>
        </p:spPr>
        <p:txBody>
          <a:bodyPr wrap="none" rtlCol="0">
            <a:spAutoFit/>
          </a:bodyPr>
          <a:lstStyle/>
          <a:p>
            <a:pPr algn="ctr"/>
            <a:r>
              <a:rPr lang="en-US" sz="1400" dirty="0">
                <a:solidFill>
                  <a:schemeClr val="accent1"/>
                </a:solidFill>
                <a:latin typeface="+mj-lt"/>
                <a:ea typeface="Lato" panose="020F0502020204030203" pitchFamily="34" charset="0"/>
                <a:cs typeface="Lato" panose="020F0502020204030203" pitchFamily="34" charset="0"/>
              </a:rPr>
              <a:t>Optician</a:t>
            </a:r>
          </a:p>
        </p:txBody>
      </p:sp>
      <p:sp>
        <p:nvSpPr>
          <p:cNvPr id="31" name="TextBox 30">
            <a:extLst>
              <a:ext uri="{FF2B5EF4-FFF2-40B4-BE49-F238E27FC236}">
                <a16:creationId xmlns:a16="http://schemas.microsoft.com/office/drawing/2014/main" id="{3B7C196F-4D61-4444-B100-DD89B471CDE0}"/>
              </a:ext>
            </a:extLst>
          </p:cNvPr>
          <p:cNvSpPr txBox="1"/>
          <p:nvPr/>
        </p:nvSpPr>
        <p:spPr>
          <a:xfrm>
            <a:off x="7789379" y="3533970"/>
            <a:ext cx="972126" cy="307777"/>
          </a:xfrm>
          <a:prstGeom prst="rect">
            <a:avLst/>
          </a:prstGeom>
          <a:noFill/>
        </p:spPr>
        <p:txBody>
          <a:bodyPr wrap="none" rtlCol="0">
            <a:spAutoFit/>
          </a:bodyPr>
          <a:lstStyle/>
          <a:p>
            <a:pPr algn="ctr"/>
            <a:r>
              <a:rPr lang="en-US" sz="1400" dirty="0">
                <a:solidFill>
                  <a:schemeClr val="accent1"/>
                </a:solidFill>
                <a:latin typeface="+mj-lt"/>
                <a:ea typeface="Lato" panose="020F0502020204030203" pitchFamily="34" charset="0"/>
                <a:cs typeface="Lato" panose="020F0502020204030203" pitchFamily="34" charset="0"/>
              </a:rPr>
              <a:t>Orthoptist</a:t>
            </a:r>
          </a:p>
        </p:txBody>
      </p:sp>
      <p:sp>
        <p:nvSpPr>
          <p:cNvPr id="32" name="TextBox 31">
            <a:extLst>
              <a:ext uri="{FF2B5EF4-FFF2-40B4-BE49-F238E27FC236}">
                <a16:creationId xmlns:a16="http://schemas.microsoft.com/office/drawing/2014/main" id="{F40DA19F-D46D-4462-B974-D18FB01C85FE}"/>
              </a:ext>
            </a:extLst>
          </p:cNvPr>
          <p:cNvSpPr txBox="1"/>
          <p:nvPr/>
        </p:nvSpPr>
        <p:spPr>
          <a:xfrm>
            <a:off x="9915717" y="3533970"/>
            <a:ext cx="979755" cy="307777"/>
          </a:xfrm>
          <a:prstGeom prst="rect">
            <a:avLst/>
          </a:prstGeom>
          <a:noFill/>
        </p:spPr>
        <p:txBody>
          <a:bodyPr wrap="none" rtlCol="0">
            <a:spAutoFit/>
          </a:bodyPr>
          <a:lstStyle/>
          <a:p>
            <a:pPr algn="ctr"/>
            <a:r>
              <a:rPr lang="en-US" sz="1400" dirty="0">
                <a:solidFill>
                  <a:schemeClr val="accent1"/>
                </a:solidFill>
                <a:latin typeface="+mj-lt"/>
                <a:ea typeface="Lato" panose="020F0502020204030203" pitchFamily="34" charset="0"/>
                <a:cs typeface="Lato" panose="020F0502020204030203" pitchFamily="34" charset="0"/>
              </a:rPr>
              <a:t>Emergency</a:t>
            </a:r>
          </a:p>
        </p:txBody>
      </p:sp>
      <p:graphicFrame>
        <p:nvGraphicFramePr>
          <p:cNvPr id="44" name="Table 43">
            <a:extLst>
              <a:ext uri="{FF2B5EF4-FFF2-40B4-BE49-F238E27FC236}">
                <a16:creationId xmlns:a16="http://schemas.microsoft.com/office/drawing/2014/main" id="{00242C87-A806-44E9-B233-9CE7A7B37C36}"/>
              </a:ext>
            </a:extLst>
          </p:cNvPr>
          <p:cNvGraphicFramePr>
            <a:graphicFrameLocks noGrp="1"/>
          </p:cNvGraphicFramePr>
          <p:nvPr>
            <p:extLst>
              <p:ext uri="{D42A27DB-BD31-4B8C-83A1-F6EECF244321}">
                <p14:modId xmlns:p14="http://schemas.microsoft.com/office/powerpoint/2010/main" val="181427155"/>
              </p:ext>
            </p:extLst>
          </p:nvPr>
        </p:nvGraphicFramePr>
        <p:xfrm>
          <a:off x="630000" y="4037026"/>
          <a:ext cx="10907925" cy="2163987"/>
        </p:xfrm>
        <a:graphic>
          <a:graphicData uri="http://schemas.openxmlformats.org/drawingml/2006/table">
            <a:tbl>
              <a:tblPr firstRow="1" lastRow="1" bandRow="1">
                <a:tableStyleId>{F5AB1C69-6EDB-4FF4-983F-18BD219EF322}</a:tableStyleId>
              </a:tblPr>
              <a:tblGrid>
                <a:gridCol w="2181585">
                  <a:extLst>
                    <a:ext uri="{9D8B030D-6E8A-4147-A177-3AD203B41FA5}">
                      <a16:colId xmlns:a16="http://schemas.microsoft.com/office/drawing/2014/main" val="883291324"/>
                    </a:ext>
                  </a:extLst>
                </a:gridCol>
                <a:gridCol w="2181585">
                  <a:extLst>
                    <a:ext uri="{9D8B030D-6E8A-4147-A177-3AD203B41FA5}">
                      <a16:colId xmlns:a16="http://schemas.microsoft.com/office/drawing/2014/main" val="1983756049"/>
                    </a:ext>
                  </a:extLst>
                </a:gridCol>
                <a:gridCol w="2181585">
                  <a:extLst>
                    <a:ext uri="{9D8B030D-6E8A-4147-A177-3AD203B41FA5}">
                      <a16:colId xmlns:a16="http://schemas.microsoft.com/office/drawing/2014/main" val="355586360"/>
                    </a:ext>
                  </a:extLst>
                </a:gridCol>
                <a:gridCol w="2181585">
                  <a:extLst>
                    <a:ext uri="{9D8B030D-6E8A-4147-A177-3AD203B41FA5}">
                      <a16:colId xmlns:a16="http://schemas.microsoft.com/office/drawing/2014/main" val="3626199509"/>
                    </a:ext>
                  </a:extLst>
                </a:gridCol>
                <a:gridCol w="2181585">
                  <a:extLst>
                    <a:ext uri="{9D8B030D-6E8A-4147-A177-3AD203B41FA5}">
                      <a16:colId xmlns:a16="http://schemas.microsoft.com/office/drawing/2014/main" val="2161393824"/>
                    </a:ext>
                  </a:extLst>
                </a:gridCol>
              </a:tblGrid>
              <a:tr h="309141">
                <a:tc>
                  <a:txBody>
                    <a:bodyPr/>
                    <a:lstStyle/>
                    <a:p>
                      <a:pPr algn="l"/>
                      <a:r>
                        <a:rPr lang="en-US" sz="900" dirty="0"/>
                        <a:t>Services </a:t>
                      </a:r>
                      <a:endParaRPr lang="en-US" sz="900" b="1" dirty="0">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900" dirty="0"/>
                        <a:t>YR 1</a:t>
                      </a:r>
                      <a:endParaRPr lang="en-US" sz="900" b="1" dirty="0">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900" dirty="0"/>
                        <a:t>GROWTH</a:t>
                      </a:r>
                      <a:endParaRPr lang="en-US" sz="900" b="1" dirty="0">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900" dirty="0"/>
                        <a:t>YR 2</a:t>
                      </a:r>
                      <a:endParaRPr lang="en-US" sz="900" b="1" dirty="0">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900" dirty="0"/>
                        <a:t>YR 3</a:t>
                      </a:r>
                      <a:endParaRPr lang="en-US" sz="900" b="1" dirty="0">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018180050"/>
                  </a:ext>
                </a:extLst>
              </a:tr>
              <a:tr h="309141">
                <a:tc>
                  <a:txBody>
                    <a:bodyPr/>
                    <a:lstStyle/>
                    <a:p>
                      <a:r>
                        <a:rPr lang="en-US" sz="900" b="0" dirty="0">
                          <a:solidFill>
                            <a:srgbClr val="002060"/>
                          </a:solidFill>
                          <a:latin typeface="Lato" panose="020F0502020204030203" pitchFamily="34" charset="0"/>
                          <a:ea typeface="Lato" panose="020F0502020204030203" pitchFamily="34" charset="0"/>
                          <a:cs typeface="Lato" panose="020F0502020204030203" pitchFamily="34" charset="0"/>
                        </a:rPr>
                        <a:t>Ophthalmologist</a:t>
                      </a: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20-30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10%</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22-33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24.2-36.3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1004110"/>
                  </a:ext>
                </a:extLst>
              </a:tr>
              <a:tr h="309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solidFill>
                            <a:srgbClr val="002060"/>
                          </a:solidFill>
                          <a:latin typeface="Lato" panose="020F0502020204030203" pitchFamily="34" charset="0"/>
                          <a:ea typeface="Lato" panose="020F0502020204030203" pitchFamily="34" charset="0"/>
                          <a:cs typeface="Lato" panose="020F0502020204030203" pitchFamily="34" charset="0"/>
                        </a:rPr>
                        <a:t>Optometrist</a:t>
                      </a: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6-8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8%</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6.4-8.6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7-9.3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3755630"/>
                  </a:ext>
                </a:extLst>
              </a:tr>
              <a:tr h="309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dirty="0">
                          <a:solidFill>
                            <a:srgbClr val="002060"/>
                          </a:solidFill>
                          <a:latin typeface="Lato" panose="020F0502020204030203" pitchFamily="34" charset="0"/>
                          <a:ea typeface="Lato" panose="020F0502020204030203" pitchFamily="34" charset="0"/>
                          <a:cs typeface="Lato" panose="020F0502020204030203" pitchFamily="34" charset="0"/>
                        </a:rPr>
                        <a:t>Optician</a:t>
                      </a: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3-4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10%</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3.3-4.4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3.6-4.8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7123879"/>
                  </a:ext>
                </a:extLst>
              </a:tr>
              <a:tr h="309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Lato" panose="020F0502020204030203" pitchFamily="34" charset="0"/>
                          <a:ea typeface="Lato" panose="020F0502020204030203" pitchFamily="34" charset="0"/>
                          <a:cs typeface="Lato" panose="020F0502020204030203" pitchFamily="34" charset="0"/>
                        </a:rPr>
                        <a:t>Orthoptist </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3-8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7%</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3.2-8.6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00" dirty="0"/>
                        <a:t>3.5-9.2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47126002"/>
                  </a:ext>
                </a:extLst>
              </a:tr>
              <a:tr h="309141">
                <a:tc>
                  <a:txBody>
                    <a:bodyPr/>
                    <a:lstStyle/>
                    <a:p>
                      <a:r>
                        <a:rPr lang="en-US" sz="900" dirty="0">
                          <a:latin typeface="Lato" panose="020F0502020204030203" pitchFamily="34" charset="0"/>
                          <a:ea typeface="Lato" panose="020F0502020204030203" pitchFamily="34" charset="0"/>
                          <a:cs typeface="Lato" panose="020F0502020204030203" pitchFamily="34" charset="0"/>
                        </a:rPr>
                        <a:t>Emergency </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2-4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5%</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2.1-4.2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t>2.2-4.4 lakhs</a:t>
                      </a:r>
                      <a:endParaRPr lang="en-US" sz="900" b="0" dirty="0">
                        <a:solidFill>
                          <a:srgbClr val="002060"/>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15466982"/>
                  </a:ext>
                </a:extLst>
              </a:tr>
              <a:tr h="309141">
                <a:tc>
                  <a:txBody>
                    <a:bodyPr/>
                    <a:lstStyle/>
                    <a:p>
                      <a:r>
                        <a:rPr lang="en-US" sz="900" dirty="0">
                          <a:solidFill>
                            <a:schemeClr val="tx1"/>
                          </a:solidFill>
                        </a:rPr>
                        <a:t>TOTAL</a:t>
                      </a:r>
                      <a:endParaRPr lang="en-US" sz="9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900" b="1" dirty="0">
                          <a:solidFill>
                            <a:schemeClr val="tx1"/>
                          </a:solidFill>
                          <a:latin typeface="Lato" panose="020F0502020204030203" pitchFamily="34" charset="0"/>
                          <a:ea typeface="Lato" panose="020F0502020204030203" pitchFamily="34" charset="0"/>
                          <a:cs typeface="Lato" panose="020F0502020204030203" pitchFamily="34" charset="0"/>
                        </a:rPr>
                        <a:t>34-54 lakhs</a:t>
                      </a: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endParaRPr lang="en-US" sz="900" b="1"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900" b="1" dirty="0">
                          <a:solidFill>
                            <a:schemeClr val="tx1"/>
                          </a:solidFill>
                          <a:latin typeface="Lato" panose="020F0502020204030203" pitchFamily="34" charset="0"/>
                          <a:ea typeface="Lato" panose="020F0502020204030203" pitchFamily="34" charset="0"/>
                          <a:cs typeface="Lato" panose="020F0502020204030203" pitchFamily="34" charset="0"/>
                        </a:rPr>
                        <a:t>37-58.8 lakhs</a:t>
                      </a: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900" b="1" dirty="0">
                          <a:solidFill>
                            <a:schemeClr val="tx1"/>
                          </a:solidFill>
                          <a:latin typeface="Lato" panose="020F0502020204030203" pitchFamily="34" charset="0"/>
                          <a:ea typeface="Lato" panose="020F0502020204030203" pitchFamily="34" charset="0"/>
                          <a:cs typeface="Lato" panose="020F0502020204030203" pitchFamily="34" charset="0"/>
                        </a:rPr>
                        <a:t>40-64 lakhs</a:t>
                      </a:r>
                    </a:p>
                  </a:txBody>
                  <a:tcPr marL="92354" marR="92354"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936589567"/>
                  </a:ext>
                </a:extLst>
              </a:tr>
            </a:tbl>
          </a:graphicData>
        </a:graphic>
      </p:graphicFrame>
    </p:spTree>
    <p:extLst>
      <p:ext uri="{BB962C8B-B14F-4D97-AF65-F5344CB8AC3E}">
        <p14:creationId xmlns:p14="http://schemas.microsoft.com/office/powerpoint/2010/main" val="3340796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EA8A53-7651-1FA3-80DE-A2950F295D8D}"/>
              </a:ext>
            </a:extLst>
          </p:cNvPr>
          <p:cNvSpPr>
            <a:spLocks noGrp="1"/>
          </p:cNvSpPr>
          <p:nvPr>
            <p:ph type="sldNum" sz="quarter" idx="11"/>
          </p:nvPr>
        </p:nvSpPr>
        <p:spPr/>
        <p:txBody>
          <a:bodyPr/>
          <a:lstStyle/>
          <a:p>
            <a:fld id="{EECC7194-A4D0-457B-9D3E-53681723AFF7}" type="slidenum">
              <a:rPr lang="en-US" noProof="0" smtClean="0"/>
              <a:pPr/>
              <a:t>50</a:t>
            </a:fld>
            <a:endParaRPr lang="en-US" noProof="0" dirty="0"/>
          </a:p>
        </p:txBody>
      </p:sp>
      <p:sp>
        <p:nvSpPr>
          <p:cNvPr id="23" name="TextBox 22">
            <a:extLst>
              <a:ext uri="{FF2B5EF4-FFF2-40B4-BE49-F238E27FC236}">
                <a16:creationId xmlns:a16="http://schemas.microsoft.com/office/drawing/2014/main" id="{D4D6CC5B-CDAC-601D-EC69-9962EF261506}"/>
              </a:ext>
            </a:extLst>
          </p:cNvPr>
          <p:cNvSpPr txBox="1"/>
          <p:nvPr/>
        </p:nvSpPr>
        <p:spPr>
          <a:xfrm>
            <a:off x="209550" y="235714"/>
            <a:ext cx="6096000" cy="2954655"/>
          </a:xfrm>
          <a:prstGeom prst="rect">
            <a:avLst/>
          </a:prstGeom>
          <a:noFill/>
        </p:spPr>
        <p:txBody>
          <a:bodyPr wrap="square">
            <a:spAutoFit/>
          </a:bodyPr>
          <a:lstStyle/>
          <a:p>
            <a:pPr>
              <a:buNone/>
            </a:pPr>
            <a:r>
              <a:rPr lang="en-US" sz="2400" b="1" dirty="0">
                <a:solidFill>
                  <a:schemeClr val="accent5"/>
                </a:solidFill>
              </a:rPr>
              <a:t>Target Audience:</a:t>
            </a:r>
          </a:p>
          <a:p>
            <a:pPr>
              <a:buNone/>
            </a:pPr>
            <a:r>
              <a:rPr lang="en-US" dirty="0">
                <a:solidFill>
                  <a:schemeClr val="bg1"/>
                </a:solidFill>
              </a:rPr>
              <a:t>We’ll segment the audience based on:</a:t>
            </a:r>
          </a:p>
          <a:p>
            <a:pPr>
              <a:buFont typeface="Arial" panose="020B0604020202020204" pitchFamily="34" charset="0"/>
              <a:buChar char="•"/>
            </a:pPr>
            <a:r>
              <a:rPr lang="en-US" b="1" dirty="0">
                <a:solidFill>
                  <a:schemeClr val="accent5"/>
                </a:solidFill>
              </a:rPr>
              <a:t>Demographics</a:t>
            </a:r>
            <a:r>
              <a:rPr lang="en-US" dirty="0">
                <a:solidFill>
                  <a:schemeClr val="accent5"/>
                </a:solidFill>
              </a:rPr>
              <a:t>: </a:t>
            </a:r>
            <a:r>
              <a:rPr lang="en-US" dirty="0">
                <a:solidFill>
                  <a:schemeClr val="bg1"/>
                </a:solidFill>
              </a:rPr>
              <a:t>Age, gender, and location.</a:t>
            </a:r>
          </a:p>
          <a:p>
            <a:pPr>
              <a:buFont typeface="Arial" panose="020B0604020202020204" pitchFamily="34" charset="0"/>
              <a:buChar char="•"/>
            </a:pPr>
            <a:r>
              <a:rPr lang="en-US" b="1" dirty="0">
                <a:solidFill>
                  <a:schemeClr val="accent5"/>
                </a:solidFill>
              </a:rPr>
              <a:t>Interests</a:t>
            </a:r>
            <a:r>
              <a:rPr lang="en-US" dirty="0">
                <a:solidFill>
                  <a:schemeClr val="accent5"/>
                </a:solidFill>
              </a:rPr>
              <a:t>: </a:t>
            </a:r>
            <a:r>
              <a:rPr lang="en-US" dirty="0">
                <a:solidFill>
                  <a:schemeClr val="bg1"/>
                </a:solidFill>
              </a:rPr>
              <a:t>People interested in healthcare, eye care, wellness, and medical treatments.</a:t>
            </a:r>
          </a:p>
          <a:p>
            <a:pPr>
              <a:buFont typeface="Arial" panose="020B0604020202020204" pitchFamily="34" charset="0"/>
              <a:buChar char="•"/>
            </a:pPr>
            <a:r>
              <a:rPr lang="en-US" b="1" dirty="0">
                <a:solidFill>
                  <a:schemeClr val="accent5"/>
                </a:solidFill>
              </a:rPr>
              <a:t>Behaviors</a:t>
            </a:r>
            <a:r>
              <a:rPr lang="en-US" dirty="0">
                <a:solidFill>
                  <a:schemeClr val="accent5"/>
                </a:solidFill>
              </a:rPr>
              <a:t>: </a:t>
            </a:r>
            <a:r>
              <a:rPr lang="en-US" dirty="0">
                <a:solidFill>
                  <a:schemeClr val="bg1"/>
                </a:solidFill>
              </a:rPr>
              <a:t>Individuals who have previously searched for eye care or healthcare-related services.</a:t>
            </a:r>
          </a:p>
          <a:p>
            <a:pPr>
              <a:buFont typeface="Arial" panose="020B0604020202020204" pitchFamily="34" charset="0"/>
              <a:buChar char="•"/>
            </a:pPr>
            <a:r>
              <a:rPr lang="en-US" b="1" dirty="0">
                <a:solidFill>
                  <a:schemeClr val="accent5"/>
                </a:solidFill>
              </a:rPr>
              <a:t>Custom Audiences</a:t>
            </a:r>
            <a:r>
              <a:rPr lang="en-US" dirty="0">
                <a:solidFill>
                  <a:schemeClr val="accent5"/>
                </a:solidFill>
              </a:rPr>
              <a:t>: </a:t>
            </a:r>
            <a:r>
              <a:rPr lang="en-US" dirty="0">
                <a:solidFill>
                  <a:schemeClr val="bg1"/>
                </a:solidFill>
              </a:rPr>
              <a:t>We can also target people who have already visited the website or interacted with previous ads (remarketing).</a:t>
            </a:r>
          </a:p>
        </p:txBody>
      </p:sp>
    </p:spTree>
    <p:extLst>
      <p:ext uri="{BB962C8B-B14F-4D97-AF65-F5344CB8AC3E}">
        <p14:creationId xmlns:p14="http://schemas.microsoft.com/office/powerpoint/2010/main" val="748046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985FCC9F-71C9-598A-6D29-5ADCFF32023E}"/>
              </a:ext>
            </a:extLst>
          </p:cNvPr>
          <p:cNvGraphicFramePr>
            <a:graphicFrameLocks noGrp="1"/>
          </p:cNvGraphicFramePr>
          <p:nvPr>
            <p:extLst>
              <p:ext uri="{D42A27DB-BD31-4B8C-83A1-F6EECF244321}">
                <p14:modId xmlns:p14="http://schemas.microsoft.com/office/powerpoint/2010/main" val="1956273661"/>
              </p:ext>
            </p:extLst>
          </p:nvPr>
        </p:nvGraphicFramePr>
        <p:xfrm>
          <a:off x="2637598" y="1738621"/>
          <a:ext cx="7502592" cy="4455496"/>
        </p:xfrm>
        <a:graphic>
          <a:graphicData uri="http://schemas.openxmlformats.org/drawingml/2006/table">
            <a:tbl>
              <a:tblPr/>
              <a:tblGrid>
                <a:gridCol w="1250432">
                  <a:extLst>
                    <a:ext uri="{9D8B030D-6E8A-4147-A177-3AD203B41FA5}">
                      <a16:colId xmlns:a16="http://schemas.microsoft.com/office/drawing/2014/main" val="4078158067"/>
                    </a:ext>
                  </a:extLst>
                </a:gridCol>
                <a:gridCol w="1250432">
                  <a:extLst>
                    <a:ext uri="{9D8B030D-6E8A-4147-A177-3AD203B41FA5}">
                      <a16:colId xmlns:a16="http://schemas.microsoft.com/office/drawing/2014/main" val="627763879"/>
                    </a:ext>
                  </a:extLst>
                </a:gridCol>
                <a:gridCol w="1250432">
                  <a:extLst>
                    <a:ext uri="{9D8B030D-6E8A-4147-A177-3AD203B41FA5}">
                      <a16:colId xmlns:a16="http://schemas.microsoft.com/office/drawing/2014/main" val="3451385863"/>
                    </a:ext>
                  </a:extLst>
                </a:gridCol>
                <a:gridCol w="1250432">
                  <a:extLst>
                    <a:ext uri="{9D8B030D-6E8A-4147-A177-3AD203B41FA5}">
                      <a16:colId xmlns:a16="http://schemas.microsoft.com/office/drawing/2014/main" val="3765050878"/>
                    </a:ext>
                  </a:extLst>
                </a:gridCol>
                <a:gridCol w="1250432">
                  <a:extLst>
                    <a:ext uri="{9D8B030D-6E8A-4147-A177-3AD203B41FA5}">
                      <a16:colId xmlns:a16="http://schemas.microsoft.com/office/drawing/2014/main" val="3615250159"/>
                    </a:ext>
                  </a:extLst>
                </a:gridCol>
                <a:gridCol w="1250432">
                  <a:extLst>
                    <a:ext uri="{9D8B030D-6E8A-4147-A177-3AD203B41FA5}">
                      <a16:colId xmlns:a16="http://schemas.microsoft.com/office/drawing/2014/main" val="2301550367"/>
                    </a:ext>
                  </a:extLst>
                </a:gridCol>
              </a:tblGrid>
              <a:tr h="444663">
                <a:tc>
                  <a:txBody>
                    <a:bodyPr/>
                    <a:lstStyle/>
                    <a:p>
                      <a:r>
                        <a:rPr lang="en-IN" sz="1300" b="1">
                          <a:solidFill>
                            <a:schemeClr val="tx2">
                              <a:lumMod val="25000"/>
                              <a:lumOff val="75000"/>
                            </a:schemeClr>
                          </a:solidFill>
                        </a:rPr>
                        <a:t>State</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b="1">
                          <a:solidFill>
                            <a:schemeClr val="tx2">
                              <a:lumMod val="25000"/>
                              <a:lumOff val="75000"/>
                            </a:schemeClr>
                          </a:solidFill>
                        </a:rPr>
                        <a:t>Budget Allocation (₹)</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b="1">
                          <a:solidFill>
                            <a:schemeClr val="tx2">
                              <a:lumMod val="25000"/>
                              <a:lumOff val="75000"/>
                            </a:schemeClr>
                          </a:solidFill>
                        </a:rPr>
                        <a:t>Estimated CPC (₹)</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b="1">
                          <a:solidFill>
                            <a:schemeClr val="tx2">
                              <a:lumMod val="25000"/>
                              <a:lumOff val="75000"/>
                            </a:schemeClr>
                          </a:solidFill>
                        </a:rPr>
                        <a:t>Expected Clicks</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b="1">
                          <a:solidFill>
                            <a:schemeClr val="tx2">
                              <a:lumMod val="25000"/>
                              <a:lumOff val="75000"/>
                            </a:schemeClr>
                          </a:solidFill>
                        </a:rPr>
                        <a:t>Conversion Rate</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b="1" dirty="0">
                          <a:solidFill>
                            <a:schemeClr val="tx2">
                              <a:lumMod val="25000"/>
                              <a:lumOff val="75000"/>
                            </a:schemeClr>
                          </a:solidFill>
                        </a:rPr>
                        <a:t>Expected Leads</a:t>
                      </a:r>
                      <a:endParaRPr lang="en-IN" sz="1300" dirty="0">
                        <a:solidFill>
                          <a:schemeClr val="tx2">
                            <a:lumMod val="25000"/>
                            <a:lumOff val="75000"/>
                          </a:schemeClr>
                        </a:solidFill>
                      </a:endParaRPr>
                    </a:p>
                  </a:txBody>
                  <a:tcPr marL="63523" marR="63523" marT="31762" marB="31762" anchor="ctr">
                    <a:lnL>
                      <a:noFill/>
                    </a:lnL>
                    <a:lnR>
                      <a:noFill/>
                    </a:lnR>
                    <a:lnT>
                      <a:noFill/>
                    </a:lnT>
                    <a:lnB>
                      <a:noFill/>
                    </a:lnB>
                    <a:noFill/>
                  </a:tcPr>
                </a:tc>
                <a:extLst>
                  <a:ext uri="{0D108BD9-81ED-4DB2-BD59-A6C34878D82A}">
                    <a16:rowId xmlns:a16="http://schemas.microsoft.com/office/drawing/2014/main" val="1715806797"/>
                  </a:ext>
                </a:extLst>
              </a:tr>
              <a:tr h="254093">
                <a:tc>
                  <a:txBody>
                    <a:bodyPr/>
                    <a:lstStyle/>
                    <a:p>
                      <a:r>
                        <a:rPr lang="en-IN" sz="1300" b="1">
                          <a:solidFill>
                            <a:schemeClr val="tx2">
                              <a:lumMod val="25000"/>
                              <a:lumOff val="75000"/>
                            </a:schemeClr>
                          </a:solidFill>
                        </a:rPr>
                        <a:t>Tamil Nadu</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₹80,000</a:t>
                      </a:r>
                    </a:p>
                  </a:txBody>
                  <a:tcPr marL="63523" marR="63523" marT="31762" marB="31762" anchor="ctr">
                    <a:lnL>
                      <a:noFill/>
                    </a:lnL>
                    <a:lnR>
                      <a:noFill/>
                    </a:lnR>
                    <a:lnT>
                      <a:noFill/>
                    </a:lnT>
                    <a:lnB>
                      <a:noFill/>
                    </a:lnB>
                    <a:noFill/>
                  </a:tcPr>
                </a:tc>
                <a:tc>
                  <a:txBody>
                    <a:bodyPr/>
                    <a:lstStyle/>
                    <a:p>
                      <a:r>
                        <a:rPr lang="en-IN" sz="1300">
                          <a:solidFill>
                            <a:schemeClr val="bg1"/>
                          </a:solidFill>
                        </a:rPr>
                        <a:t>₹12</a:t>
                      </a:r>
                    </a:p>
                  </a:txBody>
                  <a:tcPr marL="63523" marR="63523" marT="31762" marB="31762" anchor="ctr">
                    <a:lnL>
                      <a:noFill/>
                    </a:lnL>
                    <a:lnR>
                      <a:noFill/>
                    </a:lnR>
                    <a:lnT>
                      <a:noFill/>
                    </a:lnT>
                    <a:lnB>
                      <a:noFill/>
                    </a:lnB>
                    <a:noFill/>
                  </a:tcPr>
                </a:tc>
                <a:tc>
                  <a:txBody>
                    <a:bodyPr/>
                    <a:lstStyle/>
                    <a:p>
                      <a:r>
                        <a:rPr lang="en-IN" sz="1300">
                          <a:solidFill>
                            <a:schemeClr val="bg1"/>
                          </a:solidFill>
                        </a:rPr>
                        <a:t>6,667</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200</a:t>
                      </a:r>
                    </a:p>
                  </a:txBody>
                  <a:tcPr marL="63523" marR="63523" marT="31762" marB="31762" anchor="ctr">
                    <a:lnL>
                      <a:noFill/>
                    </a:lnL>
                    <a:lnR>
                      <a:noFill/>
                    </a:lnR>
                    <a:lnT>
                      <a:noFill/>
                    </a:lnT>
                    <a:lnB>
                      <a:noFill/>
                    </a:lnB>
                    <a:noFill/>
                  </a:tcPr>
                </a:tc>
                <a:extLst>
                  <a:ext uri="{0D108BD9-81ED-4DB2-BD59-A6C34878D82A}">
                    <a16:rowId xmlns:a16="http://schemas.microsoft.com/office/drawing/2014/main" val="3337872159"/>
                  </a:ext>
                </a:extLst>
              </a:tr>
              <a:tr h="254093">
                <a:tc>
                  <a:txBody>
                    <a:bodyPr/>
                    <a:lstStyle/>
                    <a:p>
                      <a:r>
                        <a:rPr lang="en-IN" sz="1300" b="1">
                          <a:solidFill>
                            <a:schemeClr val="tx2">
                              <a:lumMod val="25000"/>
                              <a:lumOff val="75000"/>
                            </a:schemeClr>
                          </a:solidFill>
                        </a:rPr>
                        <a:t>Maharashtra</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₹60,000</a:t>
                      </a:r>
                    </a:p>
                  </a:txBody>
                  <a:tcPr marL="63523" marR="63523" marT="31762" marB="31762" anchor="ctr">
                    <a:lnL>
                      <a:noFill/>
                    </a:lnL>
                    <a:lnR>
                      <a:noFill/>
                    </a:lnR>
                    <a:lnT>
                      <a:noFill/>
                    </a:lnT>
                    <a:lnB>
                      <a:noFill/>
                    </a:lnB>
                    <a:noFill/>
                  </a:tcPr>
                </a:tc>
                <a:tc>
                  <a:txBody>
                    <a:bodyPr/>
                    <a:lstStyle/>
                    <a:p>
                      <a:r>
                        <a:rPr lang="en-IN" sz="1300">
                          <a:solidFill>
                            <a:schemeClr val="bg1"/>
                          </a:solidFill>
                        </a:rPr>
                        <a:t>₹15</a:t>
                      </a:r>
                    </a:p>
                  </a:txBody>
                  <a:tcPr marL="63523" marR="63523" marT="31762" marB="31762" anchor="ctr">
                    <a:lnL>
                      <a:noFill/>
                    </a:lnL>
                    <a:lnR>
                      <a:noFill/>
                    </a:lnR>
                    <a:lnT>
                      <a:noFill/>
                    </a:lnT>
                    <a:lnB>
                      <a:noFill/>
                    </a:lnB>
                    <a:noFill/>
                  </a:tcPr>
                </a:tc>
                <a:tc>
                  <a:txBody>
                    <a:bodyPr/>
                    <a:lstStyle/>
                    <a:p>
                      <a:r>
                        <a:rPr lang="en-IN" sz="1300">
                          <a:solidFill>
                            <a:schemeClr val="bg1"/>
                          </a:solidFill>
                        </a:rPr>
                        <a:t>4,000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120</a:t>
                      </a:r>
                    </a:p>
                  </a:txBody>
                  <a:tcPr marL="63523" marR="63523" marT="31762" marB="31762" anchor="ctr">
                    <a:lnL>
                      <a:noFill/>
                    </a:lnL>
                    <a:lnR>
                      <a:noFill/>
                    </a:lnR>
                    <a:lnT>
                      <a:noFill/>
                    </a:lnT>
                    <a:lnB>
                      <a:noFill/>
                    </a:lnB>
                    <a:noFill/>
                  </a:tcPr>
                </a:tc>
                <a:extLst>
                  <a:ext uri="{0D108BD9-81ED-4DB2-BD59-A6C34878D82A}">
                    <a16:rowId xmlns:a16="http://schemas.microsoft.com/office/drawing/2014/main" val="865242297"/>
                  </a:ext>
                </a:extLst>
              </a:tr>
              <a:tr h="254093">
                <a:tc>
                  <a:txBody>
                    <a:bodyPr/>
                    <a:lstStyle/>
                    <a:p>
                      <a:r>
                        <a:rPr lang="en-IN" sz="1300" b="1">
                          <a:solidFill>
                            <a:schemeClr val="tx2">
                              <a:lumMod val="25000"/>
                              <a:lumOff val="75000"/>
                            </a:schemeClr>
                          </a:solidFill>
                        </a:rPr>
                        <a:t>Karnataka</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₹50,000</a:t>
                      </a:r>
                    </a:p>
                  </a:txBody>
                  <a:tcPr marL="63523" marR="63523" marT="31762" marB="31762" anchor="ctr">
                    <a:lnL>
                      <a:noFill/>
                    </a:lnL>
                    <a:lnR>
                      <a:noFill/>
                    </a:lnR>
                    <a:lnT>
                      <a:noFill/>
                    </a:lnT>
                    <a:lnB>
                      <a:noFill/>
                    </a:lnB>
                    <a:noFill/>
                  </a:tcPr>
                </a:tc>
                <a:tc>
                  <a:txBody>
                    <a:bodyPr/>
                    <a:lstStyle/>
                    <a:p>
                      <a:r>
                        <a:rPr lang="en-IN" sz="1300">
                          <a:solidFill>
                            <a:schemeClr val="bg1"/>
                          </a:solidFill>
                        </a:rPr>
                        <a:t>₹12</a:t>
                      </a:r>
                    </a:p>
                  </a:txBody>
                  <a:tcPr marL="63523" marR="63523" marT="31762" marB="31762" anchor="ctr">
                    <a:lnL>
                      <a:noFill/>
                    </a:lnL>
                    <a:lnR>
                      <a:noFill/>
                    </a:lnR>
                    <a:lnT>
                      <a:noFill/>
                    </a:lnT>
                    <a:lnB>
                      <a:noFill/>
                    </a:lnB>
                    <a:noFill/>
                  </a:tcPr>
                </a:tc>
                <a:tc>
                  <a:txBody>
                    <a:bodyPr/>
                    <a:lstStyle/>
                    <a:p>
                      <a:r>
                        <a:rPr lang="en-IN" sz="1300">
                          <a:solidFill>
                            <a:schemeClr val="bg1"/>
                          </a:solidFill>
                        </a:rPr>
                        <a:t>4,167</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125</a:t>
                      </a:r>
                    </a:p>
                  </a:txBody>
                  <a:tcPr marL="63523" marR="63523" marT="31762" marB="31762" anchor="ctr">
                    <a:lnL>
                      <a:noFill/>
                    </a:lnL>
                    <a:lnR>
                      <a:noFill/>
                    </a:lnR>
                    <a:lnT>
                      <a:noFill/>
                    </a:lnT>
                    <a:lnB>
                      <a:noFill/>
                    </a:lnB>
                    <a:noFill/>
                  </a:tcPr>
                </a:tc>
                <a:extLst>
                  <a:ext uri="{0D108BD9-81ED-4DB2-BD59-A6C34878D82A}">
                    <a16:rowId xmlns:a16="http://schemas.microsoft.com/office/drawing/2014/main" val="1940660308"/>
                  </a:ext>
                </a:extLst>
              </a:tr>
              <a:tr h="254093">
                <a:tc>
                  <a:txBody>
                    <a:bodyPr/>
                    <a:lstStyle/>
                    <a:p>
                      <a:r>
                        <a:rPr lang="en-IN" sz="1300" b="1">
                          <a:solidFill>
                            <a:schemeClr val="tx2">
                              <a:lumMod val="25000"/>
                              <a:lumOff val="75000"/>
                            </a:schemeClr>
                          </a:solidFill>
                        </a:rPr>
                        <a:t>Telangana</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₹40,000</a:t>
                      </a:r>
                    </a:p>
                  </a:txBody>
                  <a:tcPr marL="63523" marR="63523" marT="31762" marB="31762" anchor="ctr">
                    <a:lnL>
                      <a:noFill/>
                    </a:lnL>
                    <a:lnR>
                      <a:noFill/>
                    </a:lnR>
                    <a:lnT>
                      <a:noFill/>
                    </a:lnT>
                    <a:lnB>
                      <a:noFill/>
                    </a:lnB>
                    <a:noFill/>
                  </a:tcPr>
                </a:tc>
                <a:tc>
                  <a:txBody>
                    <a:bodyPr/>
                    <a:lstStyle/>
                    <a:p>
                      <a:r>
                        <a:rPr lang="en-IN" sz="1300">
                          <a:solidFill>
                            <a:schemeClr val="bg1"/>
                          </a:solidFill>
                        </a:rPr>
                        <a:t>₹13</a:t>
                      </a:r>
                    </a:p>
                  </a:txBody>
                  <a:tcPr marL="63523" marR="63523" marT="31762" marB="31762" anchor="ctr">
                    <a:lnL>
                      <a:noFill/>
                    </a:lnL>
                    <a:lnR>
                      <a:noFill/>
                    </a:lnR>
                    <a:lnT>
                      <a:noFill/>
                    </a:lnT>
                    <a:lnB>
                      <a:noFill/>
                    </a:lnB>
                    <a:noFill/>
                  </a:tcPr>
                </a:tc>
                <a:tc>
                  <a:txBody>
                    <a:bodyPr/>
                    <a:lstStyle/>
                    <a:p>
                      <a:r>
                        <a:rPr lang="en-IN" sz="1300" dirty="0">
                          <a:solidFill>
                            <a:schemeClr val="bg1"/>
                          </a:solidFill>
                        </a:rPr>
                        <a:t>3,077</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92</a:t>
                      </a:r>
                    </a:p>
                  </a:txBody>
                  <a:tcPr marL="63523" marR="63523" marT="31762" marB="31762" anchor="ctr">
                    <a:lnL>
                      <a:noFill/>
                    </a:lnL>
                    <a:lnR>
                      <a:noFill/>
                    </a:lnR>
                    <a:lnT>
                      <a:noFill/>
                    </a:lnT>
                    <a:lnB>
                      <a:noFill/>
                    </a:lnB>
                    <a:noFill/>
                  </a:tcPr>
                </a:tc>
                <a:extLst>
                  <a:ext uri="{0D108BD9-81ED-4DB2-BD59-A6C34878D82A}">
                    <a16:rowId xmlns:a16="http://schemas.microsoft.com/office/drawing/2014/main" val="1413108407"/>
                  </a:ext>
                </a:extLst>
              </a:tr>
              <a:tr h="444663">
                <a:tc>
                  <a:txBody>
                    <a:bodyPr/>
                    <a:lstStyle/>
                    <a:p>
                      <a:r>
                        <a:rPr lang="en-IN" sz="1300" b="1">
                          <a:solidFill>
                            <a:schemeClr val="tx2">
                              <a:lumMod val="25000"/>
                              <a:lumOff val="75000"/>
                            </a:schemeClr>
                          </a:solidFill>
                        </a:rPr>
                        <a:t>Andhra Pradesh</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₹40,000</a:t>
                      </a:r>
                    </a:p>
                  </a:txBody>
                  <a:tcPr marL="63523" marR="63523" marT="31762" marB="31762" anchor="ctr">
                    <a:lnL>
                      <a:noFill/>
                    </a:lnL>
                    <a:lnR>
                      <a:noFill/>
                    </a:lnR>
                    <a:lnT>
                      <a:noFill/>
                    </a:lnT>
                    <a:lnB>
                      <a:noFill/>
                    </a:lnB>
                    <a:noFill/>
                  </a:tcPr>
                </a:tc>
                <a:tc>
                  <a:txBody>
                    <a:bodyPr/>
                    <a:lstStyle/>
                    <a:p>
                      <a:r>
                        <a:rPr lang="en-IN" sz="1300" dirty="0">
                          <a:solidFill>
                            <a:schemeClr val="bg1"/>
                          </a:solidFill>
                        </a:rPr>
                        <a:t>₹11</a:t>
                      </a:r>
                    </a:p>
                  </a:txBody>
                  <a:tcPr marL="63523" marR="63523" marT="31762" marB="31762" anchor="ctr">
                    <a:lnL>
                      <a:noFill/>
                    </a:lnL>
                    <a:lnR>
                      <a:noFill/>
                    </a:lnR>
                    <a:lnT>
                      <a:noFill/>
                    </a:lnT>
                    <a:lnB>
                      <a:noFill/>
                    </a:lnB>
                    <a:noFill/>
                  </a:tcPr>
                </a:tc>
                <a:tc>
                  <a:txBody>
                    <a:bodyPr/>
                    <a:lstStyle/>
                    <a:p>
                      <a:r>
                        <a:rPr lang="en-IN" sz="1300">
                          <a:solidFill>
                            <a:schemeClr val="bg1"/>
                          </a:solidFill>
                        </a:rPr>
                        <a:t>3,636</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109</a:t>
                      </a:r>
                    </a:p>
                  </a:txBody>
                  <a:tcPr marL="63523" marR="63523" marT="31762" marB="31762" anchor="ctr">
                    <a:lnL>
                      <a:noFill/>
                    </a:lnL>
                    <a:lnR>
                      <a:noFill/>
                    </a:lnR>
                    <a:lnT>
                      <a:noFill/>
                    </a:lnT>
                    <a:lnB>
                      <a:noFill/>
                    </a:lnB>
                    <a:noFill/>
                  </a:tcPr>
                </a:tc>
                <a:extLst>
                  <a:ext uri="{0D108BD9-81ED-4DB2-BD59-A6C34878D82A}">
                    <a16:rowId xmlns:a16="http://schemas.microsoft.com/office/drawing/2014/main" val="1465171263"/>
                  </a:ext>
                </a:extLst>
              </a:tr>
              <a:tr h="254093">
                <a:tc>
                  <a:txBody>
                    <a:bodyPr/>
                    <a:lstStyle/>
                    <a:p>
                      <a:r>
                        <a:rPr lang="en-IN" sz="1300" b="1">
                          <a:solidFill>
                            <a:schemeClr val="tx2">
                              <a:lumMod val="25000"/>
                              <a:lumOff val="75000"/>
                            </a:schemeClr>
                          </a:solidFill>
                        </a:rPr>
                        <a:t>Gujarat</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₹30,000</a:t>
                      </a:r>
                    </a:p>
                  </a:txBody>
                  <a:tcPr marL="63523" marR="63523" marT="31762" marB="31762" anchor="ctr">
                    <a:lnL>
                      <a:noFill/>
                    </a:lnL>
                    <a:lnR>
                      <a:noFill/>
                    </a:lnR>
                    <a:lnT>
                      <a:noFill/>
                    </a:lnT>
                    <a:lnB>
                      <a:noFill/>
                    </a:lnB>
                    <a:noFill/>
                  </a:tcPr>
                </a:tc>
                <a:tc>
                  <a:txBody>
                    <a:bodyPr/>
                    <a:lstStyle/>
                    <a:p>
                      <a:r>
                        <a:rPr lang="en-IN" sz="1300">
                          <a:solidFill>
                            <a:schemeClr val="bg1"/>
                          </a:solidFill>
                        </a:rPr>
                        <a:t>₹16</a:t>
                      </a:r>
                    </a:p>
                  </a:txBody>
                  <a:tcPr marL="63523" marR="63523" marT="31762" marB="31762" anchor="ctr">
                    <a:lnL>
                      <a:noFill/>
                    </a:lnL>
                    <a:lnR>
                      <a:noFill/>
                    </a:lnR>
                    <a:lnT>
                      <a:noFill/>
                    </a:lnT>
                    <a:lnB>
                      <a:noFill/>
                    </a:lnB>
                    <a:noFill/>
                  </a:tcPr>
                </a:tc>
                <a:tc>
                  <a:txBody>
                    <a:bodyPr/>
                    <a:lstStyle/>
                    <a:p>
                      <a:r>
                        <a:rPr lang="en-IN" sz="1300">
                          <a:solidFill>
                            <a:schemeClr val="bg1"/>
                          </a:solidFill>
                        </a:rPr>
                        <a:t>1,875</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56</a:t>
                      </a:r>
                    </a:p>
                  </a:txBody>
                  <a:tcPr marL="63523" marR="63523" marT="31762" marB="31762" anchor="ctr">
                    <a:lnL>
                      <a:noFill/>
                    </a:lnL>
                    <a:lnR>
                      <a:noFill/>
                    </a:lnR>
                    <a:lnT>
                      <a:noFill/>
                    </a:lnT>
                    <a:lnB>
                      <a:noFill/>
                    </a:lnB>
                    <a:noFill/>
                  </a:tcPr>
                </a:tc>
                <a:extLst>
                  <a:ext uri="{0D108BD9-81ED-4DB2-BD59-A6C34878D82A}">
                    <a16:rowId xmlns:a16="http://schemas.microsoft.com/office/drawing/2014/main" val="3023160369"/>
                  </a:ext>
                </a:extLst>
              </a:tr>
              <a:tr h="444663">
                <a:tc>
                  <a:txBody>
                    <a:bodyPr/>
                    <a:lstStyle/>
                    <a:p>
                      <a:r>
                        <a:rPr lang="en-IN" sz="1300" b="1">
                          <a:solidFill>
                            <a:schemeClr val="tx2">
                              <a:lumMod val="25000"/>
                              <a:lumOff val="75000"/>
                            </a:schemeClr>
                          </a:solidFill>
                        </a:rPr>
                        <a:t>Jammu &amp; Kashmir</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₹15,000</a:t>
                      </a:r>
                    </a:p>
                  </a:txBody>
                  <a:tcPr marL="63523" marR="63523" marT="31762" marB="31762" anchor="ctr">
                    <a:lnL>
                      <a:noFill/>
                    </a:lnL>
                    <a:lnR>
                      <a:noFill/>
                    </a:lnR>
                    <a:lnT>
                      <a:noFill/>
                    </a:lnT>
                    <a:lnB>
                      <a:noFill/>
                    </a:lnB>
                    <a:noFill/>
                  </a:tcPr>
                </a:tc>
                <a:tc>
                  <a:txBody>
                    <a:bodyPr/>
                    <a:lstStyle/>
                    <a:p>
                      <a:r>
                        <a:rPr lang="en-IN" sz="1300">
                          <a:solidFill>
                            <a:schemeClr val="bg1"/>
                          </a:solidFill>
                        </a:rPr>
                        <a:t>₹17</a:t>
                      </a:r>
                    </a:p>
                  </a:txBody>
                  <a:tcPr marL="63523" marR="63523" marT="31762" marB="31762" anchor="ctr">
                    <a:lnL>
                      <a:noFill/>
                    </a:lnL>
                    <a:lnR>
                      <a:noFill/>
                    </a:lnR>
                    <a:lnT>
                      <a:noFill/>
                    </a:lnT>
                    <a:lnB>
                      <a:noFill/>
                    </a:lnB>
                    <a:noFill/>
                  </a:tcPr>
                </a:tc>
                <a:tc>
                  <a:txBody>
                    <a:bodyPr/>
                    <a:lstStyle/>
                    <a:p>
                      <a:r>
                        <a:rPr lang="en-IN" sz="1300">
                          <a:solidFill>
                            <a:schemeClr val="bg1"/>
                          </a:solidFill>
                        </a:rPr>
                        <a:t>882</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26</a:t>
                      </a:r>
                    </a:p>
                  </a:txBody>
                  <a:tcPr marL="63523" marR="63523" marT="31762" marB="31762" anchor="ctr">
                    <a:lnL>
                      <a:noFill/>
                    </a:lnL>
                    <a:lnR>
                      <a:noFill/>
                    </a:lnR>
                    <a:lnT>
                      <a:noFill/>
                    </a:lnT>
                    <a:lnB>
                      <a:noFill/>
                    </a:lnB>
                    <a:noFill/>
                  </a:tcPr>
                </a:tc>
                <a:extLst>
                  <a:ext uri="{0D108BD9-81ED-4DB2-BD59-A6C34878D82A}">
                    <a16:rowId xmlns:a16="http://schemas.microsoft.com/office/drawing/2014/main" val="830689413"/>
                  </a:ext>
                </a:extLst>
              </a:tr>
              <a:tr h="254093">
                <a:tc>
                  <a:txBody>
                    <a:bodyPr/>
                    <a:lstStyle/>
                    <a:p>
                      <a:r>
                        <a:rPr lang="en-IN" sz="1300" b="1">
                          <a:solidFill>
                            <a:schemeClr val="tx2">
                              <a:lumMod val="25000"/>
                              <a:lumOff val="75000"/>
                            </a:schemeClr>
                          </a:solidFill>
                        </a:rPr>
                        <a:t>Kerala</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₹20,000</a:t>
                      </a:r>
                    </a:p>
                  </a:txBody>
                  <a:tcPr marL="63523" marR="63523" marT="31762" marB="31762" anchor="ctr">
                    <a:lnL>
                      <a:noFill/>
                    </a:lnL>
                    <a:lnR>
                      <a:noFill/>
                    </a:lnR>
                    <a:lnT>
                      <a:noFill/>
                    </a:lnT>
                    <a:lnB>
                      <a:noFill/>
                    </a:lnB>
                    <a:noFill/>
                  </a:tcPr>
                </a:tc>
                <a:tc>
                  <a:txBody>
                    <a:bodyPr/>
                    <a:lstStyle/>
                    <a:p>
                      <a:r>
                        <a:rPr lang="en-IN" sz="1300">
                          <a:solidFill>
                            <a:schemeClr val="bg1"/>
                          </a:solidFill>
                        </a:rPr>
                        <a:t>₹12</a:t>
                      </a:r>
                    </a:p>
                  </a:txBody>
                  <a:tcPr marL="63523" marR="63523" marT="31762" marB="31762" anchor="ctr">
                    <a:lnL>
                      <a:noFill/>
                    </a:lnL>
                    <a:lnR>
                      <a:noFill/>
                    </a:lnR>
                    <a:lnT>
                      <a:noFill/>
                    </a:lnT>
                    <a:lnB>
                      <a:noFill/>
                    </a:lnB>
                    <a:noFill/>
                  </a:tcPr>
                </a:tc>
                <a:tc>
                  <a:txBody>
                    <a:bodyPr/>
                    <a:lstStyle/>
                    <a:p>
                      <a:r>
                        <a:rPr lang="en-IN" sz="1300">
                          <a:solidFill>
                            <a:schemeClr val="bg1"/>
                          </a:solidFill>
                        </a:rPr>
                        <a:t>1,667</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50</a:t>
                      </a:r>
                    </a:p>
                  </a:txBody>
                  <a:tcPr marL="63523" marR="63523" marT="31762" marB="31762" anchor="ctr">
                    <a:lnL>
                      <a:noFill/>
                    </a:lnL>
                    <a:lnR>
                      <a:noFill/>
                    </a:lnR>
                    <a:lnT>
                      <a:noFill/>
                    </a:lnT>
                    <a:lnB>
                      <a:noFill/>
                    </a:lnB>
                    <a:noFill/>
                  </a:tcPr>
                </a:tc>
                <a:extLst>
                  <a:ext uri="{0D108BD9-81ED-4DB2-BD59-A6C34878D82A}">
                    <a16:rowId xmlns:a16="http://schemas.microsoft.com/office/drawing/2014/main" val="3442108538"/>
                  </a:ext>
                </a:extLst>
              </a:tr>
              <a:tr h="254093">
                <a:tc>
                  <a:txBody>
                    <a:bodyPr/>
                    <a:lstStyle/>
                    <a:p>
                      <a:r>
                        <a:rPr lang="en-IN" sz="1300" b="1">
                          <a:solidFill>
                            <a:schemeClr val="tx2">
                              <a:lumMod val="25000"/>
                              <a:lumOff val="75000"/>
                            </a:schemeClr>
                          </a:solidFill>
                        </a:rPr>
                        <a:t>Punjab</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₹15,000</a:t>
                      </a:r>
                    </a:p>
                  </a:txBody>
                  <a:tcPr marL="63523" marR="63523" marT="31762" marB="31762" anchor="ctr">
                    <a:lnL>
                      <a:noFill/>
                    </a:lnL>
                    <a:lnR>
                      <a:noFill/>
                    </a:lnR>
                    <a:lnT>
                      <a:noFill/>
                    </a:lnT>
                    <a:lnB>
                      <a:noFill/>
                    </a:lnB>
                    <a:noFill/>
                  </a:tcPr>
                </a:tc>
                <a:tc>
                  <a:txBody>
                    <a:bodyPr/>
                    <a:lstStyle/>
                    <a:p>
                      <a:r>
                        <a:rPr lang="en-IN" sz="1300">
                          <a:solidFill>
                            <a:schemeClr val="bg1"/>
                          </a:solidFill>
                        </a:rPr>
                        <a:t>₹15</a:t>
                      </a:r>
                    </a:p>
                  </a:txBody>
                  <a:tcPr marL="63523" marR="63523" marT="31762" marB="31762" anchor="ctr">
                    <a:lnL>
                      <a:noFill/>
                    </a:lnL>
                    <a:lnR>
                      <a:noFill/>
                    </a:lnR>
                    <a:lnT>
                      <a:noFill/>
                    </a:lnT>
                    <a:lnB>
                      <a:noFill/>
                    </a:lnB>
                    <a:noFill/>
                  </a:tcPr>
                </a:tc>
                <a:tc>
                  <a:txBody>
                    <a:bodyPr/>
                    <a:lstStyle/>
                    <a:p>
                      <a:r>
                        <a:rPr lang="en-IN" sz="1300">
                          <a:solidFill>
                            <a:schemeClr val="bg1"/>
                          </a:solidFill>
                        </a:rPr>
                        <a:t>1,000</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30</a:t>
                      </a:r>
                    </a:p>
                  </a:txBody>
                  <a:tcPr marL="63523" marR="63523" marT="31762" marB="31762" anchor="ctr">
                    <a:lnL>
                      <a:noFill/>
                    </a:lnL>
                    <a:lnR>
                      <a:noFill/>
                    </a:lnR>
                    <a:lnT>
                      <a:noFill/>
                    </a:lnT>
                    <a:lnB>
                      <a:noFill/>
                    </a:lnB>
                    <a:noFill/>
                  </a:tcPr>
                </a:tc>
                <a:extLst>
                  <a:ext uri="{0D108BD9-81ED-4DB2-BD59-A6C34878D82A}">
                    <a16:rowId xmlns:a16="http://schemas.microsoft.com/office/drawing/2014/main" val="2275874459"/>
                  </a:ext>
                </a:extLst>
              </a:tr>
              <a:tr h="444663">
                <a:tc>
                  <a:txBody>
                    <a:bodyPr/>
                    <a:lstStyle/>
                    <a:p>
                      <a:r>
                        <a:rPr lang="en-IN" sz="1300" b="1">
                          <a:solidFill>
                            <a:schemeClr val="tx2">
                              <a:lumMod val="25000"/>
                              <a:lumOff val="75000"/>
                            </a:schemeClr>
                          </a:solidFill>
                        </a:rPr>
                        <a:t>Madhya Pradesh</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₹10,000</a:t>
                      </a:r>
                    </a:p>
                  </a:txBody>
                  <a:tcPr marL="63523" marR="63523" marT="31762" marB="31762" anchor="ctr">
                    <a:lnL>
                      <a:noFill/>
                    </a:lnL>
                    <a:lnR>
                      <a:noFill/>
                    </a:lnR>
                    <a:lnT>
                      <a:noFill/>
                    </a:lnT>
                    <a:lnB>
                      <a:noFill/>
                    </a:lnB>
                    <a:noFill/>
                  </a:tcPr>
                </a:tc>
                <a:tc>
                  <a:txBody>
                    <a:bodyPr/>
                    <a:lstStyle/>
                    <a:p>
                      <a:r>
                        <a:rPr lang="en-IN" sz="1300">
                          <a:solidFill>
                            <a:schemeClr val="bg1"/>
                          </a:solidFill>
                        </a:rPr>
                        <a:t>₹17</a:t>
                      </a:r>
                    </a:p>
                  </a:txBody>
                  <a:tcPr marL="63523" marR="63523" marT="31762" marB="31762" anchor="ctr">
                    <a:lnL>
                      <a:noFill/>
                    </a:lnL>
                    <a:lnR>
                      <a:noFill/>
                    </a:lnR>
                    <a:lnT>
                      <a:noFill/>
                    </a:lnT>
                    <a:lnB>
                      <a:noFill/>
                    </a:lnB>
                    <a:noFill/>
                  </a:tcPr>
                </a:tc>
                <a:tc>
                  <a:txBody>
                    <a:bodyPr/>
                    <a:lstStyle/>
                    <a:p>
                      <a:r>
                        <a:rPr lang="en-IN" sz="1300">
                          <a:solidFill>
                            <a:schemeClr val="bg1"/>
                          </a:solidFill>
                        </a:rPr>
                        <a:t>588</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18</a:t>
                      </a:r>
                    </a:p>
                  </a:txBody>
                  <a:tcPr marL="63523" marR="63523" marT="31762" marB="31762" anchor="ctr">
                    <a:lnL>
                      <a:noFill/>
                    </a:lnL>
                    <a:lnR>
                      <a:noFill/>
                    </a:lnR>
                    <a:lnT>
                      <a:noFill/>
                    </a:lnT>
                    <a:lnB>
                      <a:noFill/>
                    </a:lnB>
                    <a:noFill/>
                  </a:tcPr>
                </a:tc>
                <a:extLst>
                  <a:ext uri="{0D108BD9-81ED-4DB2-BD59-A6C34878D82A}">
                    <a16:rowId xmlns:a16="http://schemas.microsoft.com/office/drawing/2014/main" val="1604260510"/>
                  </a:ext>
                </a:extLst>
              </a:tr>
              <a:tr h="254093">
                <a:tc>
                  <a:txBody>
                    <a:bodyPr/>
                    <a:lstStyle/>
                    <a:p>
                      <a:r>
                        <a:rPr lang="en-IN" sz="1300" b="1">
                          <a:solidFill>
                            <a:schemeClr val="tx2">
                              <a:lumMod val="25000"/>
                              <a:lumOff val="75000"/>
                            </a:schemeClr>
                          </a:solidFill>
                        </a:rPr>
                        <a:t>West Bengal</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₹10,000</a:t>
                      </a:r>
                    </a:p>
                  </a:txBody>
                  <a:tcPr marL="63523" marR="63523" marT="31762" marB="31762" anchor="ctr">
                    <a:lnL>
                      <a:noFill/>
                    </a:lnL>
                    <a:lnR>
                      <a:noFill/>
                    </a:lnR>
                    <a:lnT>
                      <a:noFill/>
                    </a:lnT>
                    <a:lnB>
                      <a:noFill/>
                    </a:lnB>
                    <a:noFill/>
                  </a:tcPr>
                </a:tc>
                <a:tc>
                  <a:txBody>
                    <a:bodyPr/>
                    <a:lstStyle/>
                    <a:p>
                      <a:r>
                        <a:rPr lang="en-IN" sz="1300">
                          <a:solidFill>
                            <a:schemeClr val="bg1"/>
                          </a:solidFill>
                        </a:rPr>
                        <a:t>₹17</a:t>
                      </a:r>
                    </a:p>
                  </a:txBody>
                  <a:tcPr marL="63523" marR="63523" marT="31762" marB="31762" anchor="ctr">
                    <a:lnL>
                      <a:noFill/>
                    </a:lnL>
                    <a:lnR>
                      <a:noFill/>
                    </a:lnR>
                    <a:lnT>
                      <a:noFill/>
                    </a:lnT>
                    <a:lnB>
                      <a:noFill/>
                    </a:lnB>
                    <a:noFill/>
                  </a:tcPr>
                </a:tc>
                <a:tc>
                  <a:txBody>
                    <a:bodyPr/>
                    <a:lstStyle/>
                    <a:p>
                      <a:r>
                        <a:rPr lang="en-IN" sz="1300">
                          <a:solidFill>
                            <a:schemeClr val="bg1"/>
                          </a:solidFill>
                        </a:rPr>
                        <a:t>588</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18</a:t>
                      </a:r>
                    </a:p>
                  </a:txBody>
                  <a:tcPr marL="63523" marR="63523" marT="31762" marB="31762" anchor="ctr">
                    <a:lnL>
                      <a:noFill/>
                    </a:lnL>
                    <a:lnR>
                      <a:noFill/>
                    </a:lnR>
                    <a:lnT>
                      <a:noFill/>
                    </a:lnT>
                    <a:lnB>
                      <a:noFill/>
                    </a:lnB>
                    <a:noFill/>
                  </a:tcPr>
                </a:tc>
                <a:extLst>
                  <a:ext uri="{0D108BD9-81ED-4DB2-BD59-A6C34878D82A}">
                    <a16:rowId xmlns:a16="http://schemas.microsoft.com/office/drawing/2014/main" val="2497498193"/>
                  </a:ext>
                </a:extLst>
              </a:tr>
              <a:tr h="254093">
                <a:tc>
                  <a:txBody>
                    <a:bodyPr/>
                    <a:lstStyle/>
                    <a:p>
                      <a:r>
                        <a:rPr lang="en-IN" sz="1300" b="1">
                          <a:solidFill>
                            <a:schemeClr val="tx2">
                              <a:lumMod val="25000"/>
                              <a:lumOff val="75000"/>
                            </a:schemeClr>
                          </a:solidFill>
                        </a:rPr>
                        <a:t>Rajasthan</a:t>
                      </a:r>
                      <a:endParaRPr lang="en-IN" sz="130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₹5,000</a:t>
                      </a:r>
                    </a:p>
                  </a:txBody>
                  <a:tcPr marL="63523" marR="63523" marT="31762" marB="31762" anchor="ctr">
                    <a:lnL>
                      <a:noFill/>
                    </a:lnL>
                    <a:lnR>
                      <a:noFill/>
                    </a:lnR>
                    <a:lnT>
                      <a:noFill/>
                    </a:lnT>
                    <a:lnB>
                      <a:noFill/>
                    </a:lnB>
                    <a:noFill/>
                  </a:tcPr>
                </a:tc>
                <a:tc>
                  <a:txBody>
                    <a:bodyPr/>
                    <a:lstStyle/>
                    <a:p>
                      <a:r>
                        <a:rPr lang="en-IN" sz="1300">
                          <a:solidFill>
                            <a:schemeClr val="bg1"/>
                          </a:solidFill>
                        </a:rPr>
                        <a:t>₹18</a:t>
                      </a:r>
                    </a:p>
                  </a:txBody>
                  <a:tcPr marL="63523" marR="63523" marT="31762" marB="31762" anchor="ctr">
                    <a:lnL>
                      <a:noFill/>
                    </a:lnL>
                    <a:lnR>
                      <a:noFill/>
                    </a:lnR>
                    <a:lnT>
                      <a:noFill/>
                    </a:lnT>
                    <a:lnB>
                      <a:noFill/>
                    </a:lnB>
                    <a:noFill/>
                  </a:tcPr>
                </a:tc>
                <a:tc>
                  <a:txBody>
                    <a:bodyPr/>
                    <a:lstStyle/>
                    <a:p>
                      <a:r>
                        <a:rPr lang="en-IN" sz="1300">
                          <a:solidFill>
                            <a:schemeClr val="bg1"/>
                          </a:solidFill>
                        </a:rPr>
                        <a:t>278</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a:solidFill>
                            <a:schemeClr val="bg1"/>
                          </a:solidFill>
                        </a:rPr>
                        <a:t>8</a:t>
                      </a:r>
                    </a:p>
                  </a:txBody>
                  <a:tcPr marL="63523" marR="63523" marT="31762" marB="31762" anchor="ctr">
                    <a:lnL>
                      <a:noFill/>
                    </a:lnL>
                    <a:lnR>
                      <a:noFill/>
                    </a:lnR>
                    <a:lnT>
                      <a:noFill/>
                    </a:lnT>
                    <a:lnB>
                      <a:noFill/>
                    </a:lnB>
                    <a:noFill/>
                  </a:tcPr>
                </a:tc>
                <a:extLst>
                  <a:ext uri="{0D108BD9-81ED-4DB2-BD59-A6C34878D82A}">
                    <a16:rowId xmlns:a16="http://schemas.microsoft.com/office/drawing/2014/main" val="3533902145"/>
                  </a:ext>
                </a:extLst>
              </a:tr>
              <a:tr h="254093">
                <a:tc>
                  <a:txBody>
                    <a:bodyPr/>
                    <a:lstStyle/>
                    <a:p>
                      <a:r>
                        <a:rPr lang="en-IN" sz="1300" b="1" dirty="0">
                          <a:solidFill>
                            <a:schemeClr val="tx2">
                              <a:lumMod val="25000"/>
                              <a:lumOff val="75000"/>
                            </a:schemeClr>
                          </a:solidFill>
                        </a:rPr>
                        <a:t>Other States</a:t>
                      </a:r>
                      <a:endParaRPr lang="en-IN" sz="1300" dirty="0">
                        <a:solidFill>
                          <a:schemeClr val="tx2">
                            <a:lumMod val="25000"/>
                            <a:lumOff val="75000"/>
                          </a:schemeClr>
                        </a:solidFill>
                      </a:endParaRPr>
                    </a:p>
                  </a:txBody>
                  <a:tcPr marL="63523" marR="63523" marT="31762" marB="31762" anchor="ctr">
                    <a:lnL>
                      <a:noFill/>
                    </a:lnL>
                    <a:lnR>
                      <a:noFill/>
                    </a:lnR>
                    <a:lnT>
                      <a:noFill/>
                    </a:lnT>
                    <a:lnB>
                      <a:noFill/>
                    </a:lnB>
                    <a:noFill/>
                  </a:tcPr>
                </a:tc>
                <a:tc>
                  <a:txBody>
                    <a:bodyPr/>
                    <a:lstStyle/>
                    <a:p>
                      <a:r>
                        <a:rPr lang="en-IN" sz="1300">
                          <a:solidFill>
                            <a:schemeClr val="bg1"/>
                          </a:solidFill>
                        </a:rPr>
                        <a:t>₹45,000</a:t>
                      </a:r>
                    </a:p>
                  </a:txBody>
                  <a:tcPr marL="63523" marR="63523" marT="31762" marB="31762" anchor="ctr">
                    <a:lnL>
                      <a:noFill/>
                    </a:lnL>
                    <a:lnR>
                      <a:noFill/>
                    </a:lnR>
                    <a:lnT>
                      <a:noFill/>
                    </a:lnT>
                    <a:lnB>
                      <a:noFill/>
                    </a:lnB>
                    <a:noFill/>
                  </a:tcPr>
                </a:tc>
                <a:tc>
                  <a:txBody>
                    <a:bodyPr/>
                    <a:lstStyle/>
                    <a:p>
                      <a:r>
                        <a:rPr lang="en-IN" sz="1300">
                          <a:solidFill>
                            <a:schemeClr val="bg1"/>
                          </a:solidFill>
                        </a:rPr>
                        <a:t>₹13</a:t>
                      </a:r>
                    </a:p>
                  </a:txBody>
                  <a:tcPr marL="63523" marR="63523" marT="31762" marB="31762" anchor="ctr">
                    <a:lnL>
                      <a:noFill/>
                    </a:lnL>
                    <a:lnR>
                      <a:noFill/>
                    </a:lnR>
                    <a:lnT>
                      <a:noFill/>
                    </a:lnT>
                    <a:lnB>
                      <a:noFill/>
                    </a:lnB>
                    <a:noFill/>
                  </a:tcPr>
                </a:tc>
                <a:tc>
                  <a:txBody>
                    <a:bodyPr/>
                    <a:lstStyle/>
                    <a:p>
                      <a:r>
                        <a:rPr lang="en-IN" sz="1300">
                          <a:solidFill>
                            <a:schemeClr val="bg1"/>
                          </a:solidFill>
                        </a:rPr>
                        <a:t>3,461</a:t>
                      </a:r>
                    </a:p>
                  </a:txBody>
                  <a:tcPr marL="63523" marR="63523" marT="31762" marB="31762" anchor="ctr">
                    <a:lnL>
                      <a:noFill/>
                    </a:lnL>
                    <a:lnR>
                      <a:noFill/>
                    </a:lnR>
                    <a:lnT>
                      <a:noFill/>
                    </a:lnT>
                    <a:lnB>
                      <a:noFill/>
                    </a:lnB>
                    <a:noFill/>
                  </a:tcPr>
                </a:tc>
                <a:tc>
                  <a:txBody>
                    <a:bodyPr/>
                    <a:lstStyle/>
                    <a:p>
                      <a:r>
                        <a:rPr lang="en-IN" sz="1300">
                          <a:solidFill>
                            <a:schemeClr val="bg1"/>
                          </a:solidFill>
                        </a:rPr>
                        <a:t>3%</a:t>
                      </a:r>
                    </a:p>
                  </a:txBody>
                  <a:tcPr marL="63523" marR="63523" marT="31762" marB="31762" anchor="ctr">
                    <a:lnL>
                      <a:noFill/>
                    </a:lnL>
                    <a:lnR>
                      <a:noFill/>
                    </a:lnR>
                    <a:lnT>
                      <a:noFill/>
                    </a:lnT>
                    <a:lnB>
                      <a:noFill/>
                    </a:lnB>
                    <a:noFill/>
                  </a:tcPr>
                </a:tc>
                <a:tc>
                  <a:txBody>
                    <a:bodyPr/>
                    <a:lstStyle/>
                    <a:p>
                      <a:r>
                        <a:rPr lang="en-IN" sz="1300" dirty="0">
                          <a:solidFill>
                            <a:schemeClr val="bg1"/>
                          </a:solidFill>
                        </a:rPr>
                        <a:t>104</a:t>
                      </a:r>
                    </a:p>
                  </a:txBody>
                  <a:tcPr marL="63523" marR="63523" marT="31762" marB="31762" anchor="ctr">
                    <a:lnL>
                      <a:noFill/>
                    </a:lnL>
                    <a:lnR>
                      <a:noFill/>
                    </a:lnR>
                    <a:lnT>
                      <a:noFill/>
                    </a:lnT>
                    <a:lnB>
                      <a:noFill/>
                    </a:lnB>
                    <a:noFill/>
                  </a:tcPr>
                </a:tc>
                <a:extLst>
                  <a:ext uri="{0D108BD9-81ED-4DB2-BD59-A6C34878D82A}">
                    <a16:rowId xmlns:a16="http://schemas.microsoft.com/office/drawing/2014/main" val="3511864901"/>
                  </a:ext>
                </a:extLst>
              </a:tr>
            </a:tbl>
          </a:graphicData>
        </a:graphic>
      </p:graphicFrame>
      <p:sp>
        <p:nvSpPr>
          <p:cNvPr id="23" name="TextBox 22">
            <a:extLst>
              <a:ext uri="{FF2B5EF4-FFF2-40B4-BE49-F238E27FC236}">
                <a16:creationId xmlns:a16="http://schemas.microsoft.com/office/drawing/2014/main" id="{DC105ECD-15B1-67AA-3FA2-9A70DF1B8866}"/>
              </a:ext>
            </a:extLst>
          </p:cNvPr>
          <p:cNvSpPr txBox="1"/>
          <p:nvPr/>
        </p:nvSpPr>
        <p:spPr>
          <a:xfrm>
            <a:off x="76200" y="101908"/>
            <a:ext cx="6096000" cy="461665"/>
          </a:xfrm>
          <a:prstGeom prst="rect">
            <a:avLst/>
          </a:prstGeom>
          <a:noFill/>
        </p:spPr>
        <p:txBody>
          <a:bodyPr wrap="square">
            <a:spAutoFit/>
          </a:bodyPr>
          <a:lstStyle/>
          <a:p>
            <a:r>
              <a:rPr lang="en-IN" sz="2400" dirty="0">
                <a:solidFill>
                  <a:schemeClr val="accent5"/>
                </a:solidFill>
              </a:rPr>
              <a:t>Budget Allocation:</a:t>
            </a:r>
          </a:p>
        </p:txBody>
      </p:sp>
      <p:sp>
        <p:nvSpPr>
          <p:cNvPr id="24" name="TextBox 23">
            <a:extLst>
              <a:ext uri="{FF2B5EF4-FFF2-40B4-BE49-F238E27FC236}">
                <a16:creationId xmlns:a16="http://schemas.microsoft.com/office/drawing/2014/main" id="{FA1AAD0C-97E8-D2DD-164A-3E997BF4BCF2}"/>
              </a:ext>
            </a:extLst>
          </p:cNvPr>
          <p:cNvSpPr txBox="1"/>
          <p:nvPr/>
        </p:nvSpPr>
        <p:spPr>
          <a:xfrm>
            <a:off x="76200" y="577906"/>
            <a:ext cx="6096000" cy="923330"/>
          </a:xfrm>
          <a:prstGeom prst="rect">
            <a:avLst/>
          </a:prstGeom>
          <a:noFill/>
        </p:spPr>
        <p:txBody>
          <a:bodyPr wrap="square">
            <a:spAutoFit/>
          </a:bodyPr>
          <a:lstStyle/>
          <a:p>
            <a:r>
              <a:rPr lang="en-US" dirty="0">
                <a:solidFill>
                  <a:schemeClr val="bg1"/>
                </a:solidFill>
              </a:rPr>
              <a:t>The overall budget will be </a:t>
            </a:r>
            <a:r>
              <a:rPr lang="en-US" b="1" dirty="0">
                <a:solidFill>
                  <a:schemeClr val="tx2">
                    <a:lumMod val="25000"/>
                    <a:lumOff val="75000"/>
                  </a:schemeClr>
                </a:solidFill>
              </a:rPr>
              <a:t>₹500,000 per month</a:t>
            </a:r>
            <a:r>
              <a:rPr lang="en-US" dirty="0">
                <a:solidFill>
                  <a:schemeClr val="bg1"/>
                </a:solidFill>
              </a:rPr>
              <a:t>, which will be split across the states based on demand, population, and the number of Dr Agarwal's locations in each region.</a:t>
            </a:r>
            <a:endParaRPr lang="en-IN" dirty="0">
              <a:solidFill>
                <a:schemeClr val="bg1"/>
              </a:solidFill>
            </a:endParaRPr>
          </a:p>
        </p:txBody>
      </p:sp>
    </p:spTree>
    <p:extLst>
      <p:ext uri="{BB962C8B-B14F-4D97-AF65-F5344CB8AC3E}">
        <p14:creationId xmlns:p14="http://schemas.microsoft.com/office/powerpoint/2010/main" val="3856087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5E955-33FE-5F7F-A88D-5254C677E28B}"/>
              </a:ext>
            </a:extLst>
          </p:cNvPr>
          <p:cNvSpPr>
            <a:spLocks noGrp="1"/>
          </p:cNvSpPr>
          <p:nvPr>
            <p:ph type="sldNum" sz="quarter" idx="11"/>
          </p:nvPr>
        </p:nvSpPr>
        <p:spPr/>
        <p:txBody>
          <a:bodyPr/>
          <a:lstStyle/>
          <a:p>
            <a:fld id="{EECC7194-A4D0-457B-9D3E-53681723AFF7}" type="slidenum">
              <a:rPr lang="en-US" noProof="0" smtClean="0"/>
              <a:pPr/>
              <a:t>52</a:t>
            </a:fld>
            <a:endParaRPr lang="en-US" noProof="0" dirty="0"/>
          </a:p>
        </p:txBody>
      </p:sp>
      <p:sp>
        <p:nvSpPr>
          <p:cNvPr id="23" name="TextBox 22">
            <a:extLst>
              <a:ext uri="{FF2B5EF4-FFF2-40B4-BE49-F238E27FC236}">
                <a16:creationId xmlns:a16="http://schemas.microsoft.com/office/drawing/2014/main" id="{E4CA470A-B98D-8EE5-F5BD-31ED7E979AAF}"/>
              </a:ext>
            </a:extLst>
          </p:cNvPr>
          <p:cNvSpPr txBox="1"/>
          <p:nvPr/>
        </p:nvSpPr>
        <p:spPr>
          <a:xfrm>
            <a:off x="257175" y="197346"/>
            <a:ext cx="6096000" cy="6555641"/>
          </a:xfrm>
          <a:prstGeom prst="rect">
            <a:avLst/>
          </a:prstGeom>
          <a:noFill/>
        </p:spPr>
        <p:txBody>
          <a:bodyPr wrap="square">
            <a:spAutoFit/>
          </a:bodyPr>
          <a:lstStyle/>
          <a:p>
            <a:pPr>
              <a:buNone/>
            </a:pPr>
            <a:r>
              <a:rPr lang="en-US" sz="2400" b="1" dirty="0">
                <a:solidFill>
                  <a:schemeClr val="accent5"/>
                </a:solidFill>
              </a:rPr>
              <a:t>Ad Formats &amp; Creative Strategy:</a:t>
            </a:r>
          </a:p>
          <a:p>
            <a:pPr>
              <a:buFont typeface="+mj-lt"/>
              <a:buAutoNum type="arabicPeriod"/>
            </a:pPr>
            <a:r>
              <a:rPr lang="en-US" b="1" dirty="0">
                <a:solidFill>
                  <a:schemeClr val="accent5"/>
                </a:solidFill>
              </a:rPr>
              <a:t>Carousel Ads</a:t>
            </a:r>
            <a:r>
              <a:rPr lang="en-US" dirty="0">
                <a:solidFill>
                  <a:schemeClr val="accent5"/>
                </a:solidFill>
              </a:rPr>
              <a:t>:</a:t>
            </a:r>
          </a:p>
          <a:p>
            <a:pPr marL="742950" lvl="1" indent="-285750">
              <a:buFont typeface="+mj-lt"/>
              <a:buAutoNum type="arabicPeriod"/>
            </a:pPr>
            <a:r>
              <a:rPr lang="en-US" dirty="0">
                <a:solidFill>
                  <a:schemeClr val="bg1"/>
                </a:solidFill>
              </a:rPr>
              <a:t>These ads will showcase the different services Dr Agarwal’s offers, like eye exams, cataract surgery, and advanced treatments. This will allow users to swipe through multiple services, increasing engagement.</a:t>
            </a:r>
          </a:p>
          <a:p>
            <a:pPr>
              <a:buFont typeface="+mj-lt"/>
              <a:buAutoNum type="arabicPeriod"/>
            </a:pPr>
            <a:r>
              <a:rPr lang="en-US" b="1" dirty="0">
                <a:solidFill>
                  <a:schemeClr val="accent5"/>
                </a:solidFill>
              </a:rPr>
              <a:t>Video Ads</a:t>
            </a:r>
            <a:r>
              <a:rPr lang="en-US" dirty="0">
                <a:solidFill>
                  <a:schemeClr val="accent5"/>
                </a:solidFill>
              </a:rPr>
              <a:t>:</a:t>
            </a:r>
          </a:p>
          <a:p>
            <a:pPr marL="742950" lvl="1" indent="-285750">
              <a:buFont typeface="+mj-lt"/>
              <a:buAutoNum type="arabicPeriod"/>
            </a:pPr>
            <a:r>
              <a:rPr lang="en-US" dirty="0">
                <a:solidFill>
                  <a:schemeClr val="bg1"/>
                </a:solidFill>
              </a:rPr>
              <a:t>Short, engaging videos that explain the benefits of eye care, share patient testimonials, or highlight the expertise of the doctors and medical staff. These ads will build trust and credibility for the brand.</a:t>
            </a:r>
          </a:p>
          <a:p>
            <a:pPr>
              <a:buFont typeface="+mj-lt"/>
              <a:buAutoNum type="arabicPeriod"/>
            </a:pPr>
            <a:r>
              <a:rPr lang="en-US" b="1" dirty="0">
                <a:solidFill>
                  <a:schemeClr val="accent5"/>
                </a:solidFill>
              </a:rPr>
              <a:t>Single-Image Ads</a:t>
            </a:r>
            <a:r>
              <a:rPr lang="en-US" dirty="0">
                <a:solidFill>
                  <a:schemeClr val="accent5"/>
                </a:solidFill>
              </a:rPr>
              <a:t>:</a:t>
            </a:r>
          </a:p>
          <a:p>
            <a:pPr marL="742950" lvl="1" indent="-285750">
              <a:buFont typeface="+mj-lt"/>
              <a:buAutoNum type="arabicPeriod"/>
            </a:pPr>
            <a:r>
              <a:rPr lang="en-US" dirty="0">
                <a:solidFill>
                  <a:schemeClr val="bg1"/>
                </a:solidFill>
              </a:rPr>
              <a:t>Eye-catching images of the clinics, medical professionals, and patients. These ads will have clear calls-to-action like "Book an Appointment" or "Get a Free Consultation."</a:t>
            </a:r>
          </a:p>
          <a:p>
            <a:pPr>
              <a:buFont typeface="+mj-lt"/>
              <a:buAutoNum type="arabicPeriod"/>
            </a:pPr>
            <a:r>
              <a:rPr lang="en-US" b="1" dirty="0">
                <a:solidFill>
                  <a:schemeClr val="accent5"/>
                </a:solidFill>
              </a:rPr>
              <a:t>Lead Ads</a:t>
            </a:r>
            <a:r>
              <a:rPr lang="en-US" dirty="0">
                <a:solidFill>
                  <a:schemeClr val="accent5"/>
                </a:solidFill>
              </a:rPr>
              <a:t>:</a:t>
            </a:r>
          </a:p>
          <a:p>
            <a:pPr marL="742950" lvl="1" indent="-285750">
              <a:buFont typeface="+mj-lt"/>
              <a:buAutoNum type="arabicPeriod"/>
            </a:pPr>
            <a:r>
              <a:rPr lang="en-US" dirty="0">
                <a:solidFill>
                  <a:schemeClr val="bg1"/>
                </a:solidFill>
              </a:rPr>
              <a:t>Using Meta’s lead generation forms, users will be able to submit their information directly within the platform, which reduces friction and makes it easier for potential patients to convert.</a:t>
            </a:r>
          </a:p>
        </p:txBody>
      </p:sp>
    </p:spTree>
    <p:extLst>
      <p:ext uri="{BB962C8B-B14F-4D97-AF65-F5344CB8AC3E}">
        <p14:creationId xmlns:p14="http://schemas.microsoft.com/office/powerpoint/2010/main" val="894602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A152F2-7381-FEB2-2AB3-136F0867F8E9}"/>
              </a:ext>
            </a:extLst>
          </p:cNvPr>
          <p:cNvSpPr>
            <a:spLocks noGrp="1"/>
          </p:cNvSpPr>
          <p:nvPr>
            <p:ph type="sldNum" sz="quarter" idx="11"/>
          </p:nvPr>
        </p:nvSpPr>
        <p:spPr/>
        <p:txBody>
          <a:bodyPr/>
          <a:lstStyle/>
          <a:p>
            <a:fld id="{EECC7194-A4D0-457B-9D3E-53681723AFF7}" type="slidenum">
              <a:rPr lang="en-US" noProof="0" smtClean="0"/>
              <a:pPr/>
              <a:t>53</a:t>
            </a:fld>
            <a:endParaRPr lang="en-US" noProof="0" dirty="0"/>
          </a:p>
        </p:txBody>
      </p:sp>
      <p:sp>
        <p:nvSpPr>
          <p:cNvPr id="23" name="TextBox 22">
            <a:extLst>
              <a:ext uri="{FF2B5EF4-FFF2-40B4-BE49-F238E27FC236}">
                <a16:creationId xmlns:a16="http://schemas.microsoft.com/office/drawing/2014/main" id="{C9755575-2845-4A8C-E4E0-568873DEA00A}"/>
              </a:ext>
            </a:extLst>
          </p:cNvPr>
          <p:cNvSpPr txBox="1"/>
          <p:nvPr/>
        </p:nvSpPr>
        <p:spPr>
          <a:xfrm>
            <a:off x="352425" y="154571"/>
            <a:ext cx="6096000" cy="5447645"/>
          </a:xfrm>
          <a:prstGeom prst="rect">
            <a:avLst/>
          </a:prstGeom>
          <a:noFill/>
        </p:spPr>
        <p:txBody>
          <a:bodyPr wrap="square">
            <a:spAutoFit/>
          </a:bodyPr>
          <a:lstStyle/>
          <a:p>
            <a:pPr>
              <a:buNone/>
            </a:pPr>
            <a:r>
              <a:rPr lang="en-US" sz="2400" b="1" dirty="0">
                <a:solidFill>
                  <a:schemeClr val="accent5"/>
                </a:solidFill>
              </a:rPr>
              <a:t>Optimization and Tracking:</a:t>
            </a:r>
          </a:p>
          <a:p>
            <a:pPr>
              <a:buFont typeface="Arial" panose="020B0604020202020204" pitchFamily="34" charset="0"/>
              <a:buChar char="•"/>
            </a:pPr>
            <a:r>
              <a:rPr lang="en-US" b="1" dirty="0">
                <a:solidFill>
                  <a:schemeClr val="accent5"/>
                </a:solidFill>
              </a:rPr>
              <a:t>A/B Testing</a:t>
            </a:r>
            <a:r>
              <a:rPr lang="en-US" dirty="0">
                <a:solidFill>
                  <a:schemeClr val="accent5"/>
                </a:solidFill>
              </a:rPr>
              <a:t>:</a:t>
            </a:r>
          </a:p>
          <a:p>
            <a:pPr marL="742950" lvl="1" indent="-285750">
              <a:buFont typeface="Arial" panose="020B0604020202020204" pitchFamily="34" charset="0"/>
              <a:buChar char="•"/>
            </a:pPr>
            <a:r>
              <a:rPr lang="en-US" dirty="0">
                <a:solidFill>
                  <a:schemeClr val="bg1"/>
                </a:solidFill>
              </a:rPr>
              <a:t>We will test different creatives, ad formats, and copy to determine what works best and optimize for better results over time.</a:t>
            </a:r>
          </a:p>
          <a:p>
            <a:pPr>
              <a:buFont typeface="Arial" panose="020B0604020202020204" pitchFamily="34" charset="0"/>
              <a:buChar char="•"/>
            </a:pPr>
            <a:r>
              <a:rPr lang="en-US" b="1" dirty="0">
                <a:solidFill>
                  <a:schemeClr val="accent5"/>
                </a:solidFill>
              </a:rPr>
              <a:t>Retargeting</a:t>
            </a:r>
            <a:r>
              <a:rPr lang="en-US" dirty="0">
                <a:solidFill>
                  <a:schemeClr val="accent5"/>
                </a:solidFill>
              </a:rPr>
              <a:t>:</a:t>
            </a:r>
          </a:p>
          <a:p>
            <a:pPr marL="742950" lvl="1" indent="-285750">
              <a:buFont typeface="Arial" panose="020B0604020202020204" pitchFamily="34" charset="0"/>
              <a:buChar char="•"/>
            </a:pPr>
            <a:r>
              <a:rPr lang="en-US" dirty="0">
                <a:solidFill>
                  <a:schemeClr val="bg1"/>
                </a:solidFill>
              </a:rPr>
              <a:t>We'll retarget users who have interacted with our ads or visited the website but haven’t converted. This will help us capture leads that might have been missed initially.</a:t>
            </a:r>
          </a:p>
          <a:p>
            <a:pPr>
              <a:buFont typeface="Arial" panose="020B0604020202020204" pitchFamily="34" charset="0"/>
              <a:buChar char="•"/>
            </a:pPr>
            <a:r>
              <a:rPr lang="en-US" b="1" dirty="0">
                <a:solidFill>
                  <a:schemeClr val="accent5"/>
                </a:solidFill>
              </a:rPr>
              <a:t>Geo-Targeting</a:t>
            </a:r>
            <a:r>
              <a:rPr lang="en-US" dirty="0">
                <a:solidFill>
                  <a:schemeClr val="accent5"/>
                </a:solidFill>
              </a:rPr>
              <a:t>:</a:t>
            </a:r>
          </a:p>
          <a:p>
            <a:pPr marL="742950" lvl="1" indent="-285750">
              <a:buFont typeface="Arial" panose="020B0604020202020204" pitchFamily="34" charset="0"/>
              <a:buChar char="•"/>
            </a:pPr>
            <a:r>
              <a:rPr lang="en-US" dirty="0">
                <a:solidFill>
                  <a:schemeClr val="bg1"/>
                </a:solidFill>
              </a:rPr>
              <a:t>We'll specifically target users in regions where Dr Agarwal has a presence, ensuring that ads are shown to people in the right locations.</a:t>
            </a:r>
          </a:p>
          <a:p>
            <a:pPr>
              <a:buFont typeface="Arial" panose="020B0604020202020204" pitchFamily="34" charset="0"/>
              <a:buChar char="•"/>
            </a:pPr>
            <a:r>
              <a:rPr lang="en-US" b="1" dirty="0">
                <a:solidFill>
                  <a:schemeClr val="accent5"/>
                </a:solidFill>
              </a:rPr>
              <a:t>Lookalike Audiences</a:t>
            </a:r>
            <a:r>
              <a:rPr lang="en-US" dirty="0">
                <a:solidFill>
                  <a:schemeClr val="accent5"/>
                </a:solidFill>
              </a:rPr>
              <a:t>:</a:t>
            </a:r>
          </a:p>
          <a:p>
            <a:pPr marL="742950" lvl="1" indent="-285750">
              <a:buFont typeface="Arial" panose="020B0604020202020204" pitchFamily="34" charset="0"/>
              <a:buChar char="•"/>
            </a:pPr>
            <a:r>
              <a:rPr lang="en-US" dirty="0">
                <a:solidFill>
                  <a:schemeClr val="bg1"/>
                </a:solidFill>
              </a:rPr>
              <a:t>Meta’s lookalike audiences feature will allow us to target users similar to those who have already converted, increasing the chances of reaching people likely to book an appointment.</a:t>
            </a:r>
          </a:p>
        </p:txBody>
      </p:sp>
      <p:sp>
        <p:nvSpPr>
          <p:cNvPr id="25" name="TextBox 24">
            <a:extLst>
              <a:ext uri="{FF2B5EF4-FFF2-40B4-BE49-F238E27FC236}">
                <a16:creationId xmlns:a16="http://schemas.microsoft.com/office/drawing/2014/main" id="{4EAB7BA8-0CE1-94BA-A48E-4FF0668198E7}"/>
              </a:ext>
            </a:extLst>
          </p:cNvPr>
          <p:cNvSpPr txBox="1"/>
          <p:nvPr/>
        </p:nvSpPr>
        <p:spPr>
          <a:xfrm>
            <a:off x="345762" y="5602216"/>
            <a:ext cx="6096000" cy="923330"/>
          </a:xfrm>
          <a:prstGeom prst="rect">
            <a:avLst/>
          </a:prstGeom>
          <a:noFill/>
        </p:spPr>
        <p:txBody>
          <a:bodyPr wrap="square">
            <a:spAutoFit/>
          </a:bodyPr>
          <a:lstStyle/>
          <a:p>
            <a:pPr>
              <a:buNone/>
            </a:pPr>
            <a:r>
              <a:rPr lang="en-US" b="1" dirty="0">
                <a:solidFill>
                  <a:schemeClr val="accent5"/>
                </a:solidFill>
              </a:rPr>
              <a:t>Expected Results:</a:t>
            </a:r>
          </a:p>
          <a:p>
            <a:pPr>
              <a:buFont typeface="Arial" panose="020B0604020202020204" pitchFamily="34" charset="0"/>
              <a:buChar char="•"/>
            </a:pPr>
            <a:r>
              <a:rPr lang="en-US" dirty="0">
                <a:solidFill>
                  <a:schemeClr val="bg1"/>
                </a:solidFill>
              </a:rPr>
              <a:t>With a </a:t>
            </a:r>
            <a:r>
              <a:rPr lang="en-US" b="1" dirty="0">
                <a:solidFill>
                  <a:schemeClr val="tx2">
                    <a:lumMod val="25000"/>
                    <a:lumOff val="75000"/>
                  </a:schemeClr>
                </a:solidFill>
              </a:rPr>
              <a:t>monthly budget</a:t>
            </a:r>
            <a:r>
              <a:rPr lang="en-US" dirty="0">
                <a:solidFill>
                  <a:schemeClr val="tx2">
                    <a:lumMod val="25000"/>
                    <a:lumOff val="75000"/>
                  </a:schemeClr>
                </a:solidFill>
              </a:rPr>
              <a:t> </a:t>
            </a:r>
            <a:r>
              <a:rPr lang="en-US" dirty="0">
                <a:solidFill>
                  <a:schemeClr val="bg1"/>
                </a:solidFill>
              </a:rPr>
              <a:t>of ₹500,000, we can expect to generate around</a:t>
            </a:r>
            <a:r>
              <a:rPr lang="en-US" dirty="0"/>
              <a:t> </a:t>
            </a:r>
            <a:r>
              <a:rPr lang="en-US" b="1" dirty="0">
                <a:solidFill>
                  <a:schemeClr val="tx2">
                    <a:lumMod val="25000"/>
                    <a:lumOff val="75000"/>
                  </a:schemeClr>
                </a:solidFill>
              </a:rPr>
              <a:t>1,000 to 1,200 leads</a:t>
            </a:r>
            <a:r>
              <a:rPr lang="en-US" dirty="0">
                <a:solidFill>
                  <a:schemeClr val="tx2">
                    <a:lumMod val="25000"/>
                    <a:lumOff val="75000"/>
                  </a:schemeClr>
                </a:solidFill>
              </a:rPr>
              <a:t> </a:t>
            </a:r>
            <a:r>
              <a:rPr lang="en-US" dirty="0">
                <a:solidFill>
                  <a:schemeClr val="bg1"/>
                </a:solidFill>
              </a:rPr>
              <a:t>across India. </a:t>
            </a:r>
          </a:p>
        </p:txBody>
      </p:sp>
    </p:spTree>
    <p:extLst>
      <p:ext uri="{BB962C8B-B14F-4D97-AF65-F5344CB8AC3E}">
        <p14:creationId xmlns:p14="http://schemas.microsoft.com/office/powerpoint/2010/main" val="376677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7335E0-D03F-6DDC-C3DC-542C6EDCF392}"/>
              </a:ext>
            </a:extLst>
          </p:cNvPr>
          <p:cNvSpPr>
            <a:spLocks noGrp="1"/>
          </p:cNvSpPr>
          <p:nvPr>
            <p:ph type="sldNum" sz="quarter" idx="11"/>
          </p:nvPr>
        </p:nvSpPr>
        <p:spPr/>
        <p:txBody>
          <a:bodyPr/>
          <a:lstStyle/>
          <a:p>
            <a:fld id="{EECC7194-A4D0-457B-9D3E-53681723AFF7}" type="slidenum">
              <a:rPr lang="en-US" noProof="0" smtClean="0"/>
              <a:pPr/>
              <a:t>54</a:t>
            </a:fld>
            <a:endParaRPr lang="en-US" noProof="0" dirty="0"/>
          </a:p>
        </p:txBody>
      </p:sp>
      <p:sp>
        <p:nvSpPr>
          <p:cNvPr id="24" name="Title 1">
            <a:extLst>
              <a:ext uri="{FF2B5EF4-FFF2-40B4-BE49-F238E27FC236}">
                <a16:creationId xmlns:a16="http://schemas.microsoft.com/office/drawing/2014/main" id="{5C1E54A0-0EAD-114C-8EB6-4127EF749442}"/>
              </a:ext>
            </a:extLst>
          </p:cNvPr>
          <p:cNvSpPr>
            <a:spLocks noGrp="1"/>
          </p:cNvSpPr>
          <p:nvPr>
            <p:ph type="title"/>
          </p:nvPr>
        </p:nvSpPr>
        <p:spPr>
          <a:xfrm>
            <a:off x="369675" y="84286"/>
            <a:ext cx="7560000" cy="370166"/>
          </a:xfrm>
        </p:spPr>
        <p:txBody>
          <a:bodyPr/>
          <a:lstStyle/>
          <a:p>
            <a:r>
              <a:rPr lang="en-US" dirty="0"/>
              <a:t>Meta ads / single image</a:t>
            </a:r>
          </a:p>
        </p:txBody>
      </p:sp>
      <p:sp>
        <p:nvSpPr>
          <p:cNvPr id="25" name="object 7" descr="Beige rectangle">
            <a:extLst>
              <a:ext uri="{FF2B5EF4-FFF2-40B4-BE49-F238E27FC236}">
                <a16:creationId xmlns:a16="http://schemas.microsoft.com/office/drawing/2014/main" id="{D7F64CAA-0906-62D1-53D9-5C2EEFC6AD99}"/>
              </a:ext>
            </a:extLst>
          </p:cNvPr>
          <p:cNvSpPr/>
          <p:nvPr/>
        </p:nvSpPr>
        <p:spPr bwMode="white">
          <a:xfrm flipV="1">
            <a:off x="137807" y="454451"/>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7" name="Picture 26">
            <a:extLst>
              <a:ext uri="{FF2B5EF4-FFF2-40B4-BE49-F238E27FC236}">
                <a16:creationId xmlns:a16="http://schemas.microsoft.com/office/drawing/2014/main" id="{89ECD7D4-EBCD-FDD2-C83D-9CE134D68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482" y="1599923"/>
            <a:ext cx="3372321" cy="3962953"/>
          </a:xfrm>
          <a:prstGeom prst="rect">
            <a:avLst/>
          </a:prstGeom>
        </p:spPr>
      </p:pic>
      <p:pic>
        <p:nvPicPr>
          <p:cNvPr id="29" name="Picture 28">
            <a:extLst>
              <a:ext uri="{FF2B5EF4-FFF2-40B4-BE49-F238E27FC236}">
                <a16:creationId xmlns:a16="http://schemas.microsoft.com/office/drawing/2014/main" id="{FCEE9192-CAAF-A4E1-D207-F70DF75B9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32" y="776011"/>
            <a:ext cx="3391373" cy="3953427"/>
          </a:xfrm>
          <a:prstGeom prst="rect">
            <a:avLst/>
          </a:prstGeom>
        </p:spPr>
      </p:pic>
      <p:pic>
        <p:nvPicPr>
          <p:cNvPr id="31" name="Picture 30">
            <a:extLst>
              <a:ext uri="{FF2B5EF4-FFF2-40B4-BE49-F238E27FC236}">
                <a16:creationId xmlns:a16="http://schemas.microsoft.com/office/drawing/2014/main" id="{F5BC881D-F134-2D03-242D-3A47CBD38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7519" y="2414048"/>
            <a:ext cx="3324689" cy="3962953"/>
          </a:xfrm>
          <a:prstGeom prst="rect">
            <a:avLst/>
          </a:prstGeom>
        </p:spPr>
      </p:pic>
      <p:sp>
        <p:nvSpPr>
          <p:cNvPr id="32" name="object 7" descr="Beige rectangle">
            <a:extLst>
              <a:ext uri="{FF2B5EF4-FFF2-40B4-BE49-F238E27FC236}">
                <a16:creationId xmlns:a16="http://schemas.microsoft.com/office/drawing/2014/main" id="{952789AA-FE83-6255-8555-511F06B9C925}"/>
              </a:ext>
            </a:extLst>
          </p:cNvPr>
          <p:cNvSpPr/>
          <p:nvPr/>
        </p:nvSpPr>
        <p:spPr bwMode="white">
          <a:xfrm flipV="1">
            <a:off x="2856503" y="454451"/>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3941140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77FBAC-04EB-E39E-9853-B92C585FCFBF}"/>
              </a:ext>
            </a:extLst>
          </p:cNvPr>
          <p:cNvSpPr>
            <a:spLocks noGrp="1"/>
          </p:cNvSpPr>
          <p:nvPr>
            <p:ph type="sldNum" sz="quarter" idx="11"/>
          </p:nvPr>
        </p:nvSpPr>
        <p:spPr/>
        <p:txBody>
          <a:bodyPr/>
          <a:lstStyle/>
          <a:p>
            <a:fld id="{EECC7194-A4D0-457B-9D3E-53681723AFF7}" type="slidenum">
              <a:rPr lang="en-US" noProof="0" smtClean="0"/>
              <a:pPr/>
              <a:t>55</a:t>
            </a:fld>
            <a:endParaRPr lang="en-US" noProof="0" dirty="0"/>
          </a:p>
        </p:txBody>
      </p:sp>
      <p:pic>
        <p:nvPicPr>
          <p:cNvPr id="23" name="Picture 22">
            <a:extLst>
              <a:ext uri="{FF2B5EF4-FFF2-40B4-BE49-F238E27FC236}">
                <a16:creationId xmlns:a16="http://schemas.microsoft.com/office/drawing/2014/main" id="{DF9A10B6-28C7-0F76-5484-40F41760F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53" y="756948"/>
            <a:ext cx="3372321" cy="4143953"/>
          </a:xfrm>
          <a:prstGeom prst="rect">
            <a:avLst/>
          </a:prstGeom>
        </p:spPr>
      </p:pic>
      <p:sp>
        <p:nvSpPr>
          <p:cNvPr id="24" name="Title 1">
            <a:extLst>
              <a:ext uri="{FF2B5EF4-FFF2-40B4-BE49-F238E27FC236}">
                <a16:creationId xmlns:a16="http://schemas.microsoft.com/office/drawing/2014/main" id="{8B248ADE-5083-935E-16B8-EAA41E676C4C}"/>
              </a:ext>
            </a:extLst>
          </p:cNvPr>
          <p:cNvSpPr>
            <a:spLocks noGrp="1"/>
          </p:cNvSpPr>
          <p:nvPr>
            <p:ph type="title"/>
          </p:nvPr>
        </p:nvSpPr>
        <p:spPr>
          <a:xfrm>
            <a:off x="369675" y="84286"/>
            <a:ext cx="7560000" cy="370166"/>
          </a:xfrm>
        </p:spPr>
        <p:txBody>
          <a:bodyPr/>
          <a:lstStyle/>
          <a:p>
            <a:r>
              <a:rPr lang="en-US" dirty="0"/>
              <a:t> video ads </a:t>
            </a:r>
          </a:p>
        </p:txBody>
      </p:sp>
      <p:sp>
        <p:nvSpPr>
          <p:cNvPr id="25" name="object 7" descr="Beige rectangle">
            <a:extLst>
              <a:ext uri="{FF2B5EF4-FFF2-40B4-BE49-F238E27FC236}">
                <a16:creationId xmlns:a16="http://schemas.microsoft.com/office/drawing/2014/main" id="{C4F7534E-E223-2BFF-6F80-21F8E4D70009}"/>
              </a:ext>
            </a:extLst>
          </p:cNvPr>
          <p:cNvSpPr/>
          <p:nvPr/>
        </p:nvSpPr>
        <p:spPr bwMode="white">
          <a:xfrm flipV="1">
            <a:off x="246653" y="454452"/>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27" name="Picture 26">
            <a:extLst>
              <a:ext uri="{FF2B5EF4-FFF2-40B4-BE49-F238E27FC236}">
                <a16:creationId xmlns:a16="http://schemas.microsoft.com/office/drawing/2014/main" id="{CE5D911F-E9A4-046A-9003-7F3FBD907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333" y="1561858"/>
            <a:ext cx="3105583" cy="3467584"/>
          </a:xfrm>
          <a:prstGeom prst="rect">
            <a:avLst/>
          </a:prstGeom>
        </p:spPr>
      </p:pic>
      <p:pic>
        <p:nvPicPr>
          <p:cNvPr id="29" name="Picture 28">
            <a:extLst>
              <a:ext uri="{FF2B5EF4-FFF2-40B4-BE49-F238E27FC236}">
                <a16:creationId xmlns:a16="http://schemas.microsoft.com/office/drawing/2014/main" id="{9BC8AE87-542F-E431-9392-D90689DE8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967" y="2414048"/>
            <a:ext cx="3334215" cy="3962953"/>
          </a:xfrm>
          <a:prstGeom prst="rect">
            <a:avLst/>
          </a:prstGeom>
        </p:spPr>
      </p:pic>
    </p:spTree>
    <p:extLst>
      <p:ext uri="{BB962C8B-B14F-4D97-AF65-F5344CB8AC3E}">
        <p14:creationId xmlns:p14="http://schemas.microsoft.com/office/powerpoint/2010/main" val="3655557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F0EB1A-49FC-2605-E7D4-602264B93814}"/>
              </a:ext>
            </a:extLst>
          </p:cNvPr>
          <p:cNvSpPr>
            <a:spLocks noGrp="1"/>
          </p:cNvSpPr>
          <p:nvPr>
            <p:ph type="sldNum" sz="quarter" idx="11"/>
          </p:nvPr>
        </p:nvSpPr>
        <p:spPr/>
        <p:txBody>
          <a:bodyPr/>
          <a:lstStyle/>
          <a:p>
            <a:fld id="{EECC7194-A4D0-457B-9D3E-53681723AFF7}" type="slidenum">
              <a:rPr lang="en-US" noProof="0" smtClean="0"/>
              <a:pPr/>
              <a:t>56</a:t>
            </a:fld>
            <a:endParaRPr lang="en-US" noProof="0" dirty="0"/>
          </a:p>
        </p:txBody>
      </p:sp>
      <p:sp>
        <p:nvSpPr>
          <p:cNvPr id="21" name="Title 20">
            <a:extLst>
              <a:ext uri="{FF2B5EF4-FFF2-40B4-BE49-F238E27FC236}">
                <a16:creationId xmlns:a16="http://schemas.microsoft.com/office/drawing/2014/main" id="{FEDEC3A2-775D-14FA-9704-2B34DAA507DD}"/>
              </a:ext>
            </a:extLst>
          </p:cNvPr>
          <p:cNvSpPr>
            <a:spLocks noGrp="1"/>
          </p:cNvSpPr>
          <p:nvPr>
            <p:ph type="title"/>
          </p:nvPr>
        </p:nvSpPr>
        <p:spPr>
          <a:xfrm>
            <a:off x="315032" y="230670"/>
            <a:ext cx="7560000" cy="370166"/>
          </a:xfrm>
        </p:spPr>
        <p:txBody>
          <a:bodyPr/>
          <a:lstStyle/>
          <a:p>
            <a:r>
              <a:rPr lang="en-US" dirty="0"/>
              <a:t>Influencer marketing</a:t>
            </a:r>
            <a:endParaRPr lang="en-IN" dirty="0"/>
          </a:p>
        </p:txBody>
      </p:sp>
      <p:sp>
        <p:nvSpPr>
          <p:cNvPr id="22" name="object 7" descr="Beige rectangle">
            <a:extLst>
              <a:ext uri="{FF2B5EF4-FFF2-40B4-BE49-F238E27FC236}">
                <a16:creationId xmlns:a16="http://schemas.microsoft.com/office/drawing/2014/main" id="{6BED3F8B-C96D-25C0-A80A-11D09AA4BCFE}"/>
              </a:ext>
            </a:extLst>
          </p:cNvPr>
          <p:cNvSpPr/>
          <p:nvPr/>
        </p:nvSpPr>
        <p:spPr bwMode="white">
          <a:xfrm flipV="1">
            <a:off x="315032" y="628410"/>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23" name="object 7" descr="Beige rectangle">
            <a:extLst>
              <a:ext uri="{FF2B5EF4-FFF2-40B4-BE49-F238E27FC236}">
                <a16:creationId xmlns:a16="http://schemas.microsoft.com/office/drawing/2014/main" id="{ED2C071B-C175-EF31-23B8-4A5B6765A7B6}"/>
              </a:ext>
            </a:extLst>
          </p:cNvPr>
          <p:cNvSpPr/>
          <p:nvPr/>
        </p:nvSpPr>
        <p:spPr bwMode="white">
          <a:xfrm flipV="1">
            <a:off x="3018127" y="628409"/>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25" name="TextBox 24">
            <a:extLst>
              <a:ext uri="{FF2B5EF4-FFF2-40B4-BE49-F238E27FC236}">
                <a16:creationId xmlns:a16="http://schemas.microsoft.com/office/drawing/2014/main" id="{82049586-9B57-AC1B-708D-5E4C587E2137}"/>
              </a:ext>
            </a:extLst>
          </p:cNvPr>
          <p:cNvSpPr txBox="1"/>
          <p:nvPr/>
        </p:nvSpPr>
        <p:spPr>
          <a:xfrm>
            <a:off x="315032" y="941474"/>
            <a:ext cx="6096000" cy="2031325"/>
          </a:xfrm>
          <a:prstGeom prst="rect">
            <a:avLst/>
          </a:prstGeom>
          <a:noFill/>
        </p:spPr>
        <p:txBody>
          <a:bodyPr wrap="square">
            <a:spAutoFit/>
          </a:bodyPr>
          <a:lstStyle/>
          <a:p>
            <a:pPr>
              <a:buNone/>
            </a:pPr>
            <a:r>
              <a:rPr lang="en-US" b="1" dirty="0">
                <a:solidFill>
                  <a:schemeClr val="accent5"/>
                </a:solidFill>
              </a:rPr>
              <a:t>Objective:</a:t>
            </a:r>
          </a:p>
          <a:p>
            <a:r>
              <a:rPr lang="en-US" dirty="0">
                <a:solidFill>
                  <a:schemeClr val="bg1"/>
                </a:solidFill>
              </a:rPr>
              <a:t>The main goal of this influencer marketing campaign is to increase awareness of </a:t>
            </a:r>
            <a:r>
              <a:rPr lang="en-US" b="1" dirty="0">
                <a:solidFill>
                  <a:schemeClr val="tx2">
                    <a:lumMod val="25000"/>
                    <a:lumOff val="75000"/>
                  </a:schemeClr>
                </a:solidFill>
              </a:rPr>
              <a:t>Dr Agarwal’s Eye Hospital</a:t>
            </a:r>
            <a:r>
              <a:rPr lang="en-US" dirty="0">
                <a:solidFill>
                  <a:schemeClr val="bg1"/>
                </a:solidFill>
              </a:rPr>
              <a:t>, promote healthcare services, and drive conversions. With </a:t>
            </a:r>
            <a:r>
              <a:rPr lang="en-US" b="1" dirty="0">
                <a:solidFill>
                  <a:schemeClr val="tx2">
                    <a:lumMod val="25000"/>
                    <a:lumOff val="75000"/>
                  </a:schemeClr>
                </a:solidFill>
              </a:rPr>
              <a:t>Sachin Tendulkar</a:t>
            </a:r>
            <a:r>
              <a:rPr lang="en-US" dirty="0">
                <a:solidFill>
                  <a:schemeClr val="tx2">
                    <a:lumMod val="25000"/>
                    <a:lumOff val="75000"/>
                  </a:schemeClr>
                </a:solidFill>
              </a:rPr>
              <a:t> </a:t>
            </a:r>
            <a:r>
              <a:rPr lang="en-US" dirty="0">
                <a:solidFill>
                  <a:schemeClr val="bg1"/>
                </a:solidFill>
              </a:rPr>
              <a:t>being the face of the brand, we aim to leverage his massive following and credibility to build trust, drive engagement, and attract more patients.</a:t>
            </a:r>
          </a:p>
        </p:txBody>
      </p:sp>
      <p:sp>
        <p:nvSpPr>
          <p:cNvPr id="27" name="TextBox 26">
            <a:extLst>
              <a:ext uri="{FF2B5EF4-FFF2-40B4-BE49-F238E27FC236}">
                <a16:creationId xmlns:a16="http://schemas.microsoft.com/office/drawing/2014/main" id="{DD1028CE-0269-58DB-EDB1-93227D3C147A}"/>
              </a:ext>
            </a:extLst>
          </p:cNvPr>
          <p:cNvSpPr txBox="1"/>
          <p:nvPr/>
        </p:nvSpPr>
        <p:spPr>
          <a:xfrm>
            <a:off x="315032" y="3209906"/>
            <a:ext cx="6096000" cy="2862322"/>
          </a:xfrm>
          <a:prstGeom prst="rect">
            <a:avLst/>
          </a:prstGeom>
          <a:noFill/>
        </p:spPr>
        <p:txBody>
          <a:bodyPr wrap="square">
            <a:spAutoFit/>
          </a:bodyPr>
          <a:lstStyle/>
          <a:p>
            <a:pPr>
              <a:buNone/>
            </a:pPr>
            <a:r>
              <a:rPr lang="en-US" b="1" dirty="0">
                <a:solidFill>
                  <a:schemeClr val="accent5"/>
                </a:solidFill>
              </a:rPr>
              <a:t>Target Audience:</a:t>
            </a:r>
          </a:p>
          <a:p>
            <a:pPr>
              <a:buFont typeface="Arial" panose="020B0604020202020204" pitchFamily="34" charset="0"/>
              <a:buChar char="•"/>
            </a:pPr>
            <a:r>
              <a:rPr lang="en-US" b="1" dirty="0">
                <a:solidFill>
                  <a:schemeClr val="accent5"/>
                </a:solidFill>
              </a:rPr>
              <a:t>Age Group</a:t>
            </a:r>
            <a:r>
              <a:rPr lang="en-US" dirty="0">
                <a:solidFill>
                  <a:schemeClr val="bg1"/>
                </a:solidFill>
              </a:rPr>
              <a:t>: 30-60 years, with a focus on people who are more likely to need eye care services (cataract treatment, vision correction, etc.)</a:t>
            </a:r>
          </a:p>
          <a:p>
            <a:pPr>
              <a:buFont typeface="Arial" panose="020B0604020202020204" pitchFamily="34" charset="0"/>
              <a:buChar char="•"/>
            </a:pPr>
            <a:r>
              <a:rPr lang="en-US" b="1" dirty="0">
                <a:solidFill>
                  <a:schemeClr val="accent5"/>
                </a:solidFill>
              </a:rPr>
              <a:t>Location</a:t>
            </a:r>
            <a:r>
              <a:rPr lang="en-US" dirty="0">
                <a:solidFill>
                  <a:schemeClr val="bg1"/>
                </a:solidFill>
              </a:rPr>
              <a:t>: Target major metropolitan cities where Dr Agarwal’s Eye Hospital operates, including Tamil Nadu, Maharashtra, Karnataka, and others.</a:t>
            </a:r>
          </a:p>
          <a:p>
            <a:pPr>
              <a:buFont typeface="Arial" panose="020B0604020202020204" pitchFamily="34" charset="0"/>
              <a:buChar char="•"/>
            </a:pPr>
            <a:r>
              <a:rPr lang="en-US" b="1" dirty="0">
                <a:solidFill>
                  <a:schemeClr val="accent5"/>
                </a:solidFill>
              </a:rPr>
              <a:t>Demographics</a:t>
            </a:r>
            <a:r>
              <a:rPr lang="en-US" dirty="0">
                <a:solidFill>
                  <a:schemeClr val="bg1"/>
                </a:solidFill>
              </a:rPr>
              <a:t>: Middle to upper-income groups who are interested in healthcare, wellness, and value expert medical treatment.</a:t>
            </a:r>
          </a:p>
        </p:txBody>
      </p:sp>
    </p:spTree>
    <p:extLst>
      <p:ext uri="{BB962C8B-B14F-4D97-AF65-F5344CB8AC3E}">
        <p14:creationId xmlns:p14="http://schemas.microsoft.com/office/powerpoint/2010/main" val="1708914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CA8E80-5388-0C84-27C4-40A05128E1BD}"/>
              </a:ext>
            </a:extLst>
          </p:cNvPr>
          <p:cNvSpPr>
            <a:spLocks noGrp="1"/>
          </p:cNvSpPr>
          <p:nvPr>
            <p:ph type="sldNum" sz="quarter" idx="11"/>
          </p:nvPr>
        </p:nvSpPr>
        <p:spPr/>
        <p:txBody>
          <a:bodyPr/>
          <a:lstStyle/>
          <a:p>
            <a:fld id="{EECC7194-A4D0-457B-9D3E-53681723AFF7}" type="slidenum">
              <a:rPr lang="en-US" noProof="0" smtClean="0"/>
              <a:pPr/>
              <a:t>57</a:t>
            </a:fld>
            <a:endParaRPr lang="en-US" noProof="0" dirty="0"/>
          </a:p>
        </p:txBody>
      </p:sp>
      <p:sp>
        <p:nvSpPr>
          <p:cNvPr id="25" name="TextBox 24">
            <a:extLst>
              <a:ext uri="{FF2B5EF4-FFF2-40B4-BE49-F238E27FC236}">
                <a16:creationId xmlns:a16="http://schemas.microsoft.com/office/drawing/2014/main" id="{7FCE26FE-111B-4CF7-D992-26B2AFA867F5}"/>
              </a:ext>
            </a:extLst>
          </p:cNvPr>
          <p:cNvSpPr txBox="1"/>
          <p:nvPr/>
        </p:nvSpPr>
        <p:spPr>
          <a:xfrm>
            <a:off x="137214" y="117693"/>
            <a:ext cx="6096000" cy="6740307"/>
          </a:xfrm>
          <a:prstGeom prst="rect">
            <a:avLst/>
          </a:prstGeom>
          <a:noFill/>
        </p:spPr>
        <p:txBody>
          <a:bodyPr wrap="square">
            <a:spAutoFit/>
          </a:bodyPr>
          <a:lstStyle/>
          <a:p>
            <a:pPr>
              <a:buNone/>
            </a:pPr>
            <a:r>
              <a:rPr lang="en-US" b="1" dirty="0">
                <a:solidFill>
                  <a:schemeClr val="accent5"/>
                </a:solidFill>
              </a:rPr>
              <a:t>Key Components of the Campaign:</a:t>
            </a:r>
          </a:p>
          <a:p>
            <a:pPr>
              <a:buFont typeface="+mj-lt"/>
              <a:buAutoNum type="arabicPeriod"/>
            </a:pPr>
            <a:r>
              <a:rPr lang="en-US" b="1" dirty="0">
                <a:solidFill>
                  <a:schemeClr val="accent5"/>
                </a:solidFill>
              </a:rPr>
              <a:t>Content Creation with Sachin Tendulkar</a:t>
            </a:r>
            <a:r>
              <a:rPr lang="en-US" dirty="0">
                <a:solidFill>
                  <a:schemeClr val="accent5"/>
                </a:solidFill>
              </a:rPr>
              <a:t>:</a:t>
            </a:r>
          </a:p>
          <a:p>
            <a:pPr marL="742950" lvl="1" indent="-285750">
              <a:buFont typeface="Arial" panose="020B0604020202020204" pitchFamily="34" charset="0"/>
              <a:buChar char="•"/>
            </a:pPr>
            <a:r>
              <a:rPr lang="en-US" b="1" dirty="0">
                <a:solidFill>
                  <a:schemeClr val="accent5"/>
                </a:solidFill>
              </a:rPr>
              <a:t>Videos</a:t>
            </a:r>
            <a:r>
              <a:rPr lang="en-US" dirty="0">
                <a:solidFill>
                  <a:schemeClr val="accent5"/>
                </a:solidFill>
              </a:rPr>
              <a:t>: </a:t>
            </a:r>
            <a:r>
              <a:rPr lang="en-US" dirty="0">
                <a:solidFill>
                  <a:schemeClr val="bg1"/>
                </a:solidFill>
              </a:rPr>
              <a:t>Sachin can create short, engaging videos talking about the importance of eye care, maintaining good eyesight, and how Dr Agarwal’s Eye Hospital offers top-notch services. These videos can be used on platforms like </a:t>
            </a:r>
            <a:r>
              <a:rPr lang="en-US" b="1" dirty="0">
                <a:solidFill>
                  <a:schemeClr val="tx2">
                    <a:lumMod val="25000"/>
                    <a:lumOff val="75000"/>
                  </a:schemeClr>
                </a:solidFill>
              </a:rPr>
              <a:t>Instagram</a:t>
            </a:r>
            <a:r>
              <a:rPr lang="en-US" dirty="0">
                <a:solidFill>
                  <a:schemeClr val="bg1"/>
                </a:solidFill>
              </a:rPr>
              <a:t>, </a:t>
            </a:r>
            <a:r>
              <a:rPr lang="en-US" b="1" dirty="0">
                <a:solidFill>
                  <a:schemeClr val="tx2">
                    <a:lumMod val="25000"/>
                    <a:lumOff val="75000"/>
                  </a:schemeClr>
                </a:solidFill>
              </a:rPr>
              <a:t>Facebook</a:t>
            </a:r>
            <a:r>
              <a:rPr lang="en-US" dirty="0">
                <a:solidFill>
                  <a:schemeClr val="bg1"/>
                </a:solidFill>
              </a:rPr>
              <a:t>, and </a:t>
            </a:r>
            <a:r>
              <a:rPr lang="en-US" b="1" dirty="0">
                <a:solidFill>
                  <a:schemeClr val="tx2">
                    <a:lumMod val="25000"/>
                    <a:lumOff val="75000"/>
                  </a:schemeClr>
                </a:solidFill>
              </a:rPr>
              <a:t>YouTube</a:t>
            </a:r>
            <a:r>
              <a:rPr lang="en-US" dirty="0">
                <a:solidFill>
                  <a:schemeClr val="bg1"/>
                </a:solidFill>
              </a:rPr>
              <a:t>.</a:t>
            </a:r>
          </a:p>
          <a:p>
            <a:pPr marL="1143000" lvl="2" indent="-228600">
              <a:buFont typeface="+mj-lt"/>
              <a:buAutoNum type="arabicPeriod"/>
            </a:pPr>
            <a:r>
              <a:rPr lang="en-US" dirty="0">
                <a:solidFill>
                  <a:schemeClr val="bg1"/>
                </a:solidFill>
              </a:rPr>
              <a:t>Example Video Script: "As someone who relies on precision and vision for my game, I trust Dr Agarwal’s Eye Hospital for their expertise in eye care. They’ve been providing quality treatment for years, and I encourage everyone to take the first step toward clear eyesight today. Book your consultation now."</a:t>
            </a:r>
          </a:p>
          <a:p>
            <a:pPr marL="742950" lvl="1" indent="-285750">
              <a:buFont typeface="Arial" panose="020B0604020202020204" pitchFamily="34" charset="0"/>
              <a:buChar char="•"/>
            </a:pPr>
            <a:r>
              <a:rPr lang="en-US" b="1" dirty="0">
                <a:solidFill>
                  <a:schemeClr val="accent5"/>
                </a:solidFill>
              </a:rPr>
              <a:t>Instagram Stories/Reels</a:t>
            </a:r>
            <a:r>
              <a:rPr lang="en-US" dirty="0">
                <a:solidFill>
                  <a:schemeClr val="accent5"/>
                </a:solidFill>
              </a:rPr>
              <a:t>: </a:t>
            </a:r>
            <a:r>
              <a:rPr lang="en-US" dirty="0">
                <a:solidFill>
                  <a:schemeClr val="bg1"/>
                </a:solidFill>
              </a:rPr>
              <a:t>Short clips of Sachin visiting the hospital or using the hospital’s services (such as consultation or eye checkups) can be posted as part of Instagram Stories or Reels to engage younger audiences.</a:t>
            </a:r>
          </a:p>
          <a:p>
            <a:pPr marL="1200150" lvl="2" indent="-285750">
              <a:buFont typeface="Arial" panose="020B0604020202020204" pitchFamily="34" charset="0"/>
              <a:buChar char="•"/>
            </a:pPr>
            <a:r>
              <a:rPr lang="en-US" dirty="0">
                <a:solidFill>
                  <a:schemeClr val="bg1"/>
                </a:solidFill>
              </a:rPr>
              <a:t>Sachin could also share a personalized message encouraging people to get a </a:t>
            </a:r>
            <a:r>
              <a:rPr lang="en-US" b="1" dirty="0">
                <a:solidFill>
                  <a:schemeClr val="tx2">
                    <a:lumMod val="25000"/>
                    <a:lumOff val="75000"/>
                  </a:schemeClr>
                </a:solidFill>
              </a:rPr>
              <a:t>free consultation</a:t>
            </a:r>
            <a:r>
              <a:rPr lang="en-US" dirty="0">
                <a:solidFill>
                  <a:schemeClr val="bg1"/>
                </a:solidFill>
              </a:rPr>
              <a:t> for senior citizens, making the offer more appealing.</a:t>
            </a:r>
          </a:p>
        </p:txBody>
      </p:sp>
      <p:sp>
        <p:nvSpPr>
          <p:cNvPr id="27" name="Rectangle 2">
            <a:extLst>
              <a:ext uri="{FF2B5EF4-FFF2-40B4-BE49-F238E27FC236}">
                <a16:creationId xmlns:a16="http://schemas.microsoft.com/office/drawing/2014/main" id="{8F4C5592-F06E-0632-B794-4065BDEAFEC7}"/>
              </a:ext>
            </a:extLst>
          </p:cNvPr>
          <p:cNvSpPr>
            <a:spLocks noChangeArrowheads="1"/>
          </p:cNvSpPr>
          <p:nvPr/>
        </p:nvSpPr>
        <p:spPr bwMode="auto">
          <a:xfrm>
            <a:off x="6233214" y="523777"/>
            <a:ext cx="580794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5"/>
                </a:solidFill>
                <a:effectLst/>
                <a:latin typeface="Arial" panose="020B0604020202020204" pitchFamily="34" charset="0"/>
              </a:rPr>
              <a:t>Testimonial Posts</a:t>
            </a:r>
            <a:r>
              <a:rPr kumimoji="0" lang="en-US" altLang="en-US" sz="1800" b="0" i="0" u="none" strike="noStrike" cap="none" normalizeH="0" baseline="0" dirty="0">
                <a:ln>
                  <a:noFill/>
                </a:ln>
                <a:solidFill>
                  <a:schemeClr val="bg1"/>
                </a:solidFill>
                <a:effectLst/>
                <a:latin typeface="Arial" panose="020B0604020202020204" pitchFamily="34" charset="0"/>
              </a:rPr>
              <a:t>: Sachin can post a series of static image posts showing his personal endorsement, talking about the hospital's services, or sharing a success story with Dr Agarwal’s healthcare. The posts can be paired with before-and-after photos, showcasing how vision correction can improve quality of life.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100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4BDC8-0679-574D-2E42-F874403A0E0D}"/>
              </a:ext>
            </a:extLst>
          </p:cNvPr>
          <p:cNvSpPr>
            <a:spLocks noGrp="1"/>
          </p:cNvSpPr>
          <p:nvPr>
            <p:ph type="sldNum" sz="quarter" idx="11"/>
          </p:nvPr>
        </p:nvSpPr>
        <p:spPr/>
        <p:txBody>
          <a:bodyPr/>
          <a:lstStyle/>
          <a:p>
            <a:fld id="{EECC7194-A4D0-457B-9D3E-53681723AFF7}" type="slidenum">
              <a:rPr lang="en-US" noProof="0" smtClean="0"/>
              <a:pPr/>
              <a:t>58</a:t>
            </a:fld>
            <a:endParaRPr lang="en-US" noProof="0" dirty="0"/>
          </a:p>
        </p:txBody>
      </p:sp>
      <p:sp>
        <p:nvSpPr>
          <p:cNvPr id="22" name="Rectangle 1">
            <a:extLst>
              <a:ext uri="{FF2B5EF4-FFF2-40B4-BE49-F238E27FC236}">
                <a16:creationId xmlns:a16="http://schemas.microsoft.com/office/drawing/2014/main" id="{84500250-BE8F-E6E4-FA75-B279DB0100FC}"/>
              </a:ext>
            </a:extLst>
          </p:cNvPr>
          <p:cNvSpPr>
            <a:spLocks noChangeArrowheads="1"/>
          </p:cNvSpPr>
          <p:nvPr/>
        </p:nvSpPr>
        <p:spPr bwMode="auto">
          <a:xfrm>
            <a:off x="82766" y="345762"/>
            <a:ext cx="599002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Arial" panose="020B0604020202020204" pitchFamily="34" charset="0"/>
              </a:rPr>
              <a:t>2.Hashtag Campaign</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#ClearVisionWithSachin</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 or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#TakeTheFirstStep</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can be used as a campaign hashtag, encouraging followers to share their eye health journey or book consultations at Dr Agarwal’s Eye Hospital. This can increase engagement and spread the word through user-generated content.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Arial" panose="020B0604020202020204" pitchFamily="34" charset="0"/>
              </a:rPr>
              <a:t>3.Social Media Shoutouts</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Sachin Tendulkar can post on his personal social media accounts about the collaboration with Dr Agarwal’s Eye Hospital. This can include a combination of posts on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Facebook</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Instagram</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Twitter</a:t>
            </a:r>
            <a:r>
              <a:rPr kumimoji="0" lang="en-US" altLang="en-US" sz="1800" b="0" i="0" u="none" strike="noStrike" cap="none" normalizeH="0" baseline="0" dirty="0">
                <a:ln>
                  <a:noFill/>
                </a:ln>
                <a:solidFill>
                  <a:schemeClr val="bg1"/>
                </a:solidFill>
                <a:effectLst/>
                <a:latin typeface="Arial" panose="020B0604020202020204" pitchFamily="34" charset="0"/>
              </a:rPr>
              <a:t>, and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LinkedIn</a:t>
            </a:r>
            <a:r>
              <a:rPr kumimoji="0" lang="en-US" altLang="en-US" sz="1800" b="0" i="0" u="none" strike="noStrike" cap="none" normalizeH="0" baseline="0" dirty="0">
                <a:ln>
                  <a:noFill/>
                </a:ln>
                <a:solidFill>
                  <a:schemeClr val="bg1"/>
                </a:solidFill>
                <a:effectLst/>
                <a:latin typeface="Arial" panose="020B0604020202020204" pitchFamily="34" charset="0"/>
              </a:rPr>
              <a:t>, reaching his vast follower base across all platforms.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Example: “I trust Dr Agarwal’s Eye Hospital with my eye care needs. Book your free consultation today!”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E10398E3-AFCD-4F39-D936-657280F915FF}"/>
              </a:ext>
            </a:extLst>
          </p:cNvPr>
          <p:cNvSpPr txBox="1"/>
          <p:nvPr/>
        </p:nvSpPr>
        <p:spPr>
          <a:xfrm>
            <a:off x="6286499" y="345762"/>
            <a:ext cx="5685222" cy="3416320"/>
          </a:xfrm>
          <a:prstGeom prst="rect">
            <a:avLst/>
          </a:prstGeom>
          <a:noFill/>
        </p:spPr>
        <p:txBody>
          <a:bodyPr wrap="square">
            <a:spAutoFit/>
          </a:bodyPr>
          <a:lstStyle/>
          <a:p>
            <a:pPr>
              <a:buNone/>
            </a:pPr>
            <a:r>
              <a:rPr lang="en-US" b="1" dirty="0">
                <a:solidFill>
                  <a:schemeClr val="accent5"/>
                </a:solidFill>
              </a:rPr>
              <a:t>4.Paid Campaigns with Sachin as Brand Ambassador</a:t>
            </a:r>
            <a:r>
              <a:rPr lang="en-US" dirty="0">
                <a:solidFill>
                  <a:schemeClr val="accent5"/>
                </a:solidFill>
              </a:rPr>
              <a:t>:</a:t>
            </a:r>
          </a:p>
          <a:p>
            <a:pPr>
              <a:buFont typeface="Arial" panose="020B0604020202020204" pitchFamily="34" charset="0"/>
              <a:buChar char="•"/>
            </a:pPr>
            <a:r>
              <a:rPr lang="en-US" dirty="0">
                <a:solidFill>
                  <a:schemeClr val="bg1"/>
                </a:solidFill>
              </a:rPr>
              <a:t>Running </a:t>
            </a:r>
            <a:r>
              <a:rPr lang="en-US" b="1" dirty="0">
                <a:solidFill>
                  <a:schemeClr val="tx2">
                    <a:lumMod val="25000"/>
                    <a:lumOff val="75000"/>
                  </a:schemeClr>
                </a:solidFill>
              </a:rPr>
              <a:t>Facebook and Instagram ads</a:t>
            </a:r>
            <a:r>
              <a:rPr lang="en-US" dirty="0">
                <a:solidFill>
                  <a:schemeClr val="tx2">
                    <a:lumMod val="25000"/>
                    <a:lumOff val="75000"/>
                  </a:schemeClr>
                </a:solidFill>
              </a:rPr>
              <a:t> </a:t>
            </a:r>
            <a:r>
              <a:rPr lang="en-US" dirty="0">
                <a:solidFill>
                  <a:schemeClr val="bg1"/>
                </a:solidFill>
              </a:rPr>
              <a:t>featuring Sachin promoting specific services like cataract surgery, eye checkups, or free consultations for senior citizens. The ad visuals would showcase Sachin with a call-to-action (CTA) to book appointments, encouraging the audience to act immediately.</a:t>
            </a:r>
          </a:p>
          <a:p>
            <a:pPr>
              <a:buFont typeface="Arial" panose="020B0604020202020204" pitchFamily="34" charset="0"/>
              <a:buChar char="•"/>
            </a:pPr>
            <a:r>
              <a:rPr lang="en-US" b="1" dirty="0">
                <a:solidFill>
                  <a:schemeClr val="tx2">
                    <a:lumMod val="25000"/>
                    <a:lumOff val="75000"/>
                  </a:schemeClr>
                </a:solidFill>
              </a:rPr>
              <a:t>Targeting</a:t>
            </a:r>
            <a:r>
              <a:rPr lang="en-US" dirty="0">
                <a:solidFill>
                  <a:schemeClr val="tx2">
                    <a:lumMod val="25000"/>
                    <a:lumOff val="75000"/>
                  </a:schemeClr>
                </a:solidFill>
              </a:rPr>
              <a:t>: </a:t>
            </a:r>
            <a:r>
              <a:rPr lang="en-US" dirty="0">
                <a:solidFill>
                  <a:schemeClr val="bg1"/>
                </a:solidFill>
              </a:rPr>
              <a:t>The ads will specifically target people who have interests in health, wellness, and sports (for younger audiences). They can also be tailored to senior citizens for specific promotions.</a:t>
            </a:r>
          </a:p>
        </p:txBody>
      </p:sp>
      <p:sp>
        <p:nvSpPr>
          <p:cNvPr id="26" name="TextBox 25">
            <a:extLst>
              <a:ext uri="{FF2B5EF4-FFF2-40B4-BE49-F238E27FC236}">
                <a16:creationId xmlns:a16="http://schemas.microsoft.com/office/drawing/2014/main" id="{4B61701D-6ED2-8472-BE94-C921914198A8}"/>
              </a:ext>
            </a:extLst>
          </p:cNvPr>
          <p:cNvSpPr txBox="1"/>
          <p:nvPr/>
        </p:nvSpPr>
        <p:spPr>
          <a:xfrm>
            <a:off x="6286499" y="3762082"/>
            <a:ext cx="5685223" cy="2862322"/>
          </a:xfrm>
          <a:prstGeom prst="rect">
            <a:avLst/>
          </a:prstGeom>
          <a:noFill/>
        </p:spPr>
        <p:txBody>
          <a:bodyPr wrap="square">
            <a:spAutoFit/>
          </a:bodyPr>
          <a:lstStyle/>
          <a:p>
            <a:r>
              <a:rPr lang="en-US" b="1" dirty="0">
                <a:solidFill>
                  <a:schemeClr val="accent5"/>
                </a:solidFill>
              </a:rPr>
              <a:t>5.Discounts and Exclusive Offers</a:t>
            </a:r>
            <a:r>
              <a:rPr lang="en-US" dirty="0">
                <a:solidFill>
                  <a:schemeClr val="accent5"/>
                </a:solidFill>
              </a:rPr>
              <a:t>:</a:t>
            </a:r>
          </a:p>
          <a:p>
            <a:pPr marL="742950" lvl="1" indent="-285750">
              <a:buFont typeface="+mj-lt"/>
              <a:buAutoNum type="arabicPeriod"/>
            </a:pPr>
            <a:r>
              <a:rPr lang="en-US" dirty="0">
                <a:solidFill>
                  <a:schemeClr val="bg1"/>
                </a:solidFill>
              </a:rPr>
              <a:t>A </a:t>
            </a:r>
            <a:r>
              <a:rPr lang="en-US" b="1" dirty="0">
                <a:solidFill>
                  <a:schemeClr val="tx2">
                    <a:lumMod val="25000"/>
                    <a:lumOff val="75000"/>
                  </a:schemeClr>
                </a:solidFill>
              </a:rPr>
              <a:t>limited-time discount</a:t>
            </a:r>
            <a:r>
              <a:rPr lang="en-US" dirty="0">
                <a:solidFill>
                  <a:schemeClr val="tx2">
                    <a:lumMod val="25000"/>
                    <a:lumOff val="75000"/>
                  </a:schemeClr>
                </a:solidFill>
              </a:rPr>
              <a:t> </a:t>
            </a:r>
            <a:r>
              <a:rPr lang="en-US" dirty="0">
                <a:solidFill>
                  <a:schemeClr val="bg1"/>
                </a:solidFill>
              </a:rPr>
              <a:t>or an </a:t>
            </a:r>
            <a:r>
              <a:rPr lang="en-US" b="1" dirty="0">
                <a:solidFill>
                  <a:schemeClr val="tx2">
                    <a:lumMod val="25000"/>
                    <a:lumOff val="75000"/>
                  </a:schemeClr>
                </a:solidFill>
              </a:rPr>
              <a:t>exclusive offer</a:t>
            </a:r>
            <a:r>
              <a:rPr lang="en-US" dirty="0">
                <a:solidFill>
                  <a:schemeClr val="tx2">
                    <a:lumMod val="25000"/>
                    <a:lumOff val="75000"/>
                  </a:schemeClr>
                </a:solidFill>
              </a:rPr>
              <a:t> </a:t>
            </a:r>
            <a:r>
              <a:rPr lang="en-US" dirty="0">
                <a:solidFill>
                  <a:schemeClr val="bg1"/>
                </a:solidFill>
              </a:rPr>
              <a:t>can be tied to Sachin’s promotion, such as “Book a consultation with Dr Agarwal’s Eye Hospital and get a discount on your first treatment.”</a:t>
            </a:r>
          </a:p>
          <a:p>
            <a:pPr marL="742950" lvl="1" indent="-285750">
              <a:buFont typeface="+mj-lt"/>
              <a:buAutoNum type="arabicPeriod"/>
            </a:pPr>
            <a:r>
              <a:rPr lang="en-US" dirty="0">
                <a:solidFill>
                  <a:schemeClr val="bg1"/>
                </a:solidFill>
              </a:rPr>
              <a:t>A </a:t>
            </a:r>
            <a:r>
              <a:rPr lang="en-US" b="1" dirty="0">
                <a:solidFill>
                  <a:schemeClr val="tx2">
                    <a:lumMod val="25000"/>
                    <a:lumOff val="75000"/>
                  </a:schemeClr>
                </a:solidFill>
              </a:rPr>
              <a:t>special offer for senior citizens</a:t>
            </a:r>
            <a:r>
              <a:rPr lang="en-US" dirty="0">
                <a:solidFill>
                  <a:schemeClr val="bg1"/>
                </a:solidFill>
              </a:rPr>
              <a:t>, featuring Sachin’s personal endorsement, can be promoted to encourage elderly patients to take action.</a:t>
            </a:r>
          </a:p>
        </p:txBody>
      </p:sp>
    </p:spTree>
    <p:extLst>
      <p:ext uri="{BB962C8B-B14F-4D97-AF65-F5344CB8AC3E}">
        <p14:creationId xmlns:p14="http://schemas.microsoft.com/office/powerpoint/2010/main" val="2262847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DDEE23-B8AB-A607-C5D6-9C042889A5F7}"/>
              </a:ext>
            </a:extLst>
          </p:cNvPr>
          <p:cNvSpPr>
            <a:spLocks noGrp="1"/>
          </p:cNvSpPr>
          <p:nvPr>
            <p:ph type="sldNum" sz="quarter" idx="11"/>
          </p:nvPr>
        </p:nvSpPr>
        <p:spPr/>
        <p:txBody>
          <a:bodyPr/>
          <a:lstStyle/>
          <a:p>
            <a:fld id="{EECC7194-A4D0-457B-9D3E-53681723AFF7}" type="slidenum">
              <a:rPr lang="en-US" noProof="0" smtClean="0"/>
              <a:pPr/>
              <a:t>59</a:t>
            </a:fld>
            <a:endParaRPr lang="en-US" noProof="0" dirty="0"/>
          </a:p>
        </p:txBody>
      </p:sp>
      <p:sp>
        <p:nvSpPr>
          <p:cNvPr id="23" name="TextBox 22">
            <a:extLst>
              <a:ext uri="{FF2B5EF4-FFF2-40B4-BE49-F238E27FC236}">
                <a16:creationId xmlns:a16="http://schemas.microsoft.com/office/drawing/2014/main" id="{E195E5A5-7DAD-1EDB-A5D1-BD382C42E42A}"/>
              </a:ext>
            </a:extLst>
          </p:cNvPr>
          <p:cNvSpPr txBox="1"/>
          <p:nvPr/>
        </p:nvSpPr>
        <p:spPr>
          <a:xfrm>
            <a:off x="161925" y="82034"/>
            <a:ext cx="6096000" cy="461665"/>
          </a:xfrm>
          <a:prstGeom prst="rect">
            <a:avLst/>
          </a:prstGeom>
          <a:noFill/>
        </p:spPr>
        <p:txBody>
          <a:bodyPr wrap="square">
            <a:spAutoFit/>
          </a:bodyPr>
          <a:lstStyle/>
          <a:p>
            <a:r>
              <a:rPr lang="en-IN" sz="2400" dirty="0">
                <a:solidFill>
                  <a:schemeClr val="bg1"/>
                </a:solidFill>
              </a:rPr>
              <a:t>Platform Strategy:</a:t>
            </a:r>
          </a:p>
        </p:txBody>
      </p:sp>
      <p:sp>
        <p:nvSpPr>
          <p:cNvPr id="24" name="object 7" descr="Beige rectangle">
            <a:extLst>
              <a:ext uri="{FF2B5EF4-FFF2-40B4-BE49-F238E27FC236}">
                <a16:creationId xmlns:a16="http://schemas.microsoft.com/office/drawing/2014/main" id="{032142F0-EDF7-AA43-6B98-1C44DDF3BA4F}"/>
              </a:ext>
            </a:extLst>
          </p:cNvPr>
          <p:cNvSpPr/>
          <p:nvPr/>
        </p:nvSpPr>
        <p:spPr bwMode="white">
          <a:xfrm flipV="1">
            <a:off x="161925" y="458991"/>
            <a:ext cx="2586343" cy="7595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25" name="Rectangle 1">
            <a:extLst>
              <a:ext uri="{FF2B5EF4-FFF2-40B4-BE49-F238E27FC236}">
                <a16:creationId xmlns:a16="http://schemas.microsoft.com/office/drawing/2014/main" id="{E04FF9A2-3315-A345-2ACC-5780B5D2E57F}"/>
              </a:ext>
            </a:extLst>
          </p:cNvPr>
          <p:cNvSpPr>
            <a:spLocks noChangeArrowheads="1"/>
          </p:cNvSpPr>
          <p:nvPr/>
        </p:nvSpPr>
        <p:spPr bwMode="auto">
          <a:xfrm rot="10800000" flipV="1">
            <a:off x="80812" y="657733"/>
            <a:ext cx="759112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5"/>
                </a:solidFill>
                <a:effectLst/>
                <a:latin typeface="Arial" panose="020B0604020202020204" pitchFamily="34" charset="0"/>
              </a:rPr>
              <a:t>Instagram</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Instagram is an ideal platform for influencer marketing due to its visual nature and younger audience. Sachin’s posts can include high-quality photos, video testimonials, and Stories/Reels featuring him in the clinic or discussing eye care.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Engagement: Use polls, questions, and swipe-up links in Instagram Stories to direct traffic to booking pages.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5"/>
                </a:solidFill>
                <a:effectLst/>
                <a:latin typeface="Arial" panose="020B0604020202020204" pitchFamily="34" charset="0"/>
              </a:rPr>
              <a:t>Facebook</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Facebook’s large user base, especially among older demographics, will be key for targeting senior citizens and families who might be looking for eye care services. Sachin can promote </a:t>
            </a: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Facebook-exclusive offers</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such as “Free consultation for senior citizens” and share videos with a CTA to book appointments.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Facebook Ads: Run sponsored content of Sachin’s posts to reach a wider audience, particularly in targeted geographic regions.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6" name="Rectangle 2">
            <a:extLst>
              <a:ext uri="{FF2B5EF4-FFF2-40B4-BE49-F238E27FC236}">
                <a16:creationId xmlns:a16="http://schemas.microsoft.com/office/drawing/2014/main" id="{2C666083-B35B-9E85-4276-9D845BEAD823}"/>
              </a:ext>
            </a:extLst>
          </p:cNvPr>
          <p:cNvSpPr>
            <a:spLocks noChangeArrowheads="1"/>
          </p:cNvSpPr>
          <p:nvPr/>
        </p:nvSpPr>
        <p:spPr bwMode="auto">
          <a:xfrm rot="10800000" flipV="1">
            <a:off x="80811" y="4826675"/>
            <a:ext cx="81961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5"/>
                </a:solidFill>
                <a:effectLst/>
                <a:latin typeface="Arial" panose="020B0604020202020204" pitchFamily="34" charset="0"/>
              </a:rPr>
              <a:t>YouTube</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Long-form video content where Sachin can explain the importance of eye health and discuss his personal experience with Dr Agarwal’s Eye Hospital.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Video series on eye care tips, with Sachin as the host, could be created in collaboration with YouTube influencers or doctors associated with the hospital to drive awareness.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89322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a16="http://schemas.microsoft.com/office/drawing/2014/main"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a16="http://schemas.microsoft.com/office/drawing/2014/main" id="{A4592135-A11E-4178-A320-510C4B7492A3}"/>
              </a:ext>
              <a:ext uri="{C183D7F6-B498-43B3-948B-1728B52AA6E4}">
                <adec:decorative xmlns:adec="http://schemas.microsoft.com/office/drawing/2017/decorative"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C499D5A-91D2-45BF-B204-6FDFFE97FFA9}"/>
              </a:ext>
            </a:extLst>
          </p:cNvPr>
          <p:cNvSpPr>
            <a:spLocks noGrp="1"/>
          </p:cNvSpPr>
          <p:nvPr>
            <p:ph type="title"/>
          </p:nvPr>
        </p:nvSpPr>
        <p:spPr/>
        <p:txBody>
          <a:bodyPr/>
          <a:lstStyle/>
          <a:p>
            <a:r>
              <a:rPr lang="en-US" dirty="0"/>
              <a:t>SERVICES</a:t>
            </a:r>
          </a:p>
        </p:txBody>
      </p:sp>
      <p:sp>
        <p:nvSpPr>
          <p:cNvPr id="4" name="Slide Number Placeholder 3">
            <a:extLst>
              <a:ext uri="{FF2B5EF4-FFF2-40B4-BE49-F238E27FC236}">
                <a16:creationId xmlns:a16="http://schemas.microsoft.com/office/drawing/2014/main" id="{98F61CED-575A-4A61-B181-A44246132635}"/>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5" name="Text Placeholder 4">
            <a:extLst>
              <a:ext uri="{FF2B5EF4-FFF2-40B4-BE49-F238E27FC236}">
                <a16:creationId xmlns:a16="http://schemas.microsoft.com/office/drawing/2014/main" id="{7E6F3A07-B555-4DCB-847F-A2749A0C0866}"/>
              </a:ext>
            </a:extLst>
          </p:cNvPr>
          <p:cNvSpPr>
            <a:spLocks noGrp="1"/>
          </p:cNvSpPr>
          <p:nvPr>
            <p:ph type="body" sz="quarter" idx="13"/>
          </p:nvPr>
        </p:nvSpPr>
        <p:spPr>
          <a:xfrm>
            <a:off x="1470581" y="2433564"/>
            <a:ext cx="2812282" cy="1242556"/>
          </a:xfrm>
        </p:spPr>
        <p:txBody>
          <a:bodyPr/>
          <a:lstStyle/>
          <a:p>
            <a:r>
              <a:rPr lang="en-US" dirty="0"/>
              <a:t>Mon - Sat : 9:00AM to 8:00PM </a:t>
            </a:r>
            <a:br>
              <a:rPr lang="en-US" dirty="0"/>
            </a:br>
            <a:endParaRPr lang="en-US" dirty="0"/>
          </a:p>
        </p:txBody>
      </p:sp>
      <p:sp>
        <p:nvSpPr>
          <p:cNvPr id="6" name="Text Placeholder 5">
            <a:extLst>
              <a:ext uri="{FF2B5EF4-FFF2-40B4-BE49-F238E27FC236}">
                <a16:creationId xmlns:a16="http://schemas.microsoft.com/office/drawing/2014/main" id="{D1BEBF22-A40E-4194-AD9A-12E9E5AB0013}"/>
              </a:ext>
            </a:extLst>
          </p:cNvPr>
          <p:cNvSpPr>
            <a:spLocks noGrp="1"/>
          </p:cNvSpPr>
          <p:nvPr>
            <p:ph type="body" sz="quarter" idx="14"/>
          </p:nvPr>
        </p:nvSpPr>
        <p:spPr>
          <a:xfrm>
            <a:off x="1470581" y="1775805"/>
            <a:ext cx="2812282" cy="554643"/>
          </a:xfrm>
        </p:spPr>
        <p:txBody>
          <a:bodyPr/>
          <a:lstStyle/>
          <a:p>
            <a:r>
              <a:rPr lang="en-US" dirty="0"/>
              <a:t>Extended </a:t>
            </a:r>
            <a:br>
              <a:rPr lang="en-US" dirty="0"/>
            </a:br>
            <a:r>
              <a:rPr lang="en-US" dirty="0"/>
              <a:t>Office Hours </a:t>
            </a:r>
          </a:p>
        </p:txBody>
      </p:sp>
      <p:sp>
        <p:nvSpPr>
          <p:cNvPr id="8" name="Text Placeholder 7">
            <a:extLst>
              <a:ext uri="{FF2B5EF4-FFF2-40B4-BE49-F238E27FC236}">
                <a16:creationId xmlns:a16="http://schemas.microsoft.com/office/drawing/2014/main" id="{D23D57FF-A4A8-4B9F-8E36-4755E494CBB8}"/>
              </a:ext>
            </a:extLst>
          </p:cNvPr>
          <p:cNvSpPr>
            <a:spLocks noGrp="1"/>
          </p:cNvSpPr>
          <p:nvPr>
            <p:ph type="body" sz="quarter" idx="16"/>
          </p:nvPr>
        </p:nvSpPr>
        <p:spPr>
          <a:xfrm>
            <a:off x="5031291" y="1775805"/>
            <a:ext cx="2812282" cy="554643"/>
          </a:xfrm>
        </p:spPr>
        <p:txBody>
          <a:bodyPr/>
          <a:lstStyle/>
          <a:p>
            <a:r>
              <a:rPr lang="en-US" dirty="0"/>
              <a:t>Eye Treatments and Surgery</a:t>
            </a:r>
          </a:p>
        </p:txBody>
      </p:sp>
      <p:sp>
        <p:nvSpPr>
          <p:cNvPr id="10" name="Text Placeholder 9">
            <a:extLst>
              <a:ext uri="{FF2B5EF4-FFF2-40B4-BE49-F238E27FC236}">
                <a16:creationId xmlns:a16="http://schemas.microsoft.com/office/drawing/2014/main" id="{FA62A9F2-7193-4B39-BE74-49635D23507F}"/>
              </a:ext>
            </a:extLst>
          </p:cNvPr>
          <p:cNvSpPr>
            <a:spLocks noGrp="1"/>
          </p:cNvSpPr>
          <p:nvPr>
            <p:ph type="body" sz="quarter" idx="18"/>
          </p:nvPr>
        </p:nvSpPr>
        <p:spPr>
          <a:xfrm>
            <a:off x="8592000" y="1775805"/>
            <a:ext cx="2812282" cy="554643"/>
          </a:xfrm>
        </p:spPr>
        <p:txBody>
          <a:bodyPr/>
          <a:lstStyle/>
          <a:p>
            <a:r>
              <a:rPr lang="en-US" dirty="0"/>
              <a:t>In-house </a:t>
            </a:r>
            <a:br>
              <a:rPr lang="en-US" dirty="0"/>
            </a:br>
            <a:r>
              <a:rPr lang="en-US" dirty="0"/>
              <a:t>Specialist</a:t>
            </a:r>
          </a:p>
        </p:txBody>
      </p:sp>
      <p:sp>
        <p:nvSpPr>
          <p:cNvPr id="12" name="Text Placeholder 11">
            <a:extLst>
              <a:ext uri="{FF2B5EF4-FFF2-40B4-BE49-F238E27FC236}">
                <a16:creationId xmlns:a16="http://schemas.microsoft.com/office/drawing/2014/main" id="{2C6192BD-E170-4A74-8019-C8202728C49D}"/>
              </a:ext>
            </a:extLst>
          </p:cNvPr>
          <p:cNvSpPr>
            <a:spLocks noGrp="1"/>
          </p:cNvSpPr>
          <p:nvPr>
            <p:ph type="body" sz="quarter" idx="20"/>
          </p:nvPr>
        </p:nvSpPr>
        <p:spPr>
          <a:xfrm>
            <a:off x="1470581" y="3925218"/>
            <a:ext cx="2812282" cy="554643"/>
          </a:xfrm>
        </p:spPr>
        <p:txBody>
          <a:bodyPr/>
          <a:lstStyle/>
          <a:p>
            <a:r>
              <a:rPr lang="en-US" dirty="0"/>
              <a:t>Extensive Network</a:t>
            </a:r>
          </a:p>
        </p:txBody>
      </p:sp>
      <p:sp>
        <p:nvSpPr>
          <p:cNvPr id="14" name="Text Placeholder 13">
            <a:extLst>
              <a:ext uri="{FF2B5EF4-FFF2-40B4-BE49-F238E27FC236}">
                <a16:creationId xmlns:a16="http://schemas.microsoft.com/office/drawing/2014/main" id="{FA88E256-0941-4678-8F52-4A15674EC324}"/>
              </a:ext>
            </a:extLst>
          </p:cNvPr>
          <p:cNvSpPr>
            <a:spLocks noGrp="1"/>
          </p:cNvSpPr>
          <p:nvPr>
            <p:ph type="body" sz="quarter" idx="22"/>
          </p:nvPr>
        </p:nvSpPr>
        <p:spPr>
          <a:xfrm>
            <a:off x="5031291" y="3925218"/>
            <a:ext cx="2812282" cy="554643"/>
          </a:xfrm>
        </p:spPr>
        <p:txBody>
          <a:bodyPr/>
          <a:lstStyle/>
          <a:p>
            <a:r>
              <a:rPr lang="en-US" dirty="0"/>
              <a:t>Surplus Medical </a:t>
            </a:r>
            <a:br>
              <a:rPr lang="en-US" dirty="0"/>
            </a:br>
            <a:r>
              <a:rPr lang="en-US" dirty="0"/>
              <a:t>Supplies</a:t>
            </a:r>
          </a:p>
        </p:txBody>
      </p:sp>
      <p:cxnSp>
        <p:nvCxnSpPr>
          <p:cNvPr id="42" name="Straight Connector 41">
            <a:extLst>
              <a:ext uri="{FF2B5EF4-FFF2-40B4-BE49-F238E27FC236}">
                <a16:creationId xmlns:a16="http://schemas.microsoft.com/office/drawing/2014/main" id="{6917E9BF-7C5E-4DE7-8C66-9B69A207D1E4}"/>
              </a:ext>
              <a:ext uri="{C183D7F6-B498-43B3-948B-1728B52AA6E4}">
                <adec:decorative xmlns:adec="http://schemas.microsoft.com/office/drawing/2017/decorative" val="1"/>
              </a:ext>
            </a:extLst>
          </p:cNvPr>
          <p:cNvCxnSpPr/>
          <p:nvPr/>
        </p:nvCxnSpPr>
        <p:spPr>
          <a:xfrm>
            <a:off x="1511184" y="3716527"/>
            <a:ext cx="9169633" cy="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4DCD19-05BE-4D3F-A9E1-A9353D50950B}"/>
              </a:ext>
              <a:ext uri="{C183D7F6-B498-43B3-948B-1728B52AA6E4}">
                <adec:decorative xmlns:adec="http://schemas.microsoft.com/office/drawing/2017/decorative" val="1"/>
              </a:ext>
            </a:extLst>
          </p:cNvPr>
          <p:cNvCxnSpPr>
            <a:cxnSpLocks/>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9527B99-C015-4364-A9D0-E9EF5F8CC859}"/>
              </a:ext>
              <a:ext uri="{C183D7F6-B498-43B3-948B-1728B52AA6E4}">
                <adec:decorative xmlns:adec="http://schemas.microsoft.com/office/drawing/2017/decorative" val="1"/>
              </a:ext>
            </a:extLst>
          </p:cNvPr>
          <p:cNvCxnSpPr>
            <a:cxnSpLocks/>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a:extLst>
              <a:ext uri="{FF2B5EF4-FFF2-40B4-BE49-F238E27FC236}">
                <a16:creationId xmlns:a16="http://schemas.microsoft.com/office/drawing/2014/main" id="{6167A703-9B37-469C-853D-0CB6C1F4D8F0}"/>
              </a:ext>
            </a:extLst>
          </p:cNvPr>
          <p:cNvSpPr/>
          <p:nvPr/>
        </p:nvSpPr>
        <p:spPr bwMode="white">
          <a:xfrm flipV="1">
            <a:off x="722099" y="1277067"/>
            <a:ext cx="190789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41" name="Rectangle 40">
            <a:extLst>
              <a:ext uri="{FF2B5EF4-FFF2-40B4-BE49-F238E27FC236}">
                <a16:creationId xmlns:a16="http://schemas.microsoft.com/office/drawing/2014/main" id="{F1E4A73F-DB3E-4AF4-A250-CB257055A3B2}"/>
              </a:ext>
              <a:ext uri="{C183D7F6-B498-43B3-948B-1728B52AA6E4}">
                <adec:decorative xmlns:adec="http://schemas.microsoft.com/office/drawing/2017/decorative" val="1"/>
              </a:ext>
            </a:extLst>
          </p:cNvPr>
          <p:cNvSpPr>
            <a:spLocks/>
          </p:cNvSpPr>
          <p:nvPr/>
        </p:nvSpPr>
        <p:spPr>
          <a:xfrm>
            <a:off x="898187" y="1803828"/>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A651BC50-F263-44D5-B1E1-32D5EA7EA21F}"/>
              </a:ext>
              <a:ext uri="{C183D7F6-B498-43B3-948B-1728B52AA6E4}">
                <adec:decorative xmlns:adec="http://schemas.microsoft.com/office/drawing/2017/decorative" val="1"/>
              </a:ext>
            </a:extLst>
          </p:cNvPr>
          <p:cNvSpPr>
            <a:spLocks/>
          </p:cNvSpPr>
          <p:nvPr/>
        </p:nvSpPr>
        <p:spPr>
          <a:xfrm>
            <a:off x="4458121" y="1803828"/>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00AA00A-91AC-4400-AF7A-EAB0770006ED}"/>
              </a:ext>
              <a:ext uri="{C183D7F6-B498-43B3-948B-1728B52AA6E4}">
                <adec:decorative xmlns:adec="http://schemas.microsoft.com/office/drawing/2017/decorative" val="1"/>
              </a:ext>
            </a:extLst>
          </p:cNvPr>
          <p:cNvSpPr>
            <a:spLocks/>
          </p:cNvSpPr>
          <p:nvPr/>
        </p:nvSpPr>
        <p:spPr>
          <a:xfrm>
            <a:off x="8019527" y="1803828"/>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8CCE096-0925-41C0-AF48-23E7DBC19872}"/>
              </a:ext>
              <a:ext uri="{C183D7F6-B498-43B3-948B-1728B52AA6E4}">
                <adec:decorative xmlns:adec="http://schemas.microsoft.com/office/drawing/2017/decorative" val="1"/>
              </a:ext>
            </a:extLst>
          </p:cNvPr>
          <p:cNvSpPr>
            <a:spLocks/>
          </p:cNvSpPr>
          <p:nvPr/>
        </p:nvSpPr>
        <p:spPr>
          <a:xfrm>
            <a:off x="898187" y="3960036"/>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75C6854-B085-4AC0-984F-E73F9C388471}"/>
              </a:ext>
              <a:ext uri="{C183D7F6-B498-43B3-948B-1728B52AA6E4}">
                <adec:decorative xmlns:adec="http://schemas.microsoft.com/office/drawing/2017/decorative" val="1"/>
              </a:ext>
            </a:extLst>
          </p:cNvPr>
          <p:cNvSpPr>
            <a:spLocks/>
          </p:cNvSpPr>
          <p:nvPr/>
        </p:nvSpPr>
        <p:spPr>
          <a:xfrm>
            <a:off x="4458121" y="3960036"/>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E2EAB4BE-ED20-4BB8-A23B-B02A1115A828}"/>
              </a:ext>
              <a:ext uri="{C183D7F6-B498-43B3-948B-1728B52AA6E4}">
                <adec:decorative xmlns:adec="http://schemas.microsoft.com/office/drawing/2017/decorative" val="1"/>
              </a:ext>
            </a:extLst>
          </p:cNvPr>
          <p:cNvCxnSpPr>
            <a:cxnSpLocks/>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29" name="Graphic 27" descr="Icon Stethoscope">
            <a:extLst>
              <a:ext uri="{FF2B5EF4-FFF2-40B4-BE49-F238E27FC236}">
                <a16:creationId xmlns:a16="http://schemas.microsoft.com/office/drawing/2014/main" id="{E8253ED6-A426-4BA6-A61A-E4174B8BAE45}"/>
              </a:ext>
            </a:extLst>
          </p:cNvPr>
          <p:cNvSpPr>
            <a:spLocks noChangeAspect="1"/>
          </p:cNvSpPr>
          <p:nvPr/>
        </p:nvSpPr>
        <p:spPr>
          <a:xfrm>
            <a:off x="4524307" y="1980266"/>
            <a:ext cx="330615" cy="330615"/>
          </a:xfrm>
          <a:custGeom>
            <a:avLst/>
            <a:gdLst>
              <a:gd name="connsiteX0" fmla="*/ 757238 w 800100"/>
              <a:gd name="connsiteY0" fmla="*/ 28575 h 800100"/>
              <a:gd name="connsiteX1" fmla="*/ 683181 w 800100"/>
              <a:gd name="connsiteY1" fmla="*/ 28575 h 800100"/>
              <a:gd name="connsiteX2" fmla="*/ 642938 w 800100"/>
              <a:gd name="connsiteY2" fmla="*/ 0 h 800100"/>
              <a:gd name="connsiteX3" fmla="*/ 600075 w 800100"/>
              <a:gd name="connsiteY3" fmla="*/ 42863 h 800100"/>
              <a:gd name="connsiteX4" fmla="*/ 600075 w 800100"/>
              <a:gd name="connsiteY4" fmla="*/ 100013 h 800100"/>
              <a:gd name="connsiteX5" fmla="*/ 642938 w 800100"/>
              <a:gd name="connsiteY5" fmla="*/ 142875 h 800100"/>
              <a:gd name="connsiteX6" fmla="*/ 683181 w 800100"/>
              <a:gd name="connsiteY6" fmla="*/ 114300 h 800100"/>
              <a:gd name="connsiteX7" fmla="*/ 714375 w 800100"/>
              <a:gd name="connsiteY7" fmla="*/ 114300 h 800100"/>
              <a:gd name="connsiteX8" fmla="*/ 714375 w 800100"/>
              <a:gd name="connsiteY8" fmla="*/ 214313 h 800100"/>
              <a:gd name="connsiteX9" fmla="*/ 557213 w 800100"/>
              <a:gd name="connsiteY9" fmla="*/ 371475 h 800100"/>
              <a:gd name="connsiteX10" fmla="*/ 400050 w 800100"/>
              <a:gd name="connsiteY10" fmla="*/ 214313 h 800100"/>
              <a:gd name="connsiteX11" fmla="*/ 400050 w 800100"/>
              <a:gd name="connsiteY11" fmla="*/ 114300 h 800100"/>
              <a:gd name="connsiteX12" fmla="*/ 431244 w 800100"/>
              <a:gd name="connsiteY12" fmla="*/ 114300 h 800100"/>
              <a:gd name="connsiteX13" fmla="*/ 471488 w 800100"/>
              <a:gd name="connsiteY13" fmla="*/ 142875 h 800100"/>
              <a:gd name="connsiteX14" fmla="*/ 514350 w 800100"/>
              <a:gd name="connsiteY14" fmla="*/ 100013 h 800100"/>
              <a:gd name="connsiteX15" fmla="*/ 514350 w 800100"/>
              <a:gd name="connsiteY15" fmla="*/ 42863 h 800100"/>
              <a:gd name="connsiteX16" fmla="*/ 471488 w 800100"/>
              <a:gd name="connsiteY16" fmla="*/ 0 h 800100"/>
              <a:gd name="connsiteX17" fmla="*/ 431244 w 800100"/>
              <a:gd name="connsiteY17" fmla="*/ 28575 h 800100"/>
              <a:gd name="connsiteX18" fmla="*/ 357188 w 800100"/>
              <a:gd name="connsiteY18" fmla="*/ 28575 h 800100"/>
              <a:gd name="connsiteX19" fmla="*/ 314325 w 800100"/>
              <a:gd name="connsiteY19" fmla="*/ 71438 h 800100"/>
              <a:gd name="connsiteX20" fmla="*/ 314325 w 800100"/>
              <a:gd name="connsiteY20" fmla="*/ 214313 h 800100"/>
              <a:gd name="connsiteX21" fmla="*/ 514350 w 800100"/>
              <a:gd name="connsiteY21" fmla="*/ 453180 h 800100"/>
              <a:gd name="connsiteX22" fmla="*/ 514350 w 800100"/>
              <a:gd name="connsiteY22" fmla="*/ 642938 h 800100"/>
              <a:gd name="connsiteX23" fmla="*/ 442913 w 800100"/>
              <a:gd name="connsiteY23" fmla="*/ 714375 h 800100"/>
              <a:gd name="connsiteX24" fmla="*/ 242888 w 800100"/>
              <a:gd name="connsiteY24" fmla="*/ 714375 h 800100"/>
              <a:gd name="connsiteX25" fmla="*/ 171450 w 800100"/>
              <a:gd name="connsiteY25" fmla="*/ 642938 h 800100"/>
              <a:gd name="connsiteX26" fmla="*/ 171450 w 800100"/>
              <a:gd name="connsiteY26" fmla="*/ 520741 h 800100"/>
              <a:gd name="connsiteX27" fmla="*/ 257175 w 800100"/>
              <a:gd name="connsiteY27" fmla="*/ 400050 h 800100"/>
              <a:gd name="connsiteX28" fmla="*/ 128588 w 800100"/>
              <a:gd name="connsiteY28" fmla="*/ 271463 h 800100"/>
              <a:gd name="connsiteX29" fmla="*/ 0 w 800100"/>
              <a:gd name="connsiteY29" fmla="*/ 400050 h 800100"/>
              <a:gd name="connsiteX30" fmla="*/ 85725 w 800100"/>
              <a:gd name="connsiteY30" fmla="*/ 520741 h 800100"/>
              <a:gd name="connsiteX31" fmla="*/ 85725 w 800100"/>
              <a:gd name="connsiteY31" fmla="*/ 642938 h 800100"/>
              <a:gd name="connsiteX32" fmla="*/ 242888 w 800100"/>
              <a:gd name="connsiteY32" fmla="*/ 800100 h 800100"/>
              <a:gd name="connsiteX33" fmla="*/ 442913 w 800100"/>
              <a:gd name="connsiteY33" fmla="*/ 800100 h 800100"/>
              <a:gd name="connsiteX34" fmla="*/ 600075 w 800100"/>
              <a:gd name="connsiteY34" fmla="*/ 642938 h 800100"/>
              <a:gd name="connsiteX35" fmla="*/ 600075 w 800100"/>
              <a:gd name="connsiteY35" fmla="*/ 453180 h 800100"/>
              <a:gd name="connsiteX36" fmla="*/ 800100 w 800100"/>
              <a:gd name="connsiteY36" fmla="*/ 214313 h 800100"/>
              <a:gd name="connsiteX37" fmla="*/ 800100 w 800100"/>
              <a:gd name="connsiteY37" fmla="*/ 71438 h 800100"/>
              <a:gd name="connsiteX38" fmla="*/ 757238 w 800100"/>
              <a:gd name="connsiteY38" fmla="*/ 28575 h 800100"/>
              <a:gd name="connsiteX39" fmla="*/ 57150 w 800100"/>
              <a:gd name="connsiteY39" fmla="*/ 400050 h 800100"/>
              <a:gd name="connsiteX40" fmla="*/ 128588 w 800100"/>
              <a:gd name="connsiteY40" fmla="*/ 328613 h 800100"/>
              <a:gd name="connsiteX41" fmla="*/ 200025 w 800100"/>
              <a:gd name="connsiteY41" fmla="*/ 400050 h 800100"/>
              <a:gd name="connsiteX42" fmla="*/ 128588 w 800100"/>
              <a:gd name="connsiteY42" fmla="*/ 471488 h 800100"/>
              <a:gd name="connsiteX43" fmla="*/ 57150 w 800100"/>
              <a:gd name="connsiteY43" fmla="*/ 40005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0100" h="800100">
                <a:moveTo>
                  <a:pt x="757238" y="28575"/>
                </a:moveTo>
                <a:lnTo>
                  <a:pt x="683181" y="28575"/>
                </a:lnTo>
                <a:cubicBezTo>
                  <a:pt x="677275" y="11963"/>
                  <a:pt x="661578" y="0"/>
                  <a:pt x="642938" y="0"/>
                </a:cubicBezTo>
                <a:cubicBezTo>
                  <a:pt x="619268" y="0"/>
                  <a:pt x="600075" y="19193"/>
                  <a:pt x="600075" y="42863"/>
                </a:cubicBezTo>
                <a:lnTo>
                  <a:pt x="600075" y="100013"/>
                </a:lnTo>
                <a:cubicBezTo>
                  <a:pt x="600075" y="123682"/>
                  <a:pt x="619268" y="142875"/>
                  <a:pt x="642938" y="142875"/>
                </a:cubicBezTo>
                <a:cubicBezTo>
                  <a:pt x="661568" y="142875"/>
                  <a:pt x="677275" y="130912"/>
                  <a:pt x="683181" y="114300"/>
                </a:cubicBezTo>
                <a:lnTo>
                  <a:pt x="714375" y="114300"/>
                </a:lnTo>
                <a:lnTo>
                  <a:pt x="714375" y="214313"/>
                </a:lnTo>
                <a:cubicBezTo>
                  <a:pt x="714375" y="300971"/>
                  <a:pt x="643871" y="371475"/>
                  <a:pt x="557213" y="371475"/>
                </a:cubicBezTo>
                <a:cubicBezTo>
                  <a:pt x="470554" y="371475"/>
                  <a:pt x="400050" y="300971"/>
                  <a:pt x="400050" y="214313"/>
                </a:cubicBezTo>
                <a:lnTo>
                  <a:pt x="400050" y="114300"/>
                </a:lnTo>
                <a:lnTo>
                  <a:pt x="431244" y="114300"/>
                </a:lnTo>
                <a:cubicBezTo>
                  <a:pt x="437150" y="130912"/>
                  <a:pt x="452847" y="142875"/>
                  <a:pt x="471488" y="142875"/>
                </a:cubicBezTo>
                <a:cubicBezTo>
                  <a:pt x="495157" y="142875"/>
                  <a:pt x="514350" y="123682"/>
                  <a:pt x="514350" y="100013"/>
                </a:cubicBezTo>
                <a:lnTo>
                  <a:pt x="514350" y="42863"/>
                </a:lnTo>
                <a:cubicBezTo>
                  <a:pt x="514350" y="19193"/>
                  <a:pt x="495157" y="0"/>
                  <a:pt x="471488" y="0"/>
                </a:cubicBezTo>
                <a:cubicBezTo>
                  <a:pt x="452857" y="0"/>
                  <a:pt x="437150" y="11963"/>
                  <a:pt x="431244" y="28575"/>
                </a:cubicBezTo>
                <a:lnTo>
                  <a:pt x="357188" y="28575"/>
                </a:lnTo>
                <a:cubicBezTo>
                  <a:pt x="333508" y="28575"/>
                  <a:pt x="314325" y="47758"/>
                  <a:pt x="314325" y="71438"/>
                </a:cubicBezTo>
                <a:lnTo>
                  <a:pt x="314325" y="214313"/>
                </a:lnTo>
                <a:cubicBezTo>
                  <a:pt x="314325" y="333594"/>
                  <a:pt x="400822" y="432845"/>
                  <a:pt x="514350" y="453180"/>
                </a:cubicBezTo>
                <a:lnTo>
                  <a:pt x="514350" y="642938"/>
                </a:lnTo>
                <a:cubicBezTo>
                  <a:pt x="514350" y="682323"/>
                  <a:pt x="482298" y="714375"/>
                  <a:pt x="442913" y="714375"/>
                </a:cubicBezTo>
                <a:lnTo>
                  <a:pt x="242888" y="714375"/>
                </a:lnTo>
                <a:cubicBezTo>
                  <a:pt x="203502" y="714375"/>
                  <a:pt x="171450" y="682323"/>
                  <a:pt x="171450" y="642938"/>
                </a:cubicBezTo>
                <a:lnTo>
                  <a:pt x="171450" y="520741"/>
                </a:lnTo>
                <a:cubicBezTo>
                  <a:pt x="221237" y="502987"/>
                  <a:pt x="257175" y="455857"/>
                  <a:pt x="257175" y="400050"/>
                </a:cubicBezTo>
                <a:cubicBezTo>
                  <a:pt x="257175" y="329146"/>
                  <a:pt x="199492" y="271463"/>
                  <a:pt x="128588" y="271463"/>
                </a:cubicBezTo>
                <a:cubicBezTo>
                  <a:pt x="57683" y="271463"/>
                  <a:pt x="0" y="329146"/>
                  <a:pt x="0" y="400050"/>
                </a:cubicBezTo>
                <a:cubicBezTo>
                  <a:pt x="0" y="455857"/>
                  <a:pt x="35938" y="502987"/>
                  <a:pt x="85725" y="520741"/>
                </a:cubicBezTo>
                <a:lnTo>
                  <a:pt x="85725" y="642938"/>
                </a:lnTo>
                <a:cubicBezTo>
                  <a:pt x="85725" y="729596"/>
                  <a:pt x="156229" y="800100"/>
                  <a:pt x="242888" y="800100"/>
                </a:cubicBezTo>
                <a:lnTo>
                  <a:pt x="442913" y="800100"/>
                </a:lnTo>
                <a:cubicBezTo>
                  <a:pt x="529571" y="800100"/>
                  <a:pt x="600075" y="729596"/>
                  <a:pt x="600075" y="642938"/>
                </a:cubicBezTo>
                <a:lnTo>
                  <a:pt x="600075" y="453180"/>
                </a:lnTo>
                <a:cubicBezTo>
                  <a:pt x="713603" y="432845"/>
                  <a:pt x="800100" y="333594"/>
                  <a:pt x="800100" y="214313"/>
                </a:cubicBezTo>
                <a:lnTo>
                  <a:pt x="800100" y="71438"/>
                </a:lnTo>
                <a:cubicBezTo>
                  <a:pt x="800100" y="47758"/>
                  <a:pt x="780917" y="28575"/>
                  <a:pt x="757238" y="28575"/>
                </a:cubicBezTo>
                <a:close/>
                <a:moveTo>
                  <a:pt x="57150" y="400050"/>
                </a:moveTo>
                <a:cubicBezTo>
                  <a:pt x="57150" y="360664"/>
                  <a:pt x="89202" y="328613"/>
                  <a:pt x="128588" y="328613"/>
                </a:cubicBezTo>
                <a:cubicBezTo>
                  <a:pt x="167973" y="328613"/>
                  <a:pt x="200025" y="360664"/>
                  <a:pt x="200025" y="400050"/>
                </a:cubicBezTo>
                <a:cubicBezTo>
                  <a:pt x="200025" y="439436"/>
                  <a:pt x="167973" y="471488"/>
                  <a:pt x="128588" y="471488"/>
                </a:cubicBezTo>
                <a:cubicBezTo>
                  <a:pt x="89202" y="471488"/>
                  <a:pt x="57150" y="439436"/>
                  <a:pt x="57150" y="400050"/>
                </a:cubicBezTo>
                <a:close/>
              </a:path>
            </a:pathLst>
          </a:custGeom>
          <a:solidFill>
            <a:schemeClr val="bg1"/>
          </a:solidFill>
          <a:ln w="9525" cap="flat">
            <a:noFill/>
            <a:prstDash val="solid"/>
            <a:miter/>
          </a:ln>
        </p:spPr>
        <p:txBody>
          <a:bodyPr rtlCol="0" anchor="ctr"/>
          <a:lstStyle/>
          <a:p>
            <a:endParaRPr lang="en-US" dirty="0"/>
          </a:p>
        </p:txBody>
      </p:sp>
      <p:grpSp>
        <p:nvGrpSpPr>
          <p:cNvPr id="69" name="Group 68" descr="Icon Plaster">
            <a:extLst>
              <a:ext uri="{FF2B5EF4-FFF2-40B4-BE49-F238E27FC236}">
                <a16:creationId xmlns:a16="http://schemas.microsoft.com/office/drawing/2014/main" id="{DB470874-CC94-462D-9F62-0D114CE75994}"/>
              </a:ext>
            </a:extLst>
          </p:cNvPr>
          <p:cNvGrpSpPr>
            <a:grpSpLocks noChangeAspect="1"/>
          </p:cNvGrpSpPr>
          <p:nvPr/>
        </p:nvGrpSpPr>
        <p:grpSpPr>
          <a:xfrm>
            <a:off x="4560974" y="4132513"/>
            <a:ext cx="266395" cy="267026"/>
            <a:chOff x="4543214" y="4114712"/>
            <a:chExt cx="301914" cy="302629"/>
          </a:xfrm>
        </p:grpSpPr>
        <p:sp>
          <p:nvSpPr>
            <p:cNvPr id="46" name="Freeform: Shape 45">
              <a:extLst>
                <a:ext uri="{FF2B5EF4-FFF2-40B4-BE49-F238E27FC236}">
                  <a16:creationId xmlns:a16="http://schemas.microsoft.com/office/drawing/2014/main" id="{E5D7B243-4C7E-41A0-8DC9-7064981F3372}"/>
                </a:ext>
              </a:extLst>
            </p:cNvPr>
            <p:cNvSpPr/>
            <p:nvPr/>
          </p:nvSpPr>
          <p:spPr>
            <a:xfrm>
              <a:off x="4543292" y="4282753"/>
              <a:ext cx="134588" cy="134588"/>
            </a:xfrm>
            <a:custGeom>
              <a:avLst/>
              <a:gdLst>
                <a:gd name="connsiteX0" fmla="*/ 359379 w 352425"/>
                <a:gd name="connsiteY0" fmla="*/ 240430 h 352425"/>
                <a:gd name="connsiteX1" fmla="*/ 281731 w 352425"/>
                <a:gd name="connsiteY1" fmla="*/ 318078 h 352425"/>
                <a:gd name="connsiteX2" fmla="*/ 84278 w 352425"/>
                <a:gd name="connsiteY2" fmla="*/ 322707 h 352425"/>
                <a:gd name="connsiteX3" fmla="*/ 32176 w 352425"/>
                <a:gd name="connsiteY3" fmla="*/ 268519 h 352425"/>
                <a:gd name="connsiteX4" fmla="*/ 41892 w 352425"/>
                <a:gd name="connsiteY4" fmla="*/ 77076 h 352425"/>
                <a:gd name="connsiteX5" fmla="*/ 118968 w 352425"/>
                <a:gd name="connsiteY5" fmla="*/ 0 h 352425"/>
                <a:gd name="connsiteX6" fmla="*/ 359379 w 352425"/>
                <a:gd name="connsiteY6" fmla="*/ 24043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425" h="352425">
                  <a:moveTo>
                    <a:pt x="359379" y="240430"/>
                  </a:moveTo>
                  <a:lnTo>
                    <a:pt x="281731" y="318078"/>
                  </a:lnTo>
                  <a:cubicBezTo>
                    <a:pt x="228020" y="371818"/>
                    <a:pt x="141266" y="373932"/>
                    <a:pt x="84278" y="322707"/>
                  </a:cubicBezTo>
                  <a:cubicBezTo>
                    <a:pt x="66247" y="306495"/>
                    <a:pt x="48731" y="288255"/>
                    <a:pt x="32176" y="268519"/>
                  </a:cubicBezTo>
                  <a:cubicBezTo>
                    <a:pt x="-14230" y="212989"/>
                    <a:pt x="-9962" y="128911"/>
                    <a:pt x="41892" y="77076"/>
                  </a:cubicBezTo>
                  <a:lnTo>
                    <a:pt x="118968" y="0"/>
                  </a:lnTo>
                  <a:lnTo>
                    <a:pt x="359379" y="240430"/>
                  </a:lnTo>
                  <a:close/>
                </a:path>
              </a:pathLst>
            </a:custGeom>
            <a:solidFill>
              <a:schemeClr val="bg1"/>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CAD058DD-18E5-442F-856B-1D7CF5154784}"/>
                </a:ext>
              </a:extLst>
            </p:cNvPr>
            <p:cNvSpPr/>
            <p:nvPr/>
          </p:nvSpPr>
          <p:spPr>
            <a:xfrm>
              <a:off x="4543214" y="4114712"/>
              <a:ext cx="301914" cy="301913"/>
            </a:xfrm>
            <a:custGeom>
              <a:avLst/>
              <a:gdLst>
                <a:gd name="connsiteX0" fmla="*/ 640426 w 790575"/>
                <a:gd name="connsiteY0" fmla="*/ 399610 h 790575"/>
                <a:gd name="connsiteX1" fmla="*/ 758269 w 790575"/>
                <a:gd name="connsiteY1" fmla="*/ 281766 h 790575"/>
                <a:gd name="connsiteX2" fmla="*/ 762927 w 790575"/>
                <a:gd name="connsiteY2" fmla="*/ 84313 h 790575"/>
                <a:gd name="connsiteX3" fmla="*/ 708682 w 790575"/>
                <a:gd name="connsiteY3" fmla="*/ 32202 h 790575"/>
                <a:gd name="connsiteX4" fmla="*/ 517249 w 790575"/>
                <a:gd name="connsiteY4" fmla="*/ 41917 h 790575"/>
                <a:gd name="connsiteX5" fmla="*/ 399996 w 790575"/>
                <a:gd name="connsiteY5" fmla="*/ 159170 h 790575"/>
                <a:gd name="connsiteX6" fmla="*/ 282734 w 790575"/>
                <a:gd name="connsiteY6" fmla="*/ 41908 h 790575"/>
                <a:gd name="connsiteX7" fmla="*/ 91300 w 790575"/>
                <a:gd name="connsiteY7" fmla="*/ 32183 h 790575"/>
                <a:gd name="connsiteX8" fmla="*/ 37055 w 790575"/>
                <a:gd name="connsiteY8" fmla="*/ 84313 h 790575"/>
                <a:gd name="connsiteX9" fmla="*/ 41713 w 790575"/>
                <a:gd name="connsiteY9" fmla="*/ 281766 h 790575"/>
                <a:gd name="connsiteX10" fmla="*/ 518058 w 790575"/>
                <a:gd name="connsiteY10" fmla="*/ 758093 h 790575"/>
                <a:gd name="connsiteX11" fmla="*/ 715512 w 790575"/>
                <a:gd name="connsiteY11" fmla="*/ 762722 h 790575"/>
                <a:gd name="connsiteX12" fmla="*/ 767642 w 790575"/>
                <a:gd name="connsiteY12" fmla="*/ 708515 h 790575"/>
                <a:gd name="connsiteX13" fmla="*/ 757907 w 790575"/>
                <a:gd name="connsiteY13" fmla="*/ 517081 h 790575"/>
                <a:gd name="connsiteX14" fmla="*/ 640426 w 790575"/>
                <a:gd name="connsiteY14" fmla="*/ 399610 h 790575"/>
                <a:gd name="connsiteX15" fmla="*/ 485721 w 790575"/>
                <a:gd name="connsiteY15" fmla="*/ 356957 h 790575"/>
                <a:gd name="connsiteX16" fmla="*/ 442859 w 790575"/>
                <a:gd name="connsiteY16" fmla="*/ 399819 h 790575"/>
                <a:gd name="connsiteX17" fmla="*/ 399996 w 790575"/>
                <a:gd name="connsiteY17" fmla="*/ 356957 h 790575"/>
                <a:gd name="connsiteX18" fmla="*/ 442859 w 790575"/>
                <a:gd name="connsiteY18" fmla="*/ 314094 h 790575"/>
                <a:gd name="connsiteX19" fmla="*/ 485721 w 790575"/>
                <a:gd name="connsiteY19" fmla="*/ 356957 h 790575"/>
                <a:gd name="connsiteX20" fmla="*/ 357134 w 790575"/>
                <a:gd name="connsiteY20" fmla="*/ 228369 h 790575"/>
                <a:gd name="connsiteX21" fmla="*/ 399996 w 790575"/>
                <a:gd name="connsiteY21" fmla="*/ 271232 h 790575"/>
                <a:gd name="connsiteX22" fmla="*/ 357134 w 790575"/>
                <a:gd name="connsiteY22" fmla="*/ 314094 h 790575"/>
                <a:gd name="connsiteX23" fmla="*/ 314271 w 790575"/>
                <a:gd name="connsiteY23" fmla="*/ 271232 h 790575"/>
                <a:gd name="connsiteX24" fmla="*/ 357134 w 790575"/>
                <a:gd name="connsiteY24" fmla="*/ 228369 h 790575"/>
                <a:gd name="connsiteX25" fmla="*/ 271409 w 790575"/>
                <a:gd name="connsiteY25" fmla="*/ 399819 h 790575"/>
                <a:gd name="connsiteX26" fmla="*/ 228546 w 790575"/>
                <a:gd name="connsiteY26" fmla="*/ 356957 h 790575"/>
                <a:gd name="connsiteX27" fmla="*/ 271409 w 790575"/>
                <a:gd name="connsiteY27" fmla="*/ 314094 h 790575"/>
                <a:gd name="connsiteX28" fmla="*/ 314271 w 790575"/>
                <a:gd name="connsiteY28" fmla="*/ 356957 h 790575"/>
                <a:gd name="connsiteX29" fmla="*/ 271409 w 790575"/>
                <a:gd name="connsiteY29" fmla="*/ 399819 h 790575"/>
                <a:gd name="connsiteX30" fmla="*/ 357134 w 790575"/>
                <a:gd name="connsiteY30" fmla="*/ 485544 h 790575"/>
                <a:gd name="connsiteX31" fmla="*/ 314271 w 790575"/>
                <a:gd name="connsiteY31" fmla="*/ 442682 h 790575"/>
                <a:gd name="connsiteX32" fmla="*/ 357134 w 790575"/>
                <a:gd name="connsiteY32" fmla="*/ 399819 h 790575"/>
                <a:gd name="connsiteX33" fmla="*/ 399996 w 790575"/>
                <a:gd name="connsiteY33" fmla="*/ 442682 h 790575"/>
                <a:gd name="connsiteX34" fmla="*/ 357134 w 790575"/>
                <a:gd name="connsiteY34" fmla="*/ 485544 h 790575"/>
                <a:gd name="connsiteX35" fmla="*/ 442859 w 790575"/>
                <a:gd name="connsiteY35" fmla="*/ 571269 h 790575"/>
                <a:gd name="connsiteX36" fmla="*/ 399996 w 790575"/>
                <a:gd name="connsiteY36" fmla="*/ 528407 h 790575"/>
                <a:gd name="connsiteX37" fmla="*/ 442859 w 790575"/>
                <a:gd name="connsiteY37" fmla="*/ 485544 h 790575"/>
                <a:gd name="connsiteX38" fmla="*/ 485721 w 790575"/>
                <a:gd name="connsiteY38" fmla="*/ 528407 h 790575"/>
                <a:gd name="connsiteX39" fmla="*/ 442859 w 790575"/>
                <a:gd name="connsiteY39" fmla="*/ 571269 h 790575"/>
                <a:gd name="connsiteX40" fmla="*/ 528584 w 790575"/>
                <a:gd name="connsiteY40" fmla="*/ 485544 h 790575"/>
                <a:gd name="connsiteX41" fmla="*/ 485721 w 790575"/>
                <a:gd name="connsiteY41" fmla="*/ 442682 h 790575"/>
                <a:gd name="connsiteX42" fmla="*/ 528584 w 790575"/>
                <a:gd name="connsiteY42" fmla="*/ 399819 h 790575"/>
                <a:gd name="connsiteX43" fmla="*/ 571446 w 790575"/>
                <a:gd name="connsiteY43" fmla="*/ 442682 h 790575"/>
                <a:gd name="connsiteX44" fmla="*/ 528584 w 790575"/>
                <a:gd name="connsiteY44" fmla="*/ 48554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90575" h="790575">
                  <a:moveTo>
                    <a:pt x="640426" y="399610"/>
                  </a:moveTo>
                  <a:lnTo>
                    <a:pt x="758269" y="281766"/>
                  </a:lnTo>
                  <a:cubicBezTo>
                    <a:pt x="812048" y="227979"/>
                    <a:pt x="814076" y="141254"/>
                    <a:pt x="762927" y="84313"/>
                  </a:cubicBezTo>
                  <a:cubicBezTo>
                    <a:pt x="746630" y="66206"/>
                    <a:pt x="728380" y="48661"/>
                    <a:pt x="708682" y="32202"/>
                  </a:cubicBezTo>
                  <a:cubicBezTo>
                    <a:pt x="653152" y="-14223"/>
                    <a:pt x="569103" y="-9918"/>
                    <a:pt x="517249" y="41917"/>
                  </a:cubicBezTo>
                  <a:lnTo>
                    <a:pt x="399996" y="159170"/>
                  </a:lnTo>
                  <a:lnTo>
                    <a:pt x="282734" y="41908"/>
                  </a:lnTo>
                  <a:cubicBezTo>
                    <a:pt x="230861" y="-9956"/>
                    <a:pt x="146802" y="-14242"/>
                    <a:pt x="91300" y="32183"/>
                  </a:cubicBezTo>
                  <a:cubicBezTo>
                    <a:pt x="71603" y="48661"/>
                    <a:pt x="53353" y="66197"/>
                    <a:pt x="37055" y="84313"/>
                  </a:cubicBezTo>
                  <a:cubicBezTo>
                    <a:pt x="-14094" y="141254"/>
                    <a:pt x="-12056" y="227979"/>
                    <a:pt x="41713" y="281766"/>
                  </a:cubicBezTo>
                  <a:lnTo>
                    <a:pt x="518058" y="758093"/>
                  </a:lnTo>
                  <a:cubicBezTo>
                    <a:pt x="571884" y="811947"/>
                    <a:pt x="658638" y="813842"/>
                    <a:pt x="715512" y="762722"/>
                  </a:cubicBezTo>
                  <a:cubicBezTo>
                    <a:pt x="733590" y="746463"/>
                    <a:pt x="751116" y="728232"/>
                    <a:pt x="767642" y="708515"/>
                  </a:cubicBezTo>
                  <a:cubicBezTo>
                    <a:pt x="814019" y="652994"/>
                    <a:pt x="809752" y="568917"/>
                    <a:pt x="757907" y="517081"/>
                  </a:cubicBezTo>
                  <a:lnTo>
                    <a:pt x="640426" y="399610"/>
                  </a:lnTo>
                  <a:close/>
                  <a:moveTo>
                    <a:pt x="485721" y="356957"/>
                  </a:moveTo>
                  <a:cubicBezTo>
                    <a:pt x="485721" y="380626"/>
                    <a:pt x="466528" y="399819"/>
                    <a:pt x="442859" y="399819"/>
                  </a:cubicBezTo>
                  <a:cubicBezTo>
                    <a:pt x="419189" y="399819"/>
                    <a:pt x="399996" y="380626"/>
                    <a:pt x="399996" y="356957"/>
                  </a:cubicBezTo>
                  <a:cubicBezTo>
                    <a:pt x="399996" y="333287"/>
                    <a:pt x="419189" y="314094"/>
                    <a:pt x="442859" y="314094"/>
                  </a:cubicBezTo>
                  <a:cubicBezTo>
                    <a:pt x="466528" y="314094"/>
                    <a:pt x="485721" y="333287"/>
                    <a:pt x="485721" y="356957"/>
                  </a:cubicBezTo>
                  <a:close/>
                  <a:moveTo>
                    <a:pt x="357134" y="228369"/>
                  </a:moveTo>
                  <a:cubicBezTo>
                    <a:pt x="380803" y="228369"/>
                    <a:pt x="399996" y="247562"/>
                    <a:pt x="399996" y="271232"/>
                  </a:cubicBezTo>
                  <a:cubicBezTo>
                    <a:pt x="399996" y="294901"/>
                    <a:pt x="380803" y="314094"/>
                    <a:pt x="357134" y="314094"/>
                  </a:cubicBezTo>
                  <a:cubicBezTo>
                    <a:pt x="333464" y="314094"/>
                    <a:pt x="314271" y="294901"/>
                    <a:pt x="314271" y="271232"/>
                  </a:cubicBezTo>
                  <a:cubicBezTo>
                    <a:pt x="314271" y="247562"/>
                    <a:pt x="333464" y="228369"/>
                    <a:pt x="357134" y="228369"/>
                  </a:cubicBezTo>
                  <a:close/>
                  <a:moveTo>
                    <a:pt x="271409" y="399819"/>
                  </a:moveTo>
                  <a:cubicBezTo>
                    <a:pt x="247739" y="399819"/>
                    <a:pt x="228546" y="380626"/>
                    <a:pt x="228546" y="356957"/>
                  </a:cubicBezTo>
                  <a:cubicBezTo>
                    <a:pt x="228546" y="333287"/>
                    <a:pt x="247739" y="314094"/>
                    <a:pt x="271409" y="314094"/>
                  </a:cubicBezTo>
                  <a:cubicBezTo>
                    <a:pt x="295078" y="314094"/>
                    <a:pt x="314271" y="333287"/>
                    <a:pt x="314271" y="356957"/>
                  </a:cubicBezTo>
                  <a:cubicBezTo>
                    <a:pt x="314271" y="380626"/>
                    <a:pt x="295078" y="399819"/>
                    <a:pt x="271409" y="399819"/>
                  </a:cubicBezTo>
                  <a:close/>
                  <a:moveTo>
                    <a:pt x="357134" y="485544"/>
                  </a:moveTo>
                  <a:cubicBezTo>
                    <a:pt x="333464" y="485544"/>
                    <a:pt x="314271" y="466351"/>
                    <a:pt x="314271" y="442682"/>
                  </a:cubicBezTo>
                  <a:cubicBezTo>
                    <a:pt x="314271" y="419012"/>
                    <a:pt x="333464" y="399819"/>
                    <a:pt x="357134" y="399819"/>
                  </a:cubicBezTo>
                  <a:cubicBezTo>
                    <a:pt x="380803" y="399819"/>
                    <a:pt x="399996" y="419012"/>
                    <a:pt x="399996" y="442682"/>
                  </a:cubicBezTo>
                  <a:cubicBezTo>
                    <a:pt x="399996" y="466351"/>
                    <a:pt x="380803" y="485544"/>
                    <a:pt x="357134" y="485544"/>
                  </a:cubicBezTo>
                  <a:close/>
                  <a:moveTo>
                    <a:pt x="442859" y="571269"/>
                  </a:moveTo>
                  <a:cubicBezTo>
                    <a:pt x="419189" y="571269"/>
                    <a:pt x="399996" y="552076"/>
                    <a:pt x="399996" y="528407"/>
                  </a:cubicBezTo>
                  <a:cubicBezTo>
                    <a:pt x="399996" y="504737"/>
                    <a:pt x="419189" y="485544"/>
                    <a:pt x="442859" y="485544"/>
                  </a:cubicBezTo>
                  <a:cubicBezTo>
                    <a:pt x="466528" y="485544"/>
                    <a:pt x="485721" y="504737"/>
                    <a:pt x="485721" y="528407"/>
                  </a:cubicBezTo>
                  <a:cubicBezTo>
                    <a:pt x="485721" y="552076"/>
                    <a:pt x="466528" y="571269"/>
                    <a:pt x="442859" y="571269"/>
                  </a:cubicBezTo>
                  <a:close/>
                  <a:moveTo>
                    <a:pt x="528584" y="485544"/>
                  </a:moveTo>
                  <a:cubicBezTo>
                    <a:pt x="504914" y="485544"/>
                    <a:pt x="485721" y="466351"/>
                    <a:pt x="485721" y="442682"/>
                  </a:cubicBezTo>
                  <a:cubicBezTo>
                    <a:pt x="485721" y="419012"/>
                    <a:pt x="504914" y="399819"/>
                    <a:pt x="528584" y="399819"/>
                  </a:cubicBezTo>
                  <a:cubicBezTo>
                    <a:pt x="552253" y="399819"/>
                    <a:pt x="571446" y="419012"/>
                    <a:pt x="571446" y="442682"/>
                  </a:cubicBezTo>
                  <a:cubicBezTo>
                    <a:pt x="571446" y="466351"/>
                    <a:pt x="552253" y="485544"/>
                    <a:pt x="528584" y="485544"/>
                  </a:cubicBezTo>
                  <a:close/>
                </a:path>
              </a:pathLst>
            </a:custGeom>
            <a:solidFill>
              <a:schemeClr val="bg1"/>
            </a:solidFill>
            <a:ln w="9525" cap="flat">
              <a:noFill/>
              <a:prstDash val="solid"/>
              <a:miter/>
            </a:ln>
          </p:spPr>
          <p:txBody>
            <a:bodyPr rtlCol="0" anchor="ctr"/>
            <a:lstStyle/>
            <a:p>
              <a:endParaRPr lang="en-US" dirty="0"/>
            </a:p>
          </p:txBody>
        </p:sp>
      </p:grpSp>
      <p:sp>
        <p:nvSpPr>
          <p:cNvPr id="49" name="Graphic 23" descr="Icon Clock">
            <a:extLst>
              <a:ext uri="{FF2B5EF4-FFF2-40B4-BE49-F238E27FC236}">
                <a16:creationId xmlns:a16="http://schemas.microsoft.com/office/drawing/2014/main" id="{5495C1F9-7920-41BF-8ACA-22F12780B550}"/>
              </a:ext>
            </a:extLst>
          </p:cNvPr>
          <p:cNvSpPr>
            <a:spLocks noChangeAspect="1"/>
          </p:cNvSpPr>
          <p:nvPr/>
        </p:nvSpPr>
        <p:spPr>
          <a:xfrm>
            <a:off x="990538" y="2000245"/>
            <a:ext cx="278285" cy="278285"/>
          </a:xfrm>
          <a:custGeom>
            <a:avLst/>
            <a:gdLst>
              <a:gd name="connsiteX0" fmla="*/ 657911 w 1314450"/>
              <a:gd name="connsiteY0" fmla="*/ 1315822 h 1314450"/>
              <a:gd name="connsiteX1" fmla="*/ 0 w 1314450"/>
              <a:gd name="connsiteY1" fmla="*/ 657911 h 1314450"/>
              <a:gd name="connsiteX2" fmla="*/ 657911 w 1314450"/>
              <a:gd name="connsiteY2" fmla="*/ 0 h 1314450"/>
              <a:gd name="connsiteX3" fmla="*/ 1315822 w 1314450"/>
              <a:gd name="connsiteY3" fmla="*/ 657911 h 1314450"/>
              <a:gd name="connsiteX4" fmla="*/ 657911 w 1314450"/>
              <a:gd name="connsiteY4" fmla="*/ 1315822 h 1314450"/>
              <a:gd name="connsiteX5" fmla="*/ 657911 w 1314450"/>
              <a:gd name="connsiteY5" fmla="*/ 1315822 h 1314450"/>
              <a:gd name="connsiteX6" fmla="*/ 719947 w 1314450"/>
              <a:gd name="connsiteY6" fmla="*/ 358073 h 1314450"/>
              <a:gd name="connsiteX7" fmla="*/ 614001 w 1314450"/>
              <a:gd name="connsiteY7" fmla="*/ 358073 h 1314450"/>
              <a:gd name="connsiteX8" fmla="*/ 614001 w 1314450"/>
              <a:gd name="connsiteY8" fmla="*/ 620516 h 1314450"/>
              <a:gd name="connsiteX9" fmla="*/ 351558 w 1314450"/>
              <a:gd name="connsiteY9" fmla="*/ 620516 h 1314450"/>
              <a:gd name="connsiteX10" fmla="*/ 351558 w 1314450"/>
              <a:gd name="connsiteY10" fmla="*/ 726453 h 1314450"/>
              <a:gd name="connsiteX11" fmla="*/ 666969 w 1314450"/>
              <a:gd name="connsiteY11" fmla="*/ 726453 h 1314450"/>
              <a:gd name="connsiteX12" fmla="*/ 667388 w 1314450"/>
              <a:gd name="connsiteY12" fmla="*/ 726453 h 1314450"/>
              <a:gd name="connsiteX13" fmla="*/ 705202 w 1314450"/>
              <a:gd name="connsiteY13" fmla="*/ 711613 h 1314450"/>
              <a:gd name="connsiteX14" fmla="*/ 719947 w 1314450"/>
              <a:gd name="connsiteY14" fmla="*/ 673894 h 1314450"/>
              <a:gd name="connsiteX15" fmla="*/ 719947 w 1314450"/>
              <a:gd name="connsiteY15" fmla="*/ 673475 h 1314450"/>
              <a:gd name="connsiteX16" fmla="*/ 719947 w 1314450"/>
              <a:gd name="connsiteY16" fmla="*/ 358073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4450" h="1314450">
                <a:moveTo>
                  <a:pt x="657911" y="1315822"/>
                </a:moveTo>
                <a:cubicBezTo>
                  <a:pt x="294570" y="1315822"/>
                  <a:pt x="0" y="1021242"/>
                  <a:pt x="0" y="657911"/>
                </a:cubicBezTo>
                <a:cubicBezTo>
                  <a:pt x="0" y="294580"/>
                  <a:pt x="294570" y="0"/>
                  <a:pt x="657911" y="0"/>
                </a:cubicBezTo>
                <a:cubicBezTo>
                  <a:pt x="1021242" y="0"/>
                  <a:pt x="1315822" y="294580"/>
                  <a:pt x="1315822" y="657911"/>
                </a:cubicBezTo>
                <a:cubicBezTo>
                  <a:pt x="1315822" y="1021251"/>
                  <a:pt x="1021242" y="1315822"/>
                  <a:pt x="657911" y="1315822"/>
                </a:cubicBezTo>
                <a:lnTo>
                  <a:pt x="657911" y="1315822"/>
                </a:lnTo>
                <a:close/>
                <a:moveTo>
                  <a:pt x="719947" y="358073"/>
                </a:moveTo>
                <a:cubicBezTo>
                  <a:pt x="719947" y="288026"/>
                  <a:pt x="614001" y="288007"/>
                  <a:pt x="614001" y="358073"/>
                </a:cubicBezTo>
                <a:lnTo>
                  <a:pt x="614001" y="620516"/>
                </a:lnTo>
                <a:lnTo>
                  <a:pt x="351558" y="620516"/>
                </a:lnTo>
                <a:cubicBezTo>
                  <a:pt x="281511" y="620516"/>
                  <a:pt x="281492" y="726453"/>
                  <a:pt x="351558" y="726453"/>
                </a:cubicBezTo>
                <a:lnTo>
                  <a:pt x="666969" y="726453"/>
                </a:lnTo>
                <a:lnTo>
                  <a:pt x="667388" y="726453"/>
                </a:lnTo>
                <a:cubicBezTo>
                  <a:pt x="683866" y="726453"/>
                  <a:pt x="696478" y="720585"/>
                  <a:pt x="705202" y="711613"/>
                </a:cubicBezTo>
                <a:cubicBezTo>
                  <a:pt x="714118" y="702888"/>
                  <a:pt x="719947" y="690324"/>
                  <a:pt x="719947" y="673894"/>
                </a:cubicBezTo>
                <a:lnTo>
                  <a:pt x="719947" y="673475"/>
                </a:lnTo>
                <a:lnTo>
                  <a:pt x="719947" y="358073"/>
                </a:lnTo>
                <a:close/>
              </a:path>
            </a:pathLst>
          </a:custGeom>
          <a:solidFill>
            <a:schemeClr val="bg1"/>
          </a:solidFill>
          <a:ln w="9525" cap="flat">
            <a:noFill/>
            <a:prstDash val="solid"/>
            <a:miter/>
          </a:ln>
        </p:spPr>
        <p:txBody>
          <a:bodyPr rtlCol="0" anchor="ctr"/>
          <a:lstStyle/>
          <a:p>
            <a:endParaRPr lang="en-US" dirty="0"/>
          </a:p>
        </p:txBody>
      </p:sp>
      <p:sp>
        <p:nvSpPr>
          <p:cNvPr id="51" name="Graphic 21" descr="Icon Phone ">
            <a:extLst>
              <a:ext uri="{FF2B5EF4-FFF2-40B4-BE49-F238E27FC236}">
                <a16:creationId xmlns:a16="http://schemas.microsoft.com/office/drawing/2014/main" id="{9DB23001-17A7-4A97-8F18-88D642E8799B}"/>
              </a:ext>
            </a:extLst>
          </p:cNvPr>
          <p:cNvSpPr>
            <a:spLocks noChangeAspect="1"/>
          </p:cNvSpPr>
          <p:nvPr/>
        </p:nvSpPr>
        <p:spPr>
          <a:xfrm>
            <a:off x="982788" y="4158719"/>
            <a:ext cx="293784" cy="273753"/>
          </a:xfrm>
          <a:custGeom>
            <a:avLst/>
            <a:gdLst>
              <a:gd name="connsiteX0" fmla="*/ 755475 w 838200"/>
              <a:gd name="connsiteY0" fmla="*/ 394211 h 781050"/>
              <a:gd name="connsiteX1" fmla="*/ 639994 w 838200"/>
              <a:gd name="connsiteY1" fmla="*/ 317154 h 781050"/>
              <a:gd name="connsiteX2" fmla="*/ 567661 w 838200"/>
              <a:gd name="connsiteY2" fmla="*/ 317154 h 781050"/>
              <a:gd name="connsiteX3" fmla="*/ 567661 w 838200"/>
              <a:gd name="connsiteY3" fmla="*/ 283816 h 781050"/>
              <a:gd name="connsiteX4" fmla="*/ 529561 w 838200"/>
              <a:gd name="connsiteY4" fmla="*/ 245716 h 781050"/>
              <a:gd name="connsiteX5" fmla="*/ 498604 w 838200"/>
              <a:gd name="connsiteY5" fmla="*/ 245716 h 781050"/>
              <a:gd name="connsiteX6" fmla="*/ 460504 w 838200"/>
              <a:gd name="connsiteY6" fmla="*/ 283816 h 781050"/>
              <a:gd name="connsiteX7" fmla="*/ 460504 w 838200"/>
              <a:gd name="connsiteY7" fmla="*/ 317154 h 781050"/>
              <a:gd name="connsiteX8" fmla="*/ 377161 w 838200"/>
              <a:gd name="connsiteY8" fmla="*/ 317154 h 781050"/>
              <a:gd name="connsiteX9" fmla="*/ 377161 w 838200"/>
              <a:gd name="connsiteY9" fmla="*/ 283816 h 781050"/>
              <a:gd name="connsiteX10" fmla="*/ 339061 w 838200"/>
              <a:gd name="connsiteY10" fmla="*/ 245716 h 781050"/>
              <a:gd name="connsiteX11" fmla="*/ 308104 w 838200"/>
              <a:gd name="connsiteY11" fmla="*/ 245716 h 781050"/>
              <a:gd name="connsiteX12" fmla="*/ 270004 w 838200"/>
              <a:gd name="connsiteY12" fmla="*/ 283816 h 781050"/>
              <a:gd name="connsiteX13" fmla="*/ 270004 w 838200"/>
              <a:gd name="connsiteY13" fmla="*/ 317154 h 781050"/>
              <a:gd name="connsiteX14" fmla="*/ 198062 w 838200"/>
              <a:gd name="connsiteY14" fmla="*/ 317154 h 781050"/>
              <a:gd name="connsiteX15" fmla="*/ 82581 w 838200"/>
              <a:gd name="connsiteY15" fmla="*/ 394211 h 781050"/>
              <a:gd name="connsiteX16" fmla="*/ 64722 w 838200"/>
              <a:gd name="connsiteY16" fmla="*/ 439445 h 781050"/>
              <a:gd name="connsiteX17" fmla="*/ 45710 w 838200"/>
              <a:gd name="connsiteY17" fmla="*/ 760781 h 781050"/>
              <a:gd name="connsiteX18" fmla="*/ 50796 w 838200"/>
              <a:gd name="connsiteY18" fmla="*/ 775068 h 781050"/>
              <a:gd name="connsiteX19" fmla="*/ 64712 w 838200"/>
              <a:gd name="connsiteY19" fmla="*/ 781107 h 781050"/>
              <a:gd name="connsiteX20" fmla="*/ 773334 w 838200"/>
              <a:gd name="connsiteY20" fmla="*/ 781107 h 781050"/>
              <a:gd name="connsiteX21" fmla="*/ 787250 w 838200"/>
              <a:gd name="connsiteY21" fmla="*/ 775068 h 781050"/>
              <a:gd name="connsiteX22" fmla="*/ 792336 w 838200"/>
              <a:gd name="connsiteY22" fmla="*/ 760781 h 781050"/>
              <a:gd name="connsiteX23" fmla="*/ 773325 w 838200"/>
              <a:gd name="connsiteY23" fmla="*/ 439445 h 781050"/>
              <a:gd name="connsiteX24" fmla="*/ 755475 w 838200"/>
              <a:gd name="connsiteY24" fmla="*/ 394211 h 781050"/>
              <a:gd name="connsiteX25" fmla="*/ 565880 w 838200"/>
              <a:gd name="connsiteY25" fmla="*/ 588731 h 781050"/>
              <a:gd name="connsiteX26" fmla="*/ 551592 w 838200"/>
              <a:gd name="connsiteY26" fmla="*/ 603018 h 781050"/>
              <a:gd name="connsiteX27" fmla="*/ 477507 w 838200"/>
              <a:gd name="connsiteY27" fmla="*/ 603018 h 781050"/>
              <a:gd name="connsiteX28" fmla="*/ 477507 w 838200"/>
              <a:gd name="connsiteY28" fmla="*/ 677094 h 781050"/>
              <a:gd name="connsiteX29" fmla="*/ 463219 w 838200"/>
              <a:gd name="connsiteY29" fmla="*/ 691382 h 781050"/>
              <a:gd name="connsiteX30" fmla="*/ 374856 w 838200"/>
              <a:gd name="connsiteY30" fmla="*/ 691382 h 781050"/>
              <a:gd name="connsiteX31" fmla="*/ 360568 w 838200"/>
              <a:gd name="connsiteY31" fmla="*/ 677094 h 781050"/>
              <a:gd name="connsiteX32" fmla="*/ 360568 w 838200"/>
              <a:gd name="connsiteY32" fmla="*/ 603018 h 781050"/>
              <a:gd name="connsiteX33" fmla="*/ 286483 w 838200"/>
              <a:gd name="connsiteY33" fmla="*/ 603018 h 781050"/>
              <a:gd name="connsiteX34" fmla="*/ 272195 w 838200"/>
              <a:gd name="connsiteY34" fmla="*/ 588731 h 781050"/>
              <a:gd name="connsiteX35" fmla="*/ 272195 w 838200"/>
              <a:gd name="connsiteY35" fmla="*/ 500358 h 781050"/>
              <a:gd name="connsiteX36" fmla="*/ 286483 w 838200"/>
              <a:gd name="connsiteY36" fmla="*/ 486070 h 781050"/>
              <a:gd name="connsiteX37" fmla="*/ 360568 w 838200"/>
              <a:gd name="connsiteY37" fmla="*/ 486070 h 781050"/>
              <a:gd name="connsiteX38" fmla="*/ 360568 w 838200"/>
              <a:gd name="connsiteY38" fmla="*/ 411985 h 781050"/>
              <a:gd name="connsiteX39" fmla="*/ 374856 w 838200"/>
              <a:gd name="connsiteY39" fmla="*/ 397697 h 781050"/>
              <a:gd name="connsiteX40" fmla="*/ 463219 w 838200"/>
              <a:gd name="connsiteY40" fmla="*/ 397697 h 781050"/>
              <a:gd name="connsiteX41" fmla="*/ 477507 w 838200"/>
              <a:gd name="connsiteY41" fmla="*/ 411985 h 781050"/>
              <a:gd name="connsiteX42" fmla="*/ 477507 w 838200"/>
              <a:gd name="connsiteY42" fmla="*/ 486061 h 781050"/>
              <a:gd name="connsiteX43" fmla="*/ 551592 w 838200"/>
              <a:gd name="connsiteY43" fmla="*/ 486061 h 781050"/>
              <a:gd name="connsiteX44" fmla="*/ 565880 w 838200"/>
              <a:gd name="connsiteY44" fmla="*/ 500348 h 781050"/>
              <a:gd name="connsiteX45" fmla="*/ 565880 w 838200"/>
              <a:gd name="connsiteY45" fmla="*/ 588731 h 781050"/>
              <a:gd name="connsiteX46" fmla="*/ 827017 w 838200"/>
              <a:gd name="connsiteY46" fmla="*/ 270300 h 781050"/>
              <a:gd name="connsiteX47" fmla="*/ 786164 w 838200"/>
              <a:gd name="connsiteY47" fmla="*/ 293446 h 781050"/>
              <a:gd name="connsiteX48" fmla="*/ 574709 w 838200"/>
              <a:gd name="connsiteY48" fmla="*/ 251803 h 781050"/>
              <a:gd name="connsiteX49" fmla="*/ 554964 w 838200"/>
              <a:gd name="connsiteY49" fmla="*/ 165497 h 781050"/>
              <a:gd name="connsiteX50" fmla="*/ 283597 w 838200"/>
              <a:gd name="connsiteY50" fmla="*/ 164687 h 781050"/>
              <a:gd name="connsiteX51" fmla="*/ 263204 w 838200"/>
              <a:gd name="connsiteY51" fmla="*/ 251089 h 781050"/>
              <a:gd name="connsiteX52" fmla="*/ 53435 w 838200"/>
              <a:gd name="connsiteY52" fmla="*/ 293694 h 781050"/>
              <a:gd name="connsiteX53" fmla="*/ 11448 w 838200"/>
              <a:gd name="connsiteY53" fmla="*/ 270300 h 781050"/>
              <a:gd name="connsiteX54" fmla="*/ 10267 w 838200"/>
              <a:gd name="connsiteY54" fmla="*/ 147466 h 781050"/>
              <a:gd name="connsiteX55" fmla="*/ 418842 w 838200"/>
              <a:gd name="connsiteY55" fmla="*/ 0 h 781050"/>
              <a:gd name="connsiteX56" fmla="*/ 827474 w 838200"/>
              <a:gd name="connsiteY56" fmla="*/ 147676 h 781050"/>
              <a:gd name="connsiteX57" fmla="*/ 827017 w 838200"/>
              <a:gd name="connsiteY57" fmla="*/ 2703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38200" h="781050">
                <a:moveTo>
                  <a:pt x="755475" y="394211"/>
                </a:moveTo>
                <a:cubicBezTo>
                  <a:pt x="754865" y="393535"/>
                  <a:pt x="655367" y="317154"/>
                  <a:pt x="639994" y="317154"/>
                </a:cubicBezTo>
                <a:lnTo>
                  <a:pt x="567661" y="317154"/>
                </a:lnTo>
                <a:lnTo>
                  <a:pt x="567661" y="283816"/>
                </a:lnTo>
                <a:cubicBezTo>
                  <a:pt x="567661" y="262804"/>
                  <a:pt x="550573" y="245716"/>
                  <a:pt x="529561" y="245716"/>
                </a:cubicBezTo>
                <a:lnTo>
                  <a:pt x="498604" y="245716"/>
                </a:lnTo>
                <a:cubicBezTo>
                  <a:pt x="477592" y="245716"/>
                  <a:pt x="460504" y="262804"/>
                  <a:pt x="460504" y="283816"/>
                </a:cubicBezTo>
                <a:lnTo>
                  <a:pt x="460504" y="317154"/>
                </a:lnTo>
                <a:lnTo>
                  <a:pt x="377161" y="317154"/>
                </a:lnTo>
                <a:lnTo>
                  <a:pt x="377161" y="283816"/>
                </a:lnTo>
                <a:cubicBezTo>
                  <a:pt x="377161" y="262804"/>
                  <a:pt x="360073" y="245716"/>
                  <a:pt x="339061" y="245716"/>
                </a:cubicBezTo>
                <a:lnTo>
                  <a:pt x="308104" y="245716"/>
                </a:lnTo>
                <a:cubicBezTo>
                  <a:pt x="287092" y="245716"/>
                  <a:pt x="270004" y="262804"/>
                  <a:pt x="270004" y="283816"/>
                </a:cubicBezTo>
                <a:lnTo>
                  <a:pt x="270004" y="317154"/>
                </a:lnTo>
                <a:lnTo>
                  <a:pt x="198062" y="317154"/>
                </a:lnTo>
                <a:cubicBezTo>
                  <a:pt x="182689" y="317154"/>
                  <a:pt x="83191" y="393535"/>
                  <a:pt x="82581" y="394211"/>
                </a:cubicBezTo>
                <a:cubicBezTo>
                  <a:pt x="72389" y="405336"/>
                  <a:pt x="64941" y="424234"/>
                  <a:pt x="64722" y="439445"/>
                </a:cubicBezTo>
                <a:lnTo>
                  <a:pt x="45710" y="760781"/>
                </a:lnTo>
                <a:cubicBezTo>
                  <a:pt x="45357" y="766048"/>
                  <a:pt x="47196" y="771220"/>
                  <a:pt x="50796" y="775068"/>
                </a:cubicBezTo>
                <a:cubicBezTo>
                  <a:pt x="54397" y="778916"/>
                  <a:pt x="59435" y="781107"/>
                  <a:pt x="64712" y="781107"/>
                </a:cubicBezTo>
                <a:lnTo>
                  <a:pt x="773334" y="781107"/>
                </a:lnTo>
                <a:cubicBezTo>
                  <a:pt x="778611" y="781107"/>
                  <a:pt x="783650" y="778926"/>
                  <a:pt x="787250" y="775068"/>
                </a:cubicBezTo>
                <a:cubicBezTo>
                  <a:pt x="790851" y="771211"/>
                  <a:pt x="792689" y="766048"/>
                  <a:pt x="792336" y="760781"/>
                </a:cubicBezTo>
                <a:lnTo>
                  <a:pt x="773325" y="439445"/>
                </a:lnTo>
                <a:cubicBezTo>
                  <a:pt x="773115" y="424234"/>
                  <a:pt x="765666" y="405336"/>
                  <a:pt x="755475" y="394211"/>
                </a:cubicBezTo>
                <a:close/>
                <a:moveTo>
                  <a:pt x="565880" y="588731"/>
                </a:moveTo>
                <a:cubicBezTo>
                  <a:pt x="565880" y="596617"/>
                  <a:pt x="559479" y="603018"/>
                  <a:pt x="551592" y="603018"/>
                </a:cubicBezTo>
                <a:lnTo>
                  <a:pt x="477507" y="603018"/>
                </a:lnTo>
                <a:lnTo>
                  <a:pt x="477507" y="677094"/>
                </a:lnTo>
                <a:cubicBezTo>
                  <a:pt x="477507" y="684981"/>
                  <a:pt x="471106" y="691382"/>
                  <a:pt x="463219" y="691382"/>
                </a:cubicBezTo>
                <a:lnTo>
                  <a:pt x="374856" y="691382"/>
                </a:lnTo>
                <a:cubicBezTo>
                  <a:pt x="366969" y="691382"/>
                  <a:pt x="360568" y="684981"/>
                  <a:pt x="360568" y="677094"/>
                </a:cubicBezTo>
                <a:lnTo>
                  <a:pt x="360568" y="603018"/>
                </a:lnTo>
                <a:lnTo>
                  <a:pt x="286483" y="603018"/>
                </a:lnTo>
                <a:cubicBezTo>
                  <a:pt x="278596" y="603018"/>
                  <a:pt x="272195" y="596617"/>
                  <a:pt x="272195" y="588731"/>
                </a:cubicBezTo>
                <a:lnTo>
                  <a:pt x="272195" y="500358"/>
                </a:lnTo>
                <a:cubicBezTo>
                  <a:pt x="272195" y="492471"/>
                  <a:pt x="278596" y="486070"/>
                  <a:pt x="286483" y="486070"/>
                </a:cubicBezTo>
                <a:lnTo>
                  <a:pt x="360568" y="486070"/>
                </a:lnTo>
                <a:lnTo>
                  <a:pt x="360568" y="411985"/>
                </a:lnTo>
                <a:cubicBezTo>
                  <a:pt x="360568" y="404098"/>
                  <a:pt x="366969" y="397697"/>
                  <a:pt x="374856" y="397697"/>
                </a:cubicBezTo>
                <a:lnTo>
                  <a:pt x="463219" y="397697"/>
                </a:lnTo>
                <a:cubicBezTo>
                  <a:pt x="471106" y="397697"/>
                  <a:pt x="477507" y="404098"/>
                  <a:pt x="477507" y="411985"/>
                </a:cubicBezTo>
                <a:lnTo>
                  <a:pt x="477507" y="486061"/>
                </a:lnTo>
                <a:lnTo>
                  <a:pt x="551592" y="486061"/>
                </a:lnTo>
                <a:cubicBezTo>
                  <a:pt x="559479" y="486061"/>
                  <a:pt x="565880" y="492462"/>
                  <a:pt x="565880" y="500348"/>
                </a:cubicBezTo>
                <a:lnTo>
                  <a:pt x="565880" y="588731"/>
                </a:lnTo>
                <a:close/>
                <a:moveTo>
                  <a:pt x="827017" y="270300"/>
                </a:moveTo>
                <a:cubicBezTo>
                  <a:pt x="818111" y="283493"/>
                  <a:pt x="802709" y="291141"/>
                  <a:pt x="786164" y="293446"/>
                </a:cubicBezTo>
                <a:cubicBezTo>
                  <a:pt x="696439" y="305953"/>
                  <a:pt x="589692" y="292132"/>
                  <a:pt x="574709" y="251803"/>
                </a:cubicBezTo>
                <a:cubicBezTo>
                  <a:pt x="570633" y="240830"/>
                  <a:pt x="555354" y="166097"/>
                  <a:pt x="554964" y="165497"/>
                </a:cubicBezTo>
                <a:cubicBezTo>
                  <a:pt x="527351" y="159658"/>
                  <a:pt x="302170" y="158915"/>
                  <a:pt x="283597" y="164687"/>
                </a:cubicBezTo>
                <a:cubicBezTo>
                  <a:pt x="282958" y="165354"/>
                  <a:pt x="265528" y="243040"/>
                  <a:pt x="263204" y="251089"/>
                </a:cubicBezTo>
                <a:cubicBezTo>
                  <a:pt x="250964" y="293665"/>
                  <a:pt x="126520" y="303552"/>
                  <a:pt x="53435" y="293694"/>
                </a:cubicBezTo>
                <a:cubicBezTo>
                  <a:pt x="34470" y="291132"/>
                  <a:pt x="18497" y="283864"/>
                  <a:pt x="11448" y="270300"/>
                </a:cubicBezTo>
                <a:cubicBezTo>
                  <a:pt x="-13602" y="222085"/>
                  <a:pt x="10267" y="147466"/>
                  <a:pt x="10267" y="147466"/>
                </a:cubicBezTo>
                <a:cubicBezTo>
                  <a:pt x="29298" y="67494"/>
                  <a:pt x="194671" y="0"/>
                  <a:pt x="418842" y="0"/>
                </a:cubicBezTo>
                <a:cubicBezTo>
                  <a:pt x="645080" y="0"/>
                  <a:pt x="809158" y="60350"/>
                  <a:pt x="827474" y="147676"/>
                </a:cubicBezTo>
                <a:cubicBezTo>
                  <a:pt x="827608" y="148295"/>
                  <a:pt x="854773" y="229181"/>
                  <a:pt x="827017" y="270300"/>
                </a:cubicBezTo>
                <a:close/>
              </a:path>
            </a:pathLst>
          </a:custGeom>
          <a:solidFill>
            <a:schemeClr val="bg1"/>
          </a:solidFill>
          <a:ln w="9525" cap="flat">
            <a:noFill/>
            <a:prstDash val="solid"/>
            <a:miter/>
          </a:ln>
        </p:spPr>
        <p:txBody>
          <a:bodyPr rtlCol="0" anchor="ctr"/>
          <a:lstStyle/>
          <a:p>
            <a:endParaRPr lang="en-US" dirty="0"/>
          </a:p>
        </p:txBody>
      </p:sp>
      <p:grpSp>
        <p:nvGrpSpPr>
          <p:cNvPr id="58" name="Group 57" descr="Icon Doctor">
            <a:extLst>
              <a:ext uri="{FF2B5EF4-FFF2-40B4-BE49-F238E27FC236}">
                <a16:creationId xmlns:a16="http://schemas.microsoft.com/office/drawing/2014/main" id="{E9DBD697-D950-4E35-9DE5-A0C834127864}"/>
              </a:ext>
            </a:extLst>
          </p:cNvPr>
          <p:cNvGrpSpPr>
            <a:grpSpLocks noChangeAspect="1"/>
          </p:cNvGrpSpPr>
          <p:nvPr/>
        </p:nvGrpSpPr>
        <p:grpSpPr>
          <a:xfrm>
            <a:off x="8097908" y="1963456"/>
            <a:ext cx="306222" cy="372176"/>
            <a:chOff x="6939367" y="37502"/>
            <a:chExt cx="742950" cy="902969"/>
          </a:xfrm>
        </p:grpSpPr>
        <p:sp>
          <p:nvSpPr>
            <p:cNvPr id="54" name="Freeform: Shape 53">
              <a:extLst>
                <a:ext uri="{FF2B5EF4-FFF2-40B4-BE49-F238E27FC236}">
                  <a16:creationId xmlns:a16="http://schemas.microsoft.com/office/drawing/2014/main" id="{48ADB8A8-8157-4E9C-BA76-1F538C33554B}"/>
                </a:ext>
              </a:extLst>
            </p:cNvPr>
            <p:cNvSpPr/>
            <p:nvPr/>
          </p:nvSpPr>
          <p:spPr>
            <a:xfrm>
              <a:off x="7477530" y="594714"/>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A00A7B0-F072-47CC-9356-6E33947D7A4A}"/>
                </a:ext>
              </a:extLst>
            </p:cNvPr>
            <p:cNvSpPr/>
            <p:nvPr/>
          </p:nvSpPr>
          <p:spPr>
            <a:xfrm>
              <a:off x="6939367" y="454696"/>
              <a:ext cx="742950" cy="485775"/>
            </a:xfrm>
            <a:custGeom>
              <a:avLst/>
              <a:gdLst>
                <a:gd name="connsiteX0" fmla="*/ 556260 w 742950"/>
                <a:gd name="connsiteY0" fmla="*/ 0 h 485775"/>
                <a:gd name="connsiteX1" fmla="*/ 531495 w 742950"/>
                <a:gd name="connsiteY1" fmla="*/ 19050 h 485775"/>
                <a:gd name="connsiteX2" fmla="*/ 581025 w 742950"/>
                <a:gd name="connsiteY2" fmla="*/ 112395 h 485775"/>
                <a:gd name="connsiteX3" fmla="*/ 625793 w 742950"/>
                <a:gd name="connsiteY3" fmla="*/ 168593 h 485775"/>
                <a:gd name="connsiteX4" fmla="*/ 567690 w 742950"/>
                <a:gd name="connsiteY4" fmla="*/ 226695 h 485775"/>
                <a:gd name="connsiteX5" fmla="*/ 509587 w 742950"/>
                <a:gd name="connsiteY5" fmla="*/ 168593 h 485775"/>
                <a:gd name="connsiteX6" fmla="*/ 551498 w 742950"/>
                <a:gd name="connsiteY6" fmla="*/ 113348 h 485775"/>
                <a:gd name="connsiteX7" fmla="*/ 505778 w 742950"/>
                <a:gd name="connsiteY7" fmla="*/ 35243 h 485775"/>
                <a:gd name="connsiteX8" fmla="*/ 376237 w 742950"/>
                <a:gd name="connsiteY8" fmla="*/ 67628 h 485775"/>
                <a:gd name="connsiteX9" fmla="*/ 250508 w 742950"/>
                <a:gd name="connsiteY9" fmla="*/ 37148 h 485775"/>
                <a:gd name="connsiteX10" fmla="*/ 204787 w 742950"/>
                <a:gd name="connsiteY10" fmla="*/ 168593 h 485775"/>
                <a:gd name="connsiteX11" fmla="*/ 290512 w 742950"/>
                <a:gd name="connsiteY11" fmla="*/ 269558 h 485775"/>
                <a:gd name="connsiteX12" fmla="*/ 290512 w 742950"/>
                <a:gd name="connsiteY12" fmla="*/ 337185 h 485775"/>
                <a:gd name="connsiteX13" fmla="*/ 275273 w 742950"/>
                <a:gd name="connsiteY13" fmla="*/ 352425 h 485775"/>
                <a:gd name="connsiteX14" fmla="*/ 228600 w 742950"/>
                <a:gd name="connsiteY14" fmla="*/ 352425 h 485775"/>
                <a:gd name="connsiteX15" fmla="*/ 213360 w 742950"/>
                <a:gd name="connsiteY15" fmla="*/ 337185 h 485775"/>
                <a:gd name="connsiteX16" fmla="*/ 228600 w 742950"/>
                <a:gd name="connsiteY16" fmla="*/ 321945 h 485775"/>
                <a:gd name="connsiteX17" fmla="*/ 260985 w 742950"/>
                <a:gd name="connsiteY17" fmla="*/ 321945 h 485775"/>
                <a:gd name="connsiteX18" fmla="*/ 260985 w 742950"/>
                <a:gd name="connsiteY18" fmla="*/ 268605 h 485775"/>
                <a:gd name="connsiteX19" fmla="*/ 188595 w 742950"/>
                <a:gd name="connsiteY19" fmla="*/ 196215 h 485775"/>
                <a:gd name="connsiteX20" fmla="*/ 116205 w 742950"/>
                <a:gd name="connsiteY20" fmla="*/ 268605 h 485775"/>
                <a:gd name="connsiteX21" fmla="*/ 116205 w 742950"/>
                <a:gd name="connsiteY21" fmla="*/ 321945 h 485775"/>
                <a:gd name="connsiteX22" fmla="*/ 148590 w 742950"/>
                <a:gd name="connsiteY22" fmla="*/ 321945 h 485775"/>
                <a:gd name="connsiteX23" fmla="*/ 163830 w 742950"/>
                <a:gd name="connsiteY23" fmla="*/ 337185 h 485775"/>
                <a:gd name="connsiteX24" fmla="*/ 148590 w 742950"/>
                <a:gd name="connsiteY24" fmla="*/ 352425 h 485775"/>
                <a:gd name="connsiteX25" fmla="*/ 100965 w 742950"/>
                <a:gd name="connsiteY25" fmla="*/ 352425 h 485775"/>
                <a:gd name="connsiteX26" fmla="*/ 85725 w 742950"/>
                <a:gd name="connsiteY26" fmla="*/ 337185 h 485775"/>
                <a:gd name="connsiteX27" fmla="*/ 85725 w 742950"/>
                <a:gd name="connsiteY27" fmla="*/ 269558 h 485775"/>
                <a:gd name="connsiteX28" fmla="*/ 174308 w 742950"/>
                <a:gd name="connsiteY28" fmla="*/ 168593 h 485775"/>
                <a:gd name="connsiteX29" fmla="*/ 223837 w 742950"/>
                <a:gd name="connsiteY29" fmla="*/ 21907 h 485775"/>
                <a:gd name="connsiteX30" fmla="*/ 194310 w 742950"/>
                <a:gd name="connsiteY30" fmla="*/ 0 h 485775"/>
                <a:gd name="connsiteX31" fmla="*/ 0 w 742950"/>
                <a:gd name="connsiteY31" fmla="*/ 259080 h 485775"/>
                <a:gd name="connsiteX32" fmla="*/ 0 w 742950"/>
                <a:gd name="connsiteY32" fmla="*/ 429578 h 485775"/>
                <a:gd name="connsiteX33" fmla="*/ 58103 w 742950"/>
                <a:gd name="connsiteY33" fmla="*/ 487680 h 485775"/>
                <a:gd name="connsiteX34" fmla="*/ 693420 w 742950"/>
                <a:gd name="connsiteY34" fmla="*/ 487680 h 485775"/>
                <a:gd name="connsiteX35" fmla="*/ 751523 w 742950"/>
                <a:gd name="connsiteY35" fmla="*/ 429578 h 485775"/>
                <a:gd name="connsiteX36" fmla="*/ 751523 w 742950"/>
                <a:gd name="connsiteY36" fmla="*/ 259080 h 485775"/>
                <a:gd name="connsiteX37" fmla="*/ 556260 w 742950"/>
                <a:gd name="connsiteY37" fmla="*/ 0 h 485775"/>
                <a:gd name="connsiteX38" fmla="*/ 549593 w 742950"/>
                <a:gd name="connsiteY38" fmla="*/ 366713 h 485775"/>
                <a:gd name="connsiteX39" fmla="*/ 541020 w 742950"/>
                <a:gd name="connsiteY39" fmla="*/ 375285 h 485775"/>
                <a:gd name="connsiteX40" fmla="*/ 502920 w 742950"/>
                <a:gd name="connsiteY40" fmla="*/ 375285 h 485775"/>
                <a:gd name="connsiteX41" fmla="*/ 502920 w 742950"/>
                <a:gd name="connsiteY41" fmla="*/ 414338 h 485775"/>
                <a:gd name="connsiteX42" fmla="*/ 494348 w 742950"/>
                <a:gd name="connsiteY42" fmla="*/ 422910 h 485775"/>
                <a:gd name="connsiteX43" fmla="*/ 461010 w 742950"/>
                <a:gd name="connsiteY43" fmla="*/ 422910 h 485775"/>
                <a:gd name="connsiteX44" fmla="*/ 452437 w 742950"/>
                <a:gd name="connsiteY44" fmla="*/ 414338 h 485775"/>
                <a:gd name="connsiteX45" fmla="*/ 452437 w 742950"/>
                <a:gd name="connsiteY45" fmla="*/ 375285 h 485775"/>
                <a:gd name="connsiteX46" fmla="*/ 414337 w 742950"/>
                <a:gd name="connsiteY46" fmla="*/ 375285 h 485775"/>
                <a:gd name="connsiteX47" fmla="*/ 405765 w 742950"/>
                <a:gd name="connsiteY47" fmla="*/ 366713 h 485775"/>
                <a:gd name="connsiteX48" fmla="*/ 405765 w 742950"/>
                <a:gd name="connsiteY48" fmla="*/ 332422 h 485775"/>
                <a:gd name="connsiteX49" fmla="*/ 414337 w 742950"/>
                <a:gd name="connsiteY49" fmla="*/ 323850 h 485775"/>
                <a:gd name="connsiteX50" fmla="*/ 452437 w 742950"/>
                <a:gd name="connsiteY50" fmla="*/ 323850 h 485775"/>
                <a:gd name="connsiteX51" fmla="*/ 452437 w 742950"/>
                <a:gd name="connsiteY51" fmla="*/ 284797 h 485775"/>
                <a:gd name="connsiteX52" fmla="*/ 461010 w 742950"/>
                <a:gd name="connsiteY52" fmla="*/ 276225 h 485775"/>
                <a:gd name="connsiteX53" fmla="*/ 494348 w 742950"/>
                <a:gd name="connsiteY53" fmla="*/ 276225 h 485775"/>
                <a:gd name="connsiteX54" fmla="*/ 502920 w 742950"/>
                <a:gd name="connsiteY54" fmla="*/ 284797 h 485775"/>
                <a:gd name="connsiteX55" fmla="*/ 502920 w 742950"/>
                <a:gd name="connsiteY55" fmla="*/ 323850 h 485775"/>
                <a:gd name="connsiteX56" fmla="*/ 541020 w 742950"/>
                <a:gd name="connsiteY56" fmla="*/ 323850 h 485775"/>
                <a:gd name="connsiteX57" fmla="*/ 549593 w 742950"/>
                <a:gd name="connsiteY57" fmla="*/ 332422 h 485775"/>
                <a:gd name="connsiteX58" fmla="*/ 549593 w 742950"/>
                <a:gd name="connsiteY58" fmla="*/ 366713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42950" h="485775">
                  <a:moveTo>
                    <a:pt x="556260" y="0"/>
                  </a:moveTo>
                  <a:cubicBezTo>
                    <a:pt x="548640" y="7620"/>
                    <a:pt x="540068" y="13335"/>
                    <a:pt x="531495" y="19050"/>
                  </a:cubicBezTo>
                  <a:cubicBezTo>
                    <a:pt x="550545" y="39053"/>
                    <a:pt x="575310" y="73343"/>
                    <a:pt x="581025" y="112395"/>
                  </a:cubicBezTo>
                  <a:cubicBezTo>
                    <a:pt x="606743" y="118110"/>
                    <a:pt x="625793" y="141923"/>
                    <a:pt x="625793" y="168593"/>
                  </a:cubicBezTo>
                  <a:cubicBezTo>
                    <a:pt x="625793" y="200978"/>
                    <a:pt x="600075" y="226695"/>
                    <a:pt x="567690" y="226695"/>
                  </a:cubicBezTo>
                  <a:cubicBezTo>
                    <a:pt x="535305" y="226695"/>
                    <a:pt x="509587" y="200978"/>
                    <a:pt x="509587" y="168593"/>
                  </a:cubicBezTo>
                  <a:cubicBezTo>
                    <a:pt x="509587" y="142875"/>
                    <a:pt x="527685" y="120015"/>
                    <a:pt x="551498" y="113348"/>
                  </a:cubicBezTo>
                  <a:cubicBezTo>
                    <a:pt x="545783" y="80963"/>
                    <a:pt x="521970" y="51435"/>
                    <a:pt x="505778" y="35243"/>
                  </a:cubicBezTo>
                  <a:cubicBezTo>
                    <a:pt x="466725" y="56198"/>
                    <a:pt x="422910" y="67628"/>
                    <a:pt x="376237" y="67628"/>
                  </a:cubicBezTo>
                  <a:cubicBezTo>
                    <a:pt x="331470" y="67628"/>
                    <a:pt x="288608" y="56198"/>
                    <a:pt x="250508" y="37148"/>
                  </a:cubicBezTo>
                  <a:cubicBezTo>
                    <a:pt x="234315" y="61913"/>
                    <a:pt x="208598" y="110490"/>
                    <a:pt x="204787" y="168593"/>
                  </a:cubicBezTo>
                  <a:cubicBezTo>
                    <a:pt x="253365" y="176213"/>
                    <a:pt x="290512" y="218122"/>
                    <a:pt x="290512" y="269558"/>
                  </a:cubicBezTo>
                  <a:lnTo>
                    <a:pt x="290512" y="337185"/>
                  </a:lnTo>
                  <a:cubicBezTo>
                    <a:pt x="290512" y="345758"/>
                    <a:pt x="283845" y="352425"/>
                    <a:pt x="275273" y="352425"/>
                  </a:cubicBezTo>
                  <a:lnTo>
                    <a:pt x="228600" y="352425"/>
                  </a:lnTo>
                  <a:cubicBezTo>
                    <a:pt x="220028" y="352425"/>
                    <a:pt x="213360" y="345758"/>
                    <a:pt x="213360" y="337185"/>
                  </a:cubicBezTo>
                  <a:cubicBezTo>
                    <a:pt x="213360" y="328613"/>
                    <a:pt x="220028" y="321945"/>
                    <a:pt x="228600" y="321945"/>
                  </a:cubicBezTo>
                  <a:lnTo>
                    <a:pt x="260985" y="321945"/>
                  </a:lnTo>
                  <a:lnTo>
                    <a:pt x="260985" y="268605"/>
                  </a:lnTo>
                  <a:cubicBezTo>
                    <a:pt x="260985" y="228600"/>
                    <a:pt x="228600" y="196215"/>
                    <a:pt x="188595" y="196215"/>
                  </a:cubicBezTo>
                  <a:cubicBezTo>
                    <a:pt x="148590" y="196215"/>
                    <a:pt x="116205" y="228600"/>
                    <a:pt x="116205" y="268605"/>
                  </a:cubicBezTo>
                  <a:lnTo>
                    <a:pt x="116205" y="321945"/>
                  </a:lnTo>
                  <a:lnTo>
                    <a:pt x="148590" y="321945"/>
                  </a:lnTo>
                  <a:cubicBezTo>
                    <a:pt x="157163" y="321945"/>
                    <a:pt x="163830" y="328613"/>
                    <a:pt x="163830" y="337185"/>
                  </a:cubicBezTo>
                  <a:cubicBezTo>
                    <a:pt x="163830" y="345758"/>
                    <a:pt x="157163" y="352425"/>
                    <a:pt x="148590" y="352425"/>
                  </a:cubicBezTo>
                  <a:lnTo>
                    <a:pt x="100965" y="352425"/>
                  </a:lnTo>
                  <a:cubicBezTo>
                    <a:pt x="92392" y="352425"/>
                    <a:pt x="85725" y="345758"/>
                    <a:pt x="85725" y="337185"/>
                  </a:cubicBezTo>
                  <a:lnTo>
                    <a:pt x="85725" y="269558"/>
                  </a:lnTo>
                  <a:cubicBezTo>
                    <a:pt x="85725" y="218122"/>
                    <a:pt x="123825" y="175260"/>
                    <a:pt x="174308" y="168593"/>
                  </a:cubicBezTo>
                  <a:cubicBezTo>
                    <a:pt x="178117" y="102870"/>
                    <a:pt x="205740" y="50482"/>
                    <a:pt x="223837" y="21907"/>
                  </a:cubicBezTo>
                  <a:cubicBezTo>
                    <a:pt x="213360" y="15240"/>
                    <a:pt x="203835" y="8573"/>
                    <a:pt x="194310" y="0"/>
                  </a:cubicBezTo>
                  <a:cubicBezTo>
                    <a:pt x="81915" y="33338"/>
                    <a:pt x="0" y="137160"/>
                    <a:pt x="0" y="259080"/>
                  </a:cubicBezTo>
                  <a:lnTo>
                    <a:pt x="0" y="429578"/>
                  </a:lnTo>
                  <a:cubicBezTo>
                    <a:pt x="0" y="461963"/>
                    <a:pt x="25717" y="487680"/>
                    <a:pt x="58103" y="487680"/>
                  </a:cubicBezTo>
                  <a:lnTo>
                    <a:pt x="693420" y="487680"/>
                  </a:lnTo>
                  <a:cubicBezTo>
                    <a:pt x="725805" y="487680"/>
                    <a:pt x="751523" y="461963"/>
                    <a:pt x="751523" y="429578"/>
                  </a:cubicBezTo>
                  <a:lnTo>
                    <a:pt x="751523" y="259080"/>
                  </a:lnTo>
                  <a:cubicBezTo>
                    <a:pt x="750570" y="136208"/>
                    <a:pt x="668655" y="32385"/>
                    <a:pt x="556260" y="0"/>
                  </a:cubicBezTo>
                  <a:close/>
                  <a:moveTo>
                    <a:pt x="549593" y="366713"/>
                  </a:moveTo>
                  <a:cubicBezTo>
                    <a:pt x="549593" y="371475"/>
                    <a:pt x="545783" y="375285"/>
                    <a:pt x="541020" y="375285"/>
                  </a:cubicBezTo>
                  <a:lnTo>
                    <a:pt x="502920" y="375285"/>
                  </a:lnTo>
                  <a:lnTo>
                    <a:pt x="502920" y="414338"/>
                  </a:lnTo>
                  <a:cubicBezTo>
                    <a:pt x="502920" y="419100"/>
                    <a:pt x="499110" y="422910"/>
                    <a:pt x="494348" y="422910"/>
                  </a:cubicBezTo>
                  <a:lnTo>
                    <a:pt x="461010" y="422910"/>
                  </a:lnTo>
                  <a:cubicBezTo>
                    <a:pt x="456248" y="422910"/>
                    <a:pt x="452437" y="419100"/>
                    <a:pt x="452437" y="414338"/>
                  </a:cubicBezTo>
                  <a:lnTo>
                    <a:pt x="452437" y="375285"/>
                  </a:lnTo>
                  <a:lnTo>
                    <a:pt x="414337" y="375285"/>
                  </a:lnTo>
                  <a:cubicBezTo>
                    <a:pt x="409575" y="375285"/>
                    <a:pt x="405765" y="371475"/>
                    <a:pt x="405765" y="366713"/>
                  </a:cubicBezTo>
                  <a:lnTo>
                    <a:pt x="405765" y="332422"/>
                  </a:lnTo>
                  <a:cubicBezTo>
                    <a:pt x="405765" y="327660"/>
                    <a:pt x="409575" y="323850"/>
                    <a:pt x="414337" y="323850"/>
                  </a:cubicBezTo>
                  <a:lnTo>
                    <a:pt x="452437" y="323850"/>
                  </a:lnTo>
                  <a:lnTo>
                    <a:pt x="452437" y="284797"/>
                  </a:lnTo>
                  <a:cubicBezTo>
                    <a:pt x="452437" y="280035"/>
                    <a:pt x="456248" y="276225"/>
                    <a:pt x="461010" y="276225"/>
                  </a:cubicBezTo>
                  <a:lnTo>
                    <a:pt x="494348" y="276225"/>
                  </a:lnTo>
                  <a:cubicBezTo>
                    <a:pt x="499110" y="276225"/>
                    <a:pt x="502920" y="280035"/>
                    <a:pt x="502920" y="284797"/>
                  </a:cubicBezTo>
                  <a:lnTo>
                    <a:pt x="502920" y="323850"/>
                  </a:lnTo>
                  <a:lnTo>
                    <a:pt x="541020" y="323850"/>
                  </a:lnTo>
                  <a:cubicBezTo>
                    <a:pt x="545783" y="323850"/>
                    <a:pt x="549593" y="327660"/>
                    <a:pt x="549593" y="332422"/>
                  </a:cubicBezTo>
                  <a:lnTo>
                    <a:pt x="549593" y="366713"/>
                  </a:lnTo>
                  <a:close/>
                </a:path>
              </a:pathLst>
            </a:custGeom>
            <a:solidFill>
              <a:schemeClr val="bg1"/>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9EAB1B9-6D19-49E6-B4AE-5D32BC38E444}"/>
                </a:ext>
              </a:extLst>
            </p:cNvPr>
            <p:cNvSpPr/>
            <p:nvPr/>
          </p:nvSpPr>
          <p:spPr>
            <a:xfrm>
              <a:off x="7104150" y="37502"/>
              <a:ext cx="419100" cy="419100"/>
            </a:xfrm>
            <a:custGeom>
              <a:avLst/>
              <a:gdLst>
                <a:gd name="connsiteX0" fmla="*/ 421005 w 419100"/>
                <a:gd name="connsiteY0" fmla="*/ 210503 h 419100"/>
                <a:gd name="connsiteX1" fmla="*/ 210503 w 419100"/>
                <a:gd name="connsiteY1" fmla="*/ 421005 h 419100"/>
                <a:gd name="connsiteX2" fmla="*/ 0 w 419100"/>
                <a:gd name="connsiteY2" fmla="*/ 210503 h 419100"/>
                <a:gd name="connsiteX3" fmla="*/ 210503 w 419100"/>
                <a:gd name="connsiteY3" fmla="*/ 0 h 419100"/>
                <a:gd name="connsiteX4" fmla="*/ 421005 w 419100"/>
                <a:gd name="connsiteY4" fmla="*/ 210503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 h="419100">
                  <a:moveTo>
                    <a:pt x="421005" y="210503"/>
                  </a:moveTo>
                  <a:cubicBezTo>
                    <a:pt x="421005" y="326760"/>
                    <a:pt x="326760" y="421005"/>
                    <a:pt x="210503" y="421005"/>
                  </a:cubicBezTo>
                  <a:cubicBezTo>
                    <a:pt x="94245" y="421005"/>
                    <a:pt x="0" y="326760"/>
                    <a:pt x="0" y="210503"/>
                  </a:cubicBezTo>
                  <a:cubicBezTo>
                    <a:pt x="0" y="94245"/>
                    <a:pt x="94245" y="0"/>
                    <a:pt x="210503" y="0"/>
                  </a:cubicBezTo>
                  <a:cubicBezTo>
                    <a:pt x="326760" y="0"/>
                    <a:pt x="421005" y="94245"/>
                    <a:pt x="421005" y="210503"/>
                  </a:cubicBezTo>
                  <a:close/>
                </a:path>
              </a:pathLst>
            </a:custGeom>
            <a:solidFill>
              <a:schemeClr val="bg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55836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BCBFB-46C4-6E3B-6219-62A5A6B6F1B3}"/>
              </a:ext>
            </a:extLst>
          </p:cNvPr>
          <p:cNvSpPr>
            <a:spLocks noGrp="1"/>
          </p:cNvSpPr>
          <p:nvPr>
            <p:ph type="sldNum" sz="quarter" idx="11"/>
          </p:nvPr>
        </p:nvSpPr>
        <p:spPr/>
        <p:txBody>
          <a:bodyPr/>
          <a:lstStyle/>
          <a:p>
            <a:fld id="{EECC7194-A4D0-457B-9D3E-53681723AFF7}" type="slidenum">
              <a:rPr lang="en-US" noProof="0" smtClean="0"/>
              <a:pPr/>
              <a:t>60</a:t>
            </a:fld>
            <a:endParaRPr lang="en-US" noProof="0" dirty="0"/>
          </a:p>
        </p:txBody>
      </p:sp>
      <p:sp>
        <p:nvSpPr>
          <p:cNvPr id="23" name="TextBox 22">
            <a:extLst>
              <a:ext uri="{FF2B5EF4-FFF2-40B4-BE49-F238E27FC236}">
                <a16:creationId xmlns:a16="http://schemas.microsoft.com/office/drawing/2014/main" id="{1C8F268A-C6B3-C783-710F-3202AA24A711}"/>
              </a:ext>
            </a:extLst>
          </p:cNvPr>
          <p:cNvSpPr txBox="1"/>
          <p:nvPr/>
        </p:nvSpPr>
        <p:spPr>
          <a:xfrm>
            <a:off x="171450" y="25360"/>
            <a:ext cx="5724525" cy="4247317"/>
          </a:xfrm>
          <a:prstGeom prst="rect">
            <a:avLst/>
          </a:prstGeom>
          <a:noFill/>
        </p:spPr>
        <p:txBody>
          <a:bodyPr wrap="square">
            <a:spAutoFit/>
          </a:bodyPr>
          <a:lstStyle/>
          <a:p>
            <a:pPr>
              <a:buNone/>
            </a:pPr>
            <a:r>
              <a:rPr lang="en-US" b="1" dirty="0">
                <a:solidFill>
                  <a:schemeClr val="accent5"/>
                </a:solidFill>
              </a:rPr>
              <a:t>Metrics for Success:</a:t>
            </a:r>
          </a:p>
          <a:p>
            <a:pPr>
              <a:buFont typeface="Arial" panose="020B0604020202020204" pitchFamily="34" charset="0"/>
              <a:buChar char="•"/>
            </a:pPr>
            <a:r>
              <a:rPr lang="en-US" b="1" dirty="0">
                <a:solidFill>
                  <a:schemeClr val="accent5"/>
                </a:solidFill>
              </a:rPr>
              <a:t>Engagement Rates</a:t>
            </a:r>
            <a:r>
              <a:rPr lang="en-US" dirty="0">
                <a:solidFill>
                  <a:schemeClr val="accent5"/>
                </a:solidFill>
              </a:rPr>
              <a:t>:</a:t>
            </a:r>
            <a:r>
              <a:rPr lang="en-US" dirty="0">
                <a:solidFill>
                  <a:schemeClr val="bg1"/>
                </a:solidFill>
              </a:rPr>
              <a:t> Track the engagement on posts made by Sachin, including likes, comments, shares, and click-through rates (CTR).</a:t>
            </a:r>
          </a:p>
          <a:p>
            <a:pPr>
              <a:buFont typeface="Arial" panose="020B0604020202020204" pitchFamily="34" charset="0"/>
              <a:buChar char="•"/>
            </a:pPr>
            <a:r>
              <a:rPr lang="en-US" b="1" dirty="0">
                <a:solidFill>
                  <a:schemeClr val="accent5"/>
                </a:solidFill>
              </a:rPr>
              <a:t>Lead Generation</a:t>
            </a:r>
            <a:r>
              <a:rPr lang="en-US" dirty="0">
                <a:solidFill>
                  <a:schemeClr val="accent5"/>
                </a:solidFill>
              </a:rPr>
              <a:t>: </a:t>
            </a:r>
            <a:r>
              <a:rPr lang="en-US" dirty="0">
                <a:solidFill>
                  <a:schemeClr val="bg1"/>
                </a:solidFill>
              </a:rPr>
              <a:t>Measure the number of leads generated from Instagram Stories, Facebook posts, and ads featuring Sachin. This could be tracked via a custom landing page or unique campaign codes.</a:t>
            </a:r>
          </a:p>
          <a:p>
            <a:pPr>
              <a:buFont typeface="Arial" panose="020B0604020202020204" pitchFamily="34" charset="0"/>
              <a:buChar char="•"/>
            </a:pPr>
            <a:r>
              <a:rPr lang="en-US" b="1" dirty="0">
                <a:solidFill>
                  <a:schemeClr val="accent5"/>
                </a:solidFill>
              </a:rPr>
              <a:t>Brand Sentiment</a:t>
            </a:r>
            <a:r>
              <a:rPr lang="en-US" dirty="0">
                <a:solidFill>
                  <a:schemeClr val="accent5"/>
                </a:solidFill>
              </a:rPr>
              <a:t>: </a:t>
            </a:r>
            <a:r>
              <a:rPr lang="en-US" dirty="0">
                <a:solidFill>
                  <a:schemeClr val="bg1"/>
                </a:solidFill>
              </a:rPr>
              <a:t>Monitor how people are reacting to the campaign, including positive mentions, hashtags used by followers, and the general sentiment around Dr Agarwal’s Eye Hospital during the campaign.</a:t>
            </a:r>
          </a:p>
          <a:p>
            <a:pPr>
              <a:buFont typeface="Arial" panose="020B0604020202020204" pitchFamily="34" charset="0"/>
              <a:buChar char="•"/>
            </a:pPr>
            <a:r>
              <a:rPr lang="en-US" b="1" dirty="0">
                <a:solidFill>
                  <a:schemeClr val="accent5"/>
                </a:solidFill>
              </a:rPr>
              <a:t>Conversion Rate</a:t>
            </a:r>
            <a:r>
              <a:rPr lang="en-US" dirty="0">
                <a:solidFill>
                  <a:schemeClr val="accent5"/>
                </a:solidFill>
              </a:rPr>
              <a:t>: </a:t>
            </a:r>
            <a:r>
              <a:rPr lang="en-US" dirty="0">
                <a:solidFill>
                  <a:schemeClr val="bg1"/>
                </a:solidFill>
              </a:rPr>
              <a:t>Track the number of consultations booked, particularly for senior citizens, in response to the campaign offers.</a:t>
            </a:r>
          </a:p>
        </p:txBody>
      </p:sp>
      <p:sp>
        <p:nvSpPr>
          <p:cNvPr id="25" name="TextBox 24">
            <a:extLst>
              <a:ext uri="{FF2B5EF4-FFF2-40B4-BE49-F238E27FC236}">
                <a16:creationId xmlns:a16="http://schemas.microsoft.com/office/drawing/2014/main" id="{876C3694-46C5-65CE-3E14-D4D66B3D10E0}"/>
              </a:ext>
            </a:extLst>
          </p:cNvPr>
          <p:cNvSpPr txBox="1"/>
          <p:nvPr/>
        </p:nvSpPr>
        <p:spPr>
          <a:xfrm>
            <a:off x="171450" y="4243269"/>
            <a:ext cx="6096000" cy="2585323"/>
          </a:xfrm>
          <a:prstGeom prst="rect">
            <a:avLst/>
          </a:prstGeom>
          <a:noFill/>
        </p:spPr>
        <p:txBody>
          <a:bodyPr wrap="square">
            <a:spAutoFit/>
          </a:bodyPr>
          <a:lstStyle/>
          <a:p>
            <a:pPr>
              <a:buNone/>
            </a:pPr>
            <a:r>
              <a:rPr lang="en-US" b="1" dirty="0">
                <a:solidFill>
                  <a:schemeClr val="accent5"/>
                </a:solidFill>
              </a:rPr>
              <a:t>Timeline:</a:t>
            </a:r>
          </a:p>
          <a:p>
            <a:pPr>
              <a:buFont typeface="Arial" panose="020B0604020202020204" pitchFamily="34" charset="0"/>
              <a:buChar char="•"/>
            </a:pPr>
            <a:r>
              <a:rPr lang="en-US" b="1" dirty="0">
                <a:solidFill>
                  <a:schemeClr val="tx2">
                    <a:lumMod val="25000"/>
                    <a:lumOff val="75000"/>
                  </a:schemeClr>
                </a:solidFill>
              </a:rPr>
              <a:t>Week 1</a:t>
            </a:r>
            <a:r>
              <a:rPr lang="en-US" dirty="0">
                <a:solidFill>
                  <a:schemeClr val="tx2">
                    <a:lumMod val="25000"/>
                    <a:lumOff val="75000"/>
                  </a:schemeClr>
                </a:solidFill>
              </a:rPr>
              <a:t>: </a:t>
            </a:r>
            <a:r>
              <a:rPr lang="en-US" dirty="0">
                <a:solidFill>
                  <a:schemeClr val="bg1"/>
                </a:solidFill>
              </a:rPr>
              <a:t>Pre-launch phase. Announcement of Sachin Tendulkar’s collaboration with Dr Agarwal’s Eye Hospital.</a:t>
            </a:r>
          </a:p>
          <a:p>
            <a:pPr>
              <a:buFont typeface="Arial" panose="020B0604020202020204" pitchFamily="34" charset="0"/>
              <a:buChar char="•"/>
            </a:pPr>
            <a:r>
              <a:rPr lang="en-US" b="1" dirty="0">
                <a:solidFill>
                  <a:schemeClr val="tx2">
                    <a:lumMod val="25000"/>
                    <a:lumOff val="75000"/>
                  </a:schemeClr>
                </a:solidFill>
              </a:rPr>
              <a:t>Week 2–4</a:t>
            </a:r>
            <a:r>
              <a:rPr lang="en-US" dirty="0">
                <a:solidFill>
                  <a:schemeClr val="tx2">
                    <a:lumMod val="25000"/>
                    <a:lumOff val="75000"/>
                  </a:schemeClr>
                </a:solidFill>
              </a:rPr>
              <a:t>:</a:t>
            </a:r>
            <a:r>
              <a:rPr lang="en-US" dirty="0">
                <a:solidFill>
                  <a:schemeClr val="bg1"/>
                </a:solidFill>
              </a:rPr>
              <a:t> Full launch. Sachin starts posting on social media and promoting services via video content, Instagram Stories, and Facebook posts.</a:t>
            </a:r>
          </a:p>
          <a:p>
            <a:pPr>
              <a:buFont typeface="Arial" panose="020B0604020202020204" pitchFamily="34" charset="0"/>
              <a:buChar char="•"/>
            </a:pPr>
            <a:r>
              <a:rPr lang="en-US" b="1" dirty="0">
                <a:solidFill>
                  <a:schemeClr val="tx2">
                    <a:lumMod val="25000"/>
                    <a:lumOff val="75000"/>
                  </a:schemeClr>
                </a:solidFill>
              </a:rPr>
              <a:t>Ongoing</a:t>
            </a:r>
            <a:r>
              <a:rPr lang="en-US" dirty="0">
                <a:solidFill>
                  <a:schemeClr val="tx2">
                    <a:lumMod val="25000"/>
                    <a:lumOff val="75000"/>
                  </a:schemeClr>
                </a:solidFill>
              </a:rPr>
              <a:t>: </a:t>
            </a:r>
            <a:r>
              <a:rPr lang="en-US" dirty="0">
                <a:solidFill>
                  <a:schemeClr val="bg1"/>
                </a:solidFill>
              </a:rPr>
              <a:t>Continuous engagement with followers through Instagram Stories and Twitter. Retargeting ads based on user interactions.</a:t>
            </a:r>
          </a:p>
        </p:txBody>
      </p:sp>
      <p:sp>
        <p:nvSpPr>
          <p:cNvPr id="27" name="TextBox 26">
            <a:extLst>
              <a:ext uri="{FF2B5EF4-FFF2-40B4-BE49-F238E27FC236}">
                <a16:creationId xmlns:a16="http://schemas.microsoft.com/office/drawing/2014/main" id="{841B33DE-2855-3B25-7D20-6165300E0FB7}"/>
              </a:ext>
            </a:extLst>
          </p:cNvPr>
          <p:cNvSpPr txBox="1"/>
          <p:nvPr/>
        </p:nvSpPr>
        <p:spPr>
          <a:xfrm>
            <a:off x="6029325" y="117693"/>
            <a:ext cx="5816913" cy="3416320"/>
          </a:xfrm>
          <a:prstGeom prst="rect">
            <a:avLst/>
          </a:prstGeom>
          <a:noFill/>
        </p:spPr>
        <p:txBody>
          <a:bodyPr wrap="square">
            <a:spAutoFit/>
          </a:bodyPr>
          <a:lstStyle/>
          <a:p>
            <a:pPr>
              <a:buNone/>
            </a:pPr>
            <a:r>
              <a:rPr lang="en-US" b="1" dirty="0">
                <a:solidFill>
                  <a:schemeClr val="accent5"/>
                </a:solidFill>
              </a:rPr>
              <a:t>Budget Considerations:</a:t>
            </a:r>
          </a:p>
          <a:p>
            <a:pPr>
              <a:buFont typeface="Arial" panose="020B0604020202020204" pitchFamily="34" charset="0"/>
              <a:buChar char="•"/>
            </a:pPr>
            <a:r>
              <a:rPr lang="en-US" b="1" dirty="0">
                <a:solidFill>
                  <a:schemeClr val="accent5"/>
                </a:solidFill>
              </a:rPr>
              <a:t>Influencer Fees</a:t>
            </a:r>
            <a:r>
              <a:rPr lang="en-US" dirty="0">
                <a:solidFill>
                  <a:schemeClr val="accent5"/>
                </a:solidFill>
              </a:rPr>
              <a:t>: </a:t>
            </a:r>
            <a:r>
              <a:rPr lang="en-US" dirty="0">
                <a:solidFill>
                  <a:schemeClr val="bg1"/>
                </a:solidFill>
              </a:rPr>
              <a:t>Sachin Tendulkar’s fees for promoting the brand can be significant, so allocate a portion of the budget for this, ensuring you get high visibility.</a:t>
            </a:r>
          </a:p>
          <a:p>
            <a:pPr>
              <a:buFont typeface="Arial" panose="020B0604020202020204" pitchFamily="34" charset="0"/>
              <a:buChar char="•"/>
            </a:pPr>
            <a:r>
              <a:rPr lang="en-US" b="1" dirty="0">
                <a:solidFill>
                  <a:schemeClr val="accent5"/>
                </a:solidFill>
              </a:rPr>
              <a:t>Paid Ads</a:t>
            </a:r>
            <a:r>
              <a:rPr lang="en-US" dirty="0">
                <a:solidFill>
                  <a:schemeClr val="accent5"/>
                </a:solidFill>
              </a:rPr>
              <a:t>: </a:t>
            </a:r>
            <a:r>
              <a:rPr lang="en-US" dirty="0">
                <a:solidFill>
                  <a:schemeClr val="bg1"/>
                </a:solidFill>
              </a:rPr>
              <a:t>A substantial part of the budget will go towards </a:t>
            </a:r>
            <a:r>
              <a:rPr lang="en-US" b="1" dirty="0">
                <a:solidFill>
                  <a:schemeClr val="tx2">
                    <a:lumMod val="25000"/>
                    <a:lumOff val="75000"/>
                  </a:schemeClr>
                </a:solidFill>
              </a:rPr>
              <a:t>Facebook and Instagram ads</a:t>
            </a:r>
            <a:r>
              <a:rPr lang="en-US" dirty="0">
                <a:solidFill>
                  <a:schemeClr val="tx2">
                    <a:lumMod val="25000"/>
                    <a:lumOff val="75000"/>
                  </a:schemeClr>
                </a:solidFill>
              </a:rPr>
              <a:t> </a:t>
            </a:r>
            <a:r>
              <a:rPr lang="en-US" dirty="0">
                <a:solidFill>
                  <a:schemeClr val="bg1"/>
                </a:solidFill>
              </a:rPr>
              <a:t>featuring Sachin to boost reach, especially targeting users who are likely to book consultations.</a:t>
            </a:r>
          </a:p>
          <a:p>
            <a:pPr>
              <a:buFont typeface="Arial" panose="020B0604020202020204" pitchFamily="34" charset="0"/>
              <a:buChar char="•"/>
            </a:pPr>
            <a:r>
              <a:rPr lang="en-US" b="1" dirty="0">
                <a:solidFill>
                  <a:schemeClr val="accent5"/>
                </a:solidFill>
              </a:rPr>
              <a:t>Creative Production</a:t>
            </a:r>
            <a:r>
              <a:rPr lang="en-US" dirty="0">
                <a:solidFill>
                  <a:schemeClr val="accent5"/>
                </a:solidFill>
              </a:rPr>
              <a:t>: </a:t>
            </a:r>
            <a:r>
              <a:rPr lang="en-US" dirty="0">
                <a:solidFill>
                  <a:schemeClr val="bg1"/>
                </a:solidFill>
              </a:rPr>
              <a:t>Budget for creating high-quality content, including professional video and photography shoots with Sachin.</a:t>
            </a:r>
          </a:p>
        </p:txBody>
      </p:sp>
    </p:spTree>
    <p:extLst>
      <p:ext uri="{BB962C8B-B14F-4D97-AF65-F5344CB8AC3E}">
        <p14:creationId xmlns:p14="http://schemas.microsoft.com/office/powerpoint/2010/main" val="1645591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0D2A75-C976-222C-0E58-2064A6E5B1F9}"/>
              </a:ext>
            </a:extLst>
          </p:cNvPr>
          <p:cNvSpPr>
            <a:spLocks noGrp="1"/>
          </p:cNvSpPr>
          <p:nvPr>
            <p:ph type="sldNum" sz="quarter" idx="11"/>
          </p:nvPr>
        </p:nvSpPr>
        <p:spPr/>
        <p:txBody>
          <a:bodyPr/>
          <a:lstStyle/>
          <a:p>
            <a:fld id="{EECC7194-A4D0-457B-9D3E-53681723AFF7}" type="slidenum">
              <a:rPr lang="en-US" noProof="0" smtClean="0"/>
              <a:pPr/>
              <a:t>61</a:t>
            </a:fld>
            <a:endParaRPr lang="en-US" noProof="0" dirty="0"/>
          </a:p>
        </p:txBody>
      </p:sp>
      <p:pic>
        <p:nvPicPr>
          <p:cNvPr id="4" name="Picture 3">
            <a:extLst>
              <a:ext uri="{FF2B5EF4-FFF2-40B4-BE49-F238E27FC236}">
                <a16:creationId xmlns:a16="http://schemas.microsoft.com/office/drawing/2014/main" id="{FE55F01D-0AA4-B8A6-3A5B-AD74733E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32" y="990201"/>
            <a:ext cx="3210373" cy="5715798"/>
          </a:xfrm>
          <a:prstGeom prst="rect">
            <a:avLst/>
          </a:prstGeom>
        </p:spPr>
      </p:pic>
      <p:sp>
        <p:nvSpPr>
          <p:cNvPr id="5" name="Title 20">
            <a:extLst>
              <a:ext uri="{FF2B5EF4-FFF2-40B4-BE49-F238E27FC236}">
                <a16:creationId xmlns:a16="http://schemas.microsoft.com/office/drawing/2014/main" id="{EEA98C53-D531-1921-E81B-452DB476B2B6}"/>
              </a:ext>
            </a:extLst>
          </p:cNvPr>
          <p:cNvSpPr>
            <a:spLocks noGrp="1"/>
          </p:cNvSpPr>
          <p:nvPr>
            <p:ph type="title"/>
          </p:nvPr>
        </p:nvSpPr>
        <p:spPr>
          <a:xfrm>
            <a:off x="315032" y="230670"/>
            <a:ext cx="7560000" cy="370166"/>
          </a:xfrm>
        </p:spPr>
        <p:txBody>
          <a:bodyPr/>
          <a:lstStyle/>
          <a:p>
            <a:r>
              <a:rPr lang="en-US" dirty="0"/>
              <a:t>Influencer endorsements</a:t>
            </a:r>
            <a:endParaRPr lang="en-IN" dirty="0"/>
          </a:p>
        </p:txBody>
      </p:sp>
      <p:sp>
        <p:nvSpPr>
          <p:cNvPr id="6" name="object 7" descr="Beige rectangle">
            <a:extLst>
              <a:ext uri="{FF2B5EF4-FFF2-40B4-BE49-F238E27FC236}">
                <a16:creationId xmlns:a16="http://schemas.microsoft.com/office/drawing/2014/main" id="{188EC3A3-6D35-A313-0EF7-B429CFE8150B}"/>
              </a:ext>
            </a:extLst>
          </p:cNvPr>
          <p:cNvSpPr/>
          <p:nvPr/>
        </p:nvSpPr>
        <p:spPr bwMode="white">
          <a:xfrm flipV="1">
            <a:off x="334249" y="600835"/>
            <a:ext cx="2909943"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IN" dirty="0"/>
          </a:p>
        </p:txBody>
      </p:sp>
      <p:sp>
        <p:nvSpPr>
          <p:cNvPr id="7" name="object 7" descr="Beige rectangle">
            <a:extLst>
              <a:ext uri="{FF2B5EF4-FFF2-40B4-BE49-F238E27FC236}">
                <a16:creationId xmlns:a16="http://schemas.microsoft.com/office/drawing/2014/main" id="{AD6374B2-80AB-0362-CA57-11D78799728E}"/>
              </a:ext>
            </a:extLst>
          </p:cNvPr>
          <p:cNvSpPr/>
          <p:nvPr/>
        </p:nvSpPr>
        <p:spPr bwMode="white">
          <a:xfrm flipV="1">
            <a:off x="3367030" y="623694"/>
            <a:ext cx="2909943" cy="4971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IN" dirty="0"/>
          </a:p>
        </p:txBody>
      </p:sp>
      <p:pic>
        <p:nvPicPr>
          <p:cNvPr id="9" name="Picture 8">
            <a:extLst>
              <a:ext uri="{FF2B5EF4-FFF2-40B4-BE49-F238E27FC236}">
                <a16:creationId xmlns:a16="http://schemas.microsoft.com/office/drawing/2014/main" id="{CB5E9EE7-3045-5D20-8751-854961236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75" y="989806"/>
            <a:ext cx="3219899" cy="5687219"/>
          </a:xfrm>
          <a:prstGeom prst="rect">
            <a:avLst/>
          </a:prstGeom>
        </p:spPr>
      </p:pic>
      <p:pic>
        <p:nvPicPr>
          <p:cNvPr id="11" name="Picture 10">
            <a:extLst>
              <a:ext uri="{FF2B5EF4-FFF2-40B4-BE49-F238E27FC236}">
                <a16:creationId xmlns:a16="http://schemas.microsoft.com/office/drawing/2014/main" id="{BCCBEFF9-9A5A-B92A-7E92-D6D9A6DC8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626" y="985438"/>
            <a:ext cx="3200847" cy="5725324"/>
          </a:xfrm>
          <a:prstGeom prst="rect">
            <a:avLst/>
          </a:prstGeom>
        </p:spPr>
      </p:pic>
    </p:spTree>
    <p:extLst>
      <p:ext uri="{BB962C8B-B14F-4D97-AF65-F5344CB8AC3E}">
        <p14:creationId xmlns:p14="http://schemas.microsoft.com/office/powerpoint/2010/main" val="3068559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52F332-E7DF-FF6F-30C4-2876BDE0C2F6}"/>
              </a:ext>
            </a:extLst>
          </p:cNvPr>
          <p:cNvSpPr>
            <a:spLocks noGrp="1"/>
          </p:cNvSpPr>
          <p:nvPr>
            <p:ph type="sldNum" sz="quarter" idx="11"/>
          </p:nvPr>
        </p:nvSpPr>
        <p:spPr/>
        <p:txBody>
          <a:bodyPr/>
          <a:lstStyle/>
          <a:p>
            <a:fld id="{EECC7194-A4D0-457B-9D3E-53681723AFF7}" type="slidenum">
              <a:rPr lang="en-US" noProof="0" smtClean="0"/>
              <a:pPr/>
              <a:t>62</a:t>
            </a:fld>
            <a:endParaRPr lang="en-US" noProof="0" dirty="0"/>
          </a:p>
        </p:txBody>
      </p:sp>
      <p:pic>
        <p:nvPicPr>
          <p:cNvPr id="4" name="Picture 3">
            <a:extLst>
              <a:ext uri="{FF2B5EF4-FFF2-40B4-BE49-F238E27FC236}">
                <a16:creationId xmlns:a16="http://schemas.microsoft.com/office/drawing/2014/main" id="{2AB5926C-5203-7DB8-FB1A-7D2D5D868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49" y="2478812"/>
            <a:ext cx="4305901" cy="4267796"/>
          </a:xfrm>
          <a:prstGeom prst="rect">
            <a:avLst/>
          </a:prstGeom>
        </p:spPr>
      </p:pic>
      <p:pic>
        <p:nvPicPr>
          <p:cNvPr id="6" name="Picture 5">
            <a:extLst>
              <a:ext uri="{FF2B5EF4-FFF2-40B4-BE49-F238E27FC236}">
                <a16:creationId xmlns:a16="http://schemas.microsoft.com/office/drawing/2014/main" id="{593B4767-77EA-6166-4CBB-534F7E1C3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286" y="111392"/>
            <a:ext cx="4315427" cy="2238687"/>
          </a:xfrm>
          <a:prstGeom prst="rect">
            <a:avLst/>
          </a:prstGeom>
        </p:spPr>
      </p:pic>
      <p:pic>
        <p:nvPicPr>
          <p:cNvPr id="8" name="Picture 7">
            <a:extLst>
              <a:ext uri="{FF2B5EF4-FFF2-40B4-BE49-F238E27FC236}">
                <a16:creationId xmlns:a16="http://schemas.microsoft.com/office/drawing/2014/main" id="{410183F8-4583-3D8D-0A43-786554EFD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2469286"/>
            <a:ext cx="4286848" cy="4277322"/>
          </a:xfrm>
          <a:prstGeom prst="rect">
            <a:avLst/>
          </a:prstGeom>
        </p:spPr>
      </p:pic>
    </p:spTree>
    <p:extLst>
      <p:ext uri="{BB962C8B-B14F-4D97-AF65-F5344CB8AC3E}">
        <p14:creationId xmlns:p14="http://schemas.microsoft.com/office/powerpoint/2010/main" val="784194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DEEC48-681E-F15C-D0AA-68E6624937A2}"/>
              </a:ext>
            </a:extLst>
          </p:cNvPr>
          <p:cNvSpPr>
            <a:spLocks noGrp="1"/>
          </p:cNvSpPr>
          <p:nvPr>
            <p:ph type="sldNum" sz="quarter" idx="11"/>
          </p:nvPr>
        </p:nvSpPr>
        <p:spPr/>
        <p:txBody>
          <a:bodyPr/>
          <a:lstStyle/>
          <a:p>
            <a:fld id="{EECC7194-A4D0-457B-9D3E-53681723AFF7}" type="slidenum">
              <a:rPr lang="en-US" noProof="0" smtClean="0"/>
              <a:pPr/>
              <a:t>63</a:t>
            </a:fld>
            <a:endParaRPr lang="en-US" noProof="0" dirty="0"/>
          </a:p>
        </p:txBody>
      </p:sp>
      <p:sp>
        <p:nvSpPr>
          <p:cNvPr id="3" name="Title 1">
            <a:extLst>
              <a:ext uri="{FF2B5EF4-FFF2-40B4-BE49-F238E27FC236}">
                <a16:creationId xmlns:a16="http://schemas.microsoft.com/office/drawing/2014/main" id="{B3C48C3A-C6C8-6D08-F7CE-A2B7E019F109}"/>
              </a:ext>
            </a:extLst>
          </p:cNvPr>
          <p:cNvSpPr>
            <a:spLocks noGrp="1"/>
          </p:cNvSpPr>
          <p:nvPr>
            <p:ph type="title"/>
          </p:nvPr>
        </p:nvSpPr>
        <p:spPr>
          <a:xfrm>
            <a:off x="331575" y="189061"/>
            <a:ext cx="7560000" cy="370166"/>
          </a:xfrm>
        </p:spPr>
        <p:txBody>
          <a:bodyPr/>
          <a:lstStyle/>
          <a:p>
            <a:r>
              <a:rPr lang="en-US" dirty="0"/>
              <a:t>Email marketing</a:t>
            </a:r>
          </a:p>
        </p:txBody>
      </p:sp>
      <p:sp>
        <p:nvSpPr>
          <p:cNvPr id="4" name="object 7" descr="Beige rectangle">
            <a:extLst>
              <a:ext uri="{FF2B5EF4-FFF2-40B4-BE49-F238E27FC236}">
                <a16:creationId xmlns:a16="http://schemas.microsoft.com/office/drawing/2014/main" id="{7EAF6CF2-085E-FC36-7A0C-63B68C34E9BD}"/>
              </a:ext>
            </a:extLst>
          </p:cNvPr>
          <p:cNvSpPr/>
          <p:nvPr/>
        </p:nvSpPr>
        <p:spPr bwMode="white">
          <a:xfrm flipV="1">
            <a:off x="331575" y="625900"/>
            <a:ext cx="373560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6" name="TextBox 5">
            <a:extLst>
              <a:ext uri="{FF2B5EF4-FFF2-40B4-BE49-F238E27FC236}">
                <a16:creationId xmlns:a16="http://schemas.microsoft.com/office/drawing/2014/main" id="{474EEB3E-AC1F-7BF0-3A36-CA6EF6758D0B}"/>
              </a:ext>
            </a:extLst>
          </p:cNvPr>
          <p:cNvSpPr txBox="1"/>
          <p:nvPr/>
        </p:nvSpPr>
        <p:spPr>
          <a:xfrm>
            <a:off x="331575" y="843677"/>
            <a:ext cx="6096000" cy="2585323"/>
          </a:xfrm>
          <a:prstGeom prst="rect">
            <a:avLst/>
          </a:prstGeom>
          <a:noFill/>
        </p:spPr>
        <p:txBody>
          <a:bodyPr wrap="square">
            <a:spAutoFit/>
          </a:bodyPr>
          <a:lstStyle/>
          <a:p>
            <a:pPr>
              <a:buNone/>
            </a:pPr>
            <a:r>
              <a:rPr lang="en-US" b="1" dirty="0">
                <a:solidFill>
                  <a:schemeClr val="accent5"/>
                </a:solidFill>
              </a:rPr>
              <a:t>Objective:</a:t>
            </a:r>
          </a:p>
          <a:p>
            <a:pPr>
              <a:buNone/>
            </a:pPr>
            <a:r>
              <a:rPr lang="en-US" dirty="0">
                <a:solidFill>
                  <a:schemeClr val="bg1"/>
                </a:solidFill>
              </a:rPr>
              <a:t>The goal of this email marketing campaign is to:</a:t>
            </a:r>
          </a:p>
          <a:p>
            <a:pPr>
              <a:buFont typeface="Arial" panose="020B0604020202020204" pitchFamily="34" charset="0"/>
              <a:buChar char="•"/>
            </a:pPr>
            <a:r>
              <a:rPr lang="en-US" dirty="0">
                <a:solidFill>
                  <a:schemeClr val="bg1"/>
                </a:solidFill>
              </a:rPr>
              <a:t>Drive awareness about the various services offered by Dr Agarwal’s Eye Hospital (e.g., cataract surgery, eye checkups, vision correction).</a:t>
            </a:r>
          </a:p>
          <a:p>
            <a:pPr>
              <a:buFont typeface="Arial" panose="020B0604020202020204" pitchFamily="34" charset="0"/>
              <a:buChar char="•"/>
            </a:pPr>
            <a:r>
              <a:rPr lang="en-US" dirty="0">
                <a:solidFill>
                  <a:schemeClr val="bg1"/>
                </a:solidFill>
              </a:rPr>
              <a:t>Encourage recipients to book consultations and treatments.</a:t>
            </a:r>
          </a:p>
          <a:p>
            <a:pPr>
              <a:buFont typeface="Arial" panose="020B0604020202020204" pitchFamily="34" charset="0"/>
              <a:buChar char="•"/>
            </a:pPr>
            <a:r>
              <a:rPr lang="en-US" dirty="0">
                <a:solidFill>
                  <a:schemeClr val="bg1"/>
                </a:solidFill>
              </a:rPr>
              <a:t>Keep existing patients engaged with updates, offers, and health tips.</a:t>
            </a:r>
          </a:p>
        </p:txBody>
      </p:sp>
      <p:sp>
        <p:nvSpPr>
          <p:cNvPr id="8" name="TextBox 7">
            <a:extLst>
              <a:ext uri="{FF2B5EF4-FFF2-40B4-BE49-F238E27FC236}">
                <a16:creationId xmlns:a16="http://schemas.microsoft.com/office/drawing/2014/main" id="{088CEA0E-98E4-4ED8-3A94-9393788ABB43}"/>
              </a:ext>
            </a:extLst>
          </p:cNvPr>
          <p:cNvSpPr txBox="1"/>
          <p:nvPr/>
        </p:nvSpPr>
        <p:spPr>
          <a:xfrm>
            <a:off x="331575" y="3429000"/>
            <a:ext cx="6096000" cy="3416320"/>
          </a:xfrm>
          <a:prstGeom prst="rect">
            <a:avLst/>
          </a:prstGeom>
          <a:noFill/>
        </p:spPr>
        <p:txBody>
          <a:bodyPr wrap="square">
            <a:spAutoFit/>
          </a:bodyPr>
          <a:lstStyle/>
          <a:p>
            <a:pPr>
              <a:buNone/>
            </a:pPr>
            <a:r>
              <a:rPr lang="en-US" b="1" dirty="0">
                <a:solidFill>
                  <a:schemeClr val="accent5"/>
                </a:solidFill>
              </a:rPr>
              <a:t>Target Audience:</a:t>
            </a:r>
          </a:p>
          <a:p>
            <a:pPr>
              <a:buFont typeface="Arial" panose="020B0604020202020204" pitchFamily="34" charset="0"/>
              <a:buChar char="•"/>
            </a:pPr>
            <a:r>
              <a:rPr lang="en-US" b="1" dirty="0">
                <a:solidFill>
                  <a:schemeClr val="tx2">
                    <a:lumMod val="25000"/>
                    <a:lumOff val="75000"/>
                  </a:schemeClr>
                </a:solidFill>
              </a:rPr>
              <a:t>Potential Patients</a:t>
            </a:r>
            <a:r>
              <a:rPr lang="en-US" dirty="0">
                <a:solidFill>
                  <a:schemeClr val="tx2">
                    <a:lumMod val="25000"/>
                    <a:lumOff val="75000"/>
                  </a:schemeClr>
                </a:solidFill>
              </a:rPr>
              <a:t>: </a:t>
            </a:r>
            <a:r>
              <a:rPr lang="en-US" dirty="0">
                <a:solidFill>
                  <a:schemeClr val="bg1"/>
                </a:solidFill>
              </a:rPr>
              <a:t>Individuals looking for eye care services like cataract surgery, vision correction, or general eye checkups.</a:t>
            </a:r>
          </a:p>
          <a:p>
            <a:pPr>
              <a:buFont typeface="Arial" panose="020B0604020202020204" pitchFamily="34" charset="0"/>
              <a:buChar char="•"/>
            </a:pPr>
            <a:r>
              <a:rPr lang="en-US" b="1" dirty="0">
                <a:solidFill>
                  <a:schemeClr val="tx2">
                    <a:lumMod val="25000"/>
                    <a:lumOff val="75000"/>
                  </a:schemeClr>
                </a:solidFill>
              </a:rPr>
              <a:t>Existing Patients</a:t>
            </a:r>
            <a:r>
              <a:rPr lang="en-US" dirty="0">
                <a:solidFill>
                  <a:schemeClr val="tx2">
                    <a:lumMod val="25000"/>
                    <a:lumOff val="75000"/>
                  </a:schemeClr>
                </a:solidFill>
              </a:rPr>
              <a:t>: </a:t>
            </a:r>
            <a:r>
              <a:rPr lang="en-US" dirty="0">
                <a:solidFill>
                  <a:schemeClr val="bg1"/>
                </a:solidFill>
              </a:rPr>
              <a:t>People who have already received treatment or consultations at Dr Agarwal’s Eye Hospital. Follow-ups to encourage repeat visits or regular eye checkups.</a:t>
            </a:r>
          </a:p>
          <a:p>
            <a:pPr>
              <a:buFont typeface="Arial" panose="020B0604020202020204" pitchFamily="34" charset="0"/>
              <a:buChar char="•"/>
            </a:pPr>
            <a:r>
              <a:rPr lang="en-US" b="1" dirty="0">
                <a:solidFill>
                  <a:schemeClr val="tx2">
                    <a:lumMod val="25000"/>
                    <a:lumOff val="75000"/>
                  </a:schemeClr>
                </a:solidFill>
              </a:rPr>
              <a:t>Senior Citizens</a:t>
            </a:r>
            <a:r>
              <a:rPr lang="en-US" dirty="0">
                <a:solidFill>
                  <a:schemeClr val="tx2">
                    <a:lumMod val="25000"/>
                    <a:lumOff val="75000"/>
                  </a:schemeClr>
                </a:solidFill>
              </a:rPr>
              <a:t>: </a:t>
            </a:r>
            <a:r>
              <a:rPr lang="en-US" dirty="0">
                <a:solidFill>
                  <a:schemeClr val="bg1"/>
                </a:solidFill>
              </a:rPr>
              <a:t>Special offers or discounts for seniors to encourage them to get eye care services.</a:t>
            </a:r>
          </a:p>
          <a:p>
            <a:pPr>
              <a:buFont typeface="Arial" panose="020B0604020202020204" pitchFamily="34" charset="0"/>
              <a:buChar char="•"/>
            </a:pPr>
            <a:r>
              <a:rPr lang="en-US" b="1" dirty="0">
                <a:solidFill>
                  <a:schemeClr val="tx2">
                    <a:lumMod val="25000"/>
                    <a:lumOff val="75000"/>
                  </a:schemeClr>
                </a:solidFill>
              </a:rPr>
              <a:t>Geographic Targeting</a:t>
            </a:r>
            <a:r>
              <a:rPr lang="en-US" dirty="0">
                <a:solidFill>
                  <a:schemeClr val="tx2">
                    <a:lumMod val="25000"/>
                    <a:lumOff val="75000"/>
                  </a:schemeClr>
                </a:solidFill>
              </a:rPr>
              <a:t>: </a:t>
            </a:r>
            <a:r>
              <a:rPr lang="en-US" dirty="0">
                <a:solidFill>
                  <a:schemeClr val="bg1"/>
                </a:solidFill>
              </a:rPr>
              <a:t>People residing in cities and regions where Dr Agarwal’s Eye Hospital has branches.</a:t>
            </a:r>
          </a:p>
        </p:txBody>
      </p:sp>
    </p:spTree>
    <p:extLst>
      <p:ext uri="{BB962C8B-B14F-4D97-AF65-F5344CB8AC3E}">
        <p14:creationId xmlns:p14="http://schemas.microsoft.com/office/powerpoint/2010/main" val="1256943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809FEDB-87A7-0B4A-D8EA-D8100F7EEF1D}"/>
              </a:ext>
            </a:extLst>
          </p:cNvPr>
          <p:cNvSpPr txBox="1"/>
          <p:nvPr/>
        </p:nvSpPr>
        <p:spPr>
          <a:xfrm>
            <a:off x="228600" y="173921"/>
            <a:ext cx="6096000" cy="6186309"/>
          </a:xfrm>
          <a:prstGeom prst="rect">
            <a:avLst/>
          </a:prstGeom>
          <a:noFill/>
        </p:spPr>
        <p:txBody>
          <a:bodyPr wrap="square">
            <a:spAutoFit/>
          </a:bodyPr>
          <a:lstStyle/>
          <a:p>
            <a:pPr>
              <a:buNone/>
            </a:pPr>
            <a:r>
              <a:rPr lang="en-US" b="1" dirty="0">
                <a:solidFill>
                  <a:schemeClr val="bg1"/>
                </a:solidFill>
              </a:rPr>
              <a:t>Email Campaign Types:</a:t>
            </a:r>
          </a:p>
          <a:p>
            <a:pPr>
              <a:buFont typeface="+mj-lt"/>
              <a:buAutoNum type="arabicPeriod"/>
            </a:pPr>
            <a:r>
              <a:rPr lang="en-US" b="1" dirty="0">
                <a:solidFill>
                  <a:schemeClr val="accent5"/>
                </a:solidFill>
              </a:rPr>
              <a:t>Welcome Emails</a:t>
            </a:r>
            <a:r>
              <a:rPr lang="en-US" dirty="0">
                <a:solidFill>
                  <a:schemeClr val="accent5"/>
                </a:solidFill>
              </a:rPr>
              <a:t>:</a:t>
            </a:r>
          </a:p>
          <a:p>
            <a:pPr marL="742950" lvl="1" indent="-285750">
              <a:buFont typeface="+mj-lt"/>
              <a:buAutoNum type="arabicPeriod"/>
            </a:pPr>
            <a:r>
              <a:rPr lang="en-US" b="1" dirty="0">
                <a:solidFill>
                  <a:schemeClr val="tx2">
                    <a:lumMod val="25000"/>
                    <a:lumOff val="75000"/>
                  </a:schemeClr>
                </a:solidFill>
              </a:rPr>
              <a:t>Goal</a:t>
            </a:r>
            <a:r>
              <a:rPr lang="en-US" dirty="0">
                <a:solidFill>
                  <a:schemeClr val="tx2">
                    <a:lumMod val="25000"/>
                    <a:lumOff val="75000"/>
                  </a:schemeClr>
                </a:solidFill>
              </a:rPr>
              <a:t>:</a:t>
            </a:r>
            <a:r>
              <a:rPr lang="en-US" dirty="0"/>
              <a:t> </a:t>
            </a:r>
            <a:r>
              <a:rPr lang="en-US" dirty="0">
                <a:solidFill>
                  <a:schemeClr val="bg1"/>
                </a:solidFill>
              </a:rPr>
              <a:t>Introduce Dr Agarwal’s Eye Hospital to new subscribers and build brand awareness.</a:t>
            </a:r>
          </a:p>
          <a:p>
            <a:pPr marL="742950" lvl="1" indent="-285750">
              <a:buFont typeface="+mj-lt"/>
              <a:buAutoNum type="arabicPeriod"/>
            </a:pPr>
            <a:r>
              <a:rPr lang="en-US" b="1" dirty="0">
                <a:solidFill>
                  <a:schemeClr val="tx2">
                    <a:lumMod val="25000"/>
                    <a:lumOff val="75000"/>
                  </a:schemeClr>
                </a:solidFill>
              </a:rPr>
              <a:t>Content</a:t>
            </a:r>
            <a:r>
              <a:rPr lang="en-US" dirty="0">
                <a:solidFill>
                  <a:schemeClr val="tx2">
                    <a:lumMod val="25000"/>
                    <a:lumOff val="75000"/>
                  </a:schemeClr>
                </a:solidFill>
              </a:rPr>
              <a:t>:</a:t>
            </a:r>
          </a:p>
          <a:p>
            <a:pPr marL="1143000" lvl="2" indent="-228600">
              <a:buFont typeface="+mj-lt"/>
              <a:buAutoNum type="arabicPeriod"/>
            </a:pPr>
            <a:r>
              <a:rPr lang="en-US" dirty="0">
                <a:solidFill>
                  <a:schemeClr val="bg1"/>
                </a:solidFill>
              </a:rPr>
              <a:t>Introduction to Dr Agarwal’s history and services.</a:t>
            </a:r>
          </a:p>
          <a:p>
            <a:pPr marL="1143000" lvl="2" indent="-228600">
              <a:buFont typeface="+mj-lt"/>
              <a:buAutoNum type="arabicPeriod"/>
            </a:pPr>
            <a:r>
              <a:rPr lang="en-US" dirty="0">
                <a:solidFill>
                  <a:schemeClr val="bg1"/>
                </a:solidFill>
              </a:rPr>
              <a:t>Highlight key treatments like cataract surgery, vision correction, and advanced eye care technologies.</a:t>
            </a:r>
          </a:p>
          <a:p>
            <a:pPr marL="1143000" lvl="2" indent="-228600">
              <a:buFont typeface="+mj-lt"/>
              <a:buAutoNum type="arabicPeriod"/>
            </a:pPr>
            <a:r>
              <a:rPr lang="en-US" dirty="0">
                <a:solidFill>
                  <a:schemeClr val="bg1"/>
                </a:solidFill>
              </a:rPr>
              <a:t>CTA: Book a free consultation or an eye checkup.</a:t>
            </a:r>
          </a:p>
          <a:p>
            <a:pPr>
              <a:buFont typeface="+mj-lt"/>
              <a:buAutoNum type="arabicPeriod"/>
            </a:pPr>
            <a:r>
              <a:rPr lang="en-US" b="1" dirty="0">
                <a:solidFill>
                  <a:schemeClr val="accent5"/>
                </a:solidFill>
              </a:rPr>
              <a:t>Educational Emails</a:t>
            </a:r>
            <a:r>
              <a:rPr lang="en-US" dirty="0">
                <a:solidFill>
                  <a:schemeClr val="accent5"/>
                </a:solidFill>
              </a:rPr>
              <a:t>:</a:t>
            </a:r>
          </a:p>
          <a:p>
            <a:pPr marL="742950" lvl="1" indent="-285750">
              <a:buFont typeface="+mj-lt"/>
              <a:buAutoNum type="arabicPeriod"/>
            </a:pPr>
            <a:r>
              <a:rPr lang="en-US" b="1" dirty="0">
                <a:solidFill>
                  <a:schemeClr val="tx2">
                    <a:lumMod val="25000"/>
                    <a:lumOff val="75000"/>
                  </a:schemeClr>
                </a:solidFill>
              </a:rPr>
              <a:t>Goal</a:t>
            </a:r>
            <a:r>
              <a:rPr lang="en-US" dirty="0">
                <a:solidFill>
                  <a:schemeClr val="tx2">
                    <a:lumMod val="25000"/>
                    <a:lumOff val="75000"/>
                  </a:schemeClr>
                </a:solidFill>
              </a:rPr>
              <a:t>: </a:t>
            </a:r>
            <a:r>
              <a:rPr lang="en-US" dirty="0">
                <a:solidFill>
                  <a:schemeClr val="bg1"/>
                </a:solidFill>
              </a:rPr>
              <a:t>Educate potential patients on the importance of eye health and the various services Dr Agarwal’s offers.</a:t>
            </a:r>
          </a:p>
          <a:p>
            <a:pPr marL="742950" lvl="1" indent="-285750">
              <a:buFont typeface="+mj-lt"/>
              <a:buAutoNum type="arabicPeriod"/>
            </a:pPr>
            <a:r>
              <a:rPr lang="en-US" b="1" dirty="0">
                <a:solidFill>
                  <a:schemeClr val="tx2">
                    <a:lumMod val="25000"/>
                    <a:lumOff val="75000"/>
                  </a:schemeClr>
                </a:solidFill>
              </a:rPr>
              <a:t>Content</a:t>
            </a:r>
            <a:r>
              <a:rPr lang="en-US" dirty="0">
                <a:solidFill>
                  <a:schemeClr val="tx2">
                    <a:lumMod val="25000"/>
                    <a:lumOff val="75000"/>
                  </a:schemeClr>
                </a:solidFill>
              </a:rPr>
              <a:t>:</a:t>
            </a:r>
          </a:p>
          <a:p>
            <a:pPr marL="1143000" lvl="2" indent="-228600">
              <a:buFont typeface="+mj-lt"/>
              <a:buAutoNum type="arabicPeriod"/>
            </a:pPr>
            <a:r>
              <a:rPr lang="en-US" dirty="0">
                <a:solidFill>
                  <a:schemeClr val="bg1"/>
                </a:solidFill>
              </a:rPr>
              <a:t>Information on common eye conditions (e.g., cataracts, glaucoma).</a:t>
            </a:r>
          </a:p>
          <a:p>
            <a:pPr marL="1143000" lvl="2" indent="-228600">
              <a:buFont typeface="+mj-lt"/>
              <a:buAutoNum type="arabicPeriod"/>
            </a:pPr>
            <a:r>
              <a:rPr lang="en-US" dirty="0">
                <a:solidFill>
                  <a:schemeClr val="bg1"/>
                </a:solidFill>
              </a:rPr>
              <a:t>Benefits of regular eye checkups.</a:t>
            </a:r>
          </a:p>
          <a:p>
            <a:pPr marL="1143000" lvl="2" indent="-228600">
              <a:buFont typeface="+mj-lt"/>
              <a:buAutoNum type="arabicPeriod"/>
            </a:pPr>
            <a:r>
              <a:rPr lang="en-US" dirty="0">
                <a:solidFill>
                  <a:schemeClr val="bg1"/>
                </a:solidFill>
              </a:rPr>
              <a:t>Treatment options at Dr Agarwal’s.</a:t>
            </a:r>
          </a:p>
          <a:p>
            <a:pPr marL="1143000" lvl="2" indent="-228600">
              <a:buFont typeface="+mj-lt"/>
              <a:buAutoNum type="arabicPeriod"/>
            </a:pPr>
            <a:r>
              <a:rPr lang="en-US" dirty="0">
                <a:solidFill>
                  <a:schemeClr val="bg1"/>
                </a:solidFill>
              </a:rPr>
              <a:t>CTA: Schedule an eye test or consultation.</a:t>
            </a:r>
          </a:p>
        </p:txBody>
      </p:sp>
    </p:spTree>
    <p:extLst>
      <p:ext uri="{BB962C8B-B14F-4D97-AF65-F5344CB8AC3E}">
        <p14:creationId xmlns:p14="http://schemas.microsoft.com/office/powerpoint/2010/main" val="2766293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78E377-F211-908B-264E-853FC564837A}"/>
              </a:ext>
            </a:extLst>
          </p:cNvPr>
          <p:cNvSpPr>
            <a:spLocks noGrp="1"/>
          </p:cNvSpPr>
          <p:nvPr>
            <p:ph type="sldNum" sz="quarter" idx="11"/>
          </p:nvPr>
        </p:nvSpPr>
        <p:spPr/>
        <p:txBody>
          <a:bodyPr/>
          <a:lstStyle/>
          <a:p>
            <a:fld id="{EECC7194-A4D0-457B-9D3E-53681723AFF7}" type="slidenum">
              <a:rPr lang="en-US" noProof="0" smtClean="0"/>
              <a:pPr/>
              <a:t>65</a:t>
            </a:fld>
            <a:endParaRPr lang="en-US" noProof="0" dirty="0"/>
          </a:p>
        </p:txBody>
      </p:sp>
      <p:sp>
        <p:nvSpPr>
          <p:cNvPr id="22" name="Rectangle 1">
            <a:extLst>
              <a:ext uri="{FF2B5EF4-FFF2-40B4-BE49-F238E27FC236}">
                <a16:creationId xmlns:a16="http://schemas.microsoft.com/office/drawing/2014/main" id="{798E40FF-151C-172B-B9EE-BC68E7FDC23A}"/>
              </a:ext>
            </a:extLst>
          </p:cNvPr>
          <p:cNvSpPr>
            <a:spLocks noChangeArrowheads="1"/>
          </p:cNvSpPr>
          <p:nvPr/>
        </p:nvSpPr>
        <p:spPr bwMode="auto">
          <a:xfrm>
            <a:off x="123825" y="173207"/>
            <a:ext cx="11582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Arial" panose="020B0604020202020204" pitchFamily="34" charset="0"/>
              </a:rPr>
              <a:t>3.Promotional Emails</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Goal</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Drive immediate conversions by offering special discounts or time-limited offers.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Content</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Special offers for senior citizens (e.g., free consultations for a limited period).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Discounts on treatments like cataract surgery, LASIK, etc.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Use Sachin Tendulkar’s endorsement if available for more credibility.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CTA: Book now or get a free consultation.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Arial" panose="020B0604020202020204" pitchFamily="34" charset="0"/>
              </a:rPr>
              <a:t>4.Testimonial and Success Story Emails</a:t>
            </a:r>
            <a:r>
              <a:rPr kumimoji="0" lang="en-US" altLang="en-US" sz="1800" b="0" i="0" u="none" strike="noStrike" cap="none" normalizeH="0" baseline="0" dirty="0">
                <a:ln>
                  <a:noFill/>
                </a:ln>
                <a:solidFill>
                  <a:schemeClr val="accent5"/>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Goal</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Build trust by sharing patient success stories or testimonials.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lumMod val="25000"/>
                    <a:lumOff val="75000"/>
                  </a:schemeClr>
                </a:solidFill>
                <a:effectLst/>
                <a:latin typeface="Arial" panose="020B0604020202020204" pitchFamily="34" charset="0"/>
              </a:rPr>
              <a:t>Content</a:t>
            </a:r>
            <a:r>
              <a:rPr kumimoji="0" lang="en-US" altLang="en-US" sz="1800" b="0" i="0" u="none" strike="noStrike" cap="none" normalizeH="0" baseline="0" dirty="0">
                <a:ln>
                  <a:noFill/>
                </a:ln>
                <a:solidFill>
                  <a:schemeClr val="tx2">
                    <a:lumMod val="25000"/>
                    <a:lumOff val="75000"/>
                  </a:schemeClr>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Share real-life patient testimonials that highlight positive experiences and successful treatments.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Include before-and-after photos if available.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CTA: Read more success stories or book a consultation to experience the results firsthand.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 name="TextBox 23">
            <a:extLst>
              <a:ext uri="{FF2B5EF4-FFF2-40B4-BE49-F238E27FC236}">
                <a16:creationId xmlns:a16="http://schemas.microsoft.com/office/drawing/2014/main" id="{8BF62976-5681-69A0-4950-94E6A223228B}"/>
              </a:ext>
            </a:extLst>
          </p:cNvPr>
          <p:cNvSpPr txBox="1"/>
          <p:nvPr/>
        </p:nvSpPr>
        <p:spPr>
          <a:xfrm>
            <a:off x="123825" y="3824511"/>
            <a:ext cx="6096000" cy="2585323"/>
          </a:xfrm>
          <a:prstGeom prst="rect">
            <a:avLst/>
          </a:prstGeom>
          <a:noFill/>
        </p:spPr>
        <p:txBody>
          <a:bodyPr wrap="square">
            <a:spAutoFit/>
          </a:bodyPr>
          <a:lstStyle/>
          <a:p>
            <a:pPr>
              <a:buNone/>
            </a:pPr>
            <a:r>
              <a:rPr lang="en-US" b="1" dirty="0">
                <a:solidFill>
                  <a:schemeClr val="accent5"/>
                </a:solidFill>
              </a:rPr>
              <a:t>5.Follow-Up Emails (Post Consultation)</a:t>
            </a:r>
            <a:r>
              <a:rPr lang="en-US" dirty="0">
                <a:solidFill>
                  <a:schemeClr val="accent5"/>
                </a:solidFill>
              </a:rPr>
              <a:t>:</a:t>
            </a:r>
          </a:p>
          <a:p>
            <a:pPr>
              <a:buFont typeface="Arial" panose="020B0604020202020204" pitchFamily="34" charset="0"/>
              <a:buChar char="•"/>
            </a:pPr>
            <a:r>
              <a:rPr lang="en-US" b="1" dirty="0">
                <a:solidFill>
                  <a:schemeClr val="tx2">
                    <a:lumMod val="25000"/>
                    <a:lumOff val="75000"/>
                  </a:schemeClr>
                </a:solidFill>
              </a:rPr>
              <a:t>Goal</a:t>
            </a:r>
            <a:r>
              <a:rPr lang="en-US" dirty="0">
                <a:solidFill>
                  <a:schemeClr val="tx2">
                    <a:lumMod val="25000"/>
                    <a:lumOff val="75000"/>
                  </a:schemeClr>
                </a:solidFill>
              </a:rPr>
              <a:t>: </a:t>
            </a:r>
            <a:r>
              <a:rPr lang="en-US" dirty="0">
                <a:solidFill>
                  <a:schemeClr val="bg1"/>
                </a:solidFill>
              </a:rPr>
              <a:t>Nurture relationships with existing patients and encourage regular checkups or follow-up appointments.</a:t>
            </a:r>
          </a:p>
          <a:p>
            <a:pPr>
              <a:buFont typeface="Arial" panose="020B0604020202020204" pitchFamily="34" charset="0"/>
              <a:buChar char="•"/>
            </a:pPr>
            <a:r>
              <a:rPr lang="en-US" b="1" dirty="0">
                <a:solidFill>
                  <a:schemeClr val="tx2">
                    <a:lumMod val="25000"/>
                    <a:lumOff val="75000"/>
                  </a:schemeClr>
                </a:solidFill>
              </a:rPr>
              <a:t>Content</a:t>
            </a:r>
            <a:r>
              <a:rPr lang="en-US" dirty="0">
                <a:solidFill>
                  <a:schemeClr val="tx2">
                    <a:lumMod val="25000"/>
                    <a:lumOff val="75000"/>
                  </a:schemeClr>
                </a:solidFill>
              </a:rPr>
              <a:t>:</a:t>
            </a:r>
          </a:p>
          <a:p>
            <a:pPr marL="742950" lvl="1" indent="-285750">
              <a:buFont typeface="Arial" panose="020B0604020202020204" pitchFamily="34" charset="0"/>
              <a:buChar char="•"/>
            </a:pPr>
            <a:r>
              <a:rPr lang="en-US" dirty="0">
                <a:solidFill>
                  <a:schemeClr val="bg1"/>
                </a:solidFill>
              </a:rPr>
              <a:t>A thank-you note for choosing Dr Agarwal’s Eye Hospital.</a:t>
            </a:r>
          </a:p>
          <a:p>
            <a:pPr marL="742950" lvl="1" indent="-285750">
              <a:buFont typeface="Arial" panose="020B0604020202020204" pitchFamily="34" charset="0"/>
              <a:buChar char="•"/>
            </a:pPr>
            <a:r>
              <a:rPr lang="en-US" dirty="0">
                <a:solidFill>
                  <a:schemeClr val="bg1"/>
                </a:solidFill>
              </a:rPr>
              <a:t>Tips for maintaining eye health after the treatment.</a:t>
            </a:r>
          </a:p>
          <a:p>
            <a:pPr marL="742950" lvl="1" indent="-285750">
              <a:buFont typeface="Arial" panose="020B0604020202020204" pitchFamily="34" charset="0"/>
              <a:buChar char="•"/>
            </a:pPr>
            <a:r>
              <a:rPr lang="en-US" dirty="0">
                <a:solidFill>
                  <a:schemeClr val="bg1"/>
                </a:solidFill>
              </a:rPr>
              <a:t>Reminder to schedule regular eye checkups.</a:t>
            </a:r>
          </a:p>
          <a:p>
            <a:pPr marL="742950" lvl="1" indent="-285750">
              <a:buFont typeface="Arial" panose="020B0604020202020204" pitchFamily="34" charset="0"/>
              <a:buChar char="•"/>
            </a:pPr>
            <a:r>
              <a:rPr lang="en-US" dirty="0">
                <a:solidFill>
                  <a:schemeClr val="bg1"/>
                </a:solidFill>
              </a:rPr>
              <a:t>CTA: Book your follow-up appointment.</a:t>
            </a:r>
          </a:p>
        </p:txBody>
      </p:sp>
    </p:spTree>
    <p:extLst>
      <p:ext uri="{BB962C8B-B14F-4D97-AF65-F5344CB8AC3E}">
        <p14:creationId xmlns:p14="http://schemas.microsoft.com/office/powerpoint/2010/main" val="666325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D8488F1-5CA1-16DD-76D7-B0B0C08FAE39}"/>
              </a:ext>
            </a:extLst>
          </p:cNvPr>
          <p:cNvSpPr txBox="1"/>
          <p:nvPr/>
        </p:nvSpPr>
        <p:spPr>
          <a:xfrm>
            <a:off x="152400" y="184904"/>
            <a:ext cx="6096000" cy="3139321"/>
          </a:xfrm>
          <a:prstGeom prst="rect">
            <a:avLst/>
          </a:prstGeom>
          <a:noFill/>
        </p:spPr>
        <p:txBody>
          <a:bodyPr wrap="square">
            <a:spAutoFit/>
          </a:bodyPr>
          <a:lstStyle/>
          <a:p>
            <a:pPr>
              <a:buNone/>
            </a:pPr>
            <a:r>
              <a:rPr lang="en-US" b="1" dirty="0">
                <a:solidFill>
                  <a:schemeClr val="accent5"/>
                </a:solidFill>
              </a:rPr>
              <a:t>6.Seasonal/Reminder Emails</a:t>
            </a:r>
            <a:r>
              <a:rPr lang="en-US" dirty="0">
                <a:solidFill>
                  <a:schemeClr val="accent5"/>
                </a:solidFill>
              </a:rPr>
              <a:t>:</a:t>
            </a:r>
          </a:p>
          <a:p>
            <a:pPr>
              <a:buFont typeface="Arial" panose="020B0604020202020204" pitchFamily="34" charset="0"/>
              <a:buChar char="•"/>
            </a:pPr>
            <a:r>
              <a:rPr lang="en-US" b="1" dirty="0">
                <a:solidFill>
                  <a:schemeClr val="tx2">
                    <a:lumMod val="25000"/>
                    <a:lumOff val="75000"/>
                  </a:schemeClr>
                </a:solidFill>
              </a:rPr>
              <a:t>Goal</a:t>
            </a:r>
            <a:r>
              <a:rPr lang="en-US" dirty="0">
                <a:solidFill>
                  <a:schemeClr val="tx2">
                    <a:lumMod val="25000"/>
                    <a:lumOff val="75000"/>
                  </a:schemeClr>
                </a:solidFill>
              </a:rPr>
              <a:t>: </a:t>
            </a:r>
            <a:r>
              <a:rPr lang="en-US" dirty="0">
                <a:solidFill>
                  <a:schemeClr val="bg1"/>
                </a:solidFill>
              </a:rPr>
              <a:t>Encourage patients to book appointments or take action during specific seasons or based on health needs.</a:t>
            </a:r>
          </a:p>
          <a:p>
            <a:pPr>
              <a:buFont typeface="Arial" panose="020B0604020202020204" pitchFamily="34" charset="0"/>
              <a:buChar char="•"/>
            </a:pPr>
            <a:r>
              <a:rPr lang="en-US" b="1" dirty="0">
                <a:solidFill>
                  <a:schemeClr val="tx2">
                    <a:lumMod val="25000"/>
                    <a:lumOff val="75000"/>
                  </a:schemeClr>
                </a:solidFill>
              </a:rPr>
              <a:t>Content</a:t>
            </a:r>
            <a:r>
              <a:rPr lang="en-US" dirty="0">
                <a:solidFill>
                  <a:schemeClr val="tx2">
                    <a:lumMod val="25000"/>
                    <a:lumOff val="75000"/>
                  </a:schemeClr>
                </a:solidFill>
              </a:rPr>
              <a:t>:</a:t>
            </a:r>
          </a:p>
          <a:p>
            <a:pPr marL="742950" lvl="1" indent="-285750">
              <a:buFont typeface="Arial" panose="020B0604020202020204" pitchFamily="34" charset="0"/>
              <a:buChar char="•"/>
            </a:pPr>
            <a:r>
              <a:rPr lang="en-US" dirty="0">
                <a:solidFill>
                  <a:schemeClr val="bg1"/>
                </a:solidFill>
              </a:rPr>
              <a:t>Seasonal reminders like “Prepare for summer – Protect your eyes from UV damage.”</a:t>
            </a:r>
          </a:p>
          <a:p>
            <a:pPr marL="742950" lvl="1" indent="-285750">
              <a:buFont typeface="Arial" panose="020B0604020202020204" pitchFamily="34" charset="0"/>
              <a:buChar char="•"/>
            </a:pPr>
            <a:r>
              <a:rPr lang="en-US" dirty="0">
                <a:solidFill>
                  <a:schemeClr val="bg1"/>
                </a:solidFill>
              </a:rPr>
              <a:t>Year-end health checkups or reminder for annual eye exams.</a:t>
            </a:r>
          </a:p>
          <a:p>
            <a:pPr marL="742950" lvl="1" indent="-285750">
              <a:buFont typeface="Arial" panose="020B0604020202020204" pitchFamily="34" charset="0"/>
              <a:buChar char="•"/>
            </a:pPr>
            <a:r>
              <a:rPr lang="en-US" dirty="0">
                <a:solidFill>
                  <a:schemeClr val="bg1"/>
                </a:solidFill>
              </a:rPr>
              <a:t>Offer for the holiday season or new year (e.g., “Start the year with clearer vision”).</a:t>
            </a:r>
          </a:p>
          <a:p>
            <a:pPr marL="742950" lvl="1" indent="-285750">
              <a:buFont typeface="Arial" panose="020B0604020202020204" pitchFamily="34" charset="0"/>
              <a:buChar char="•"/>
            </a:pPr>
            <a:r>
              <a:rPr lang="en-US" dirty="0">
                <a:solidFill>
                  <a:schemeClr val="bg1"/>
                </a:solidFill>
              </a:rPr>
              <a:t>CTA: Book a seasonal eye checkup.</a:t>
            </a:r>
          </a:p>
        </p:txBody>
      </p:sp>
    </p:spTree>
    <p:extLst>
      <p:ext uri="{BB962C8B-B14F-4D97-AF65-F5344CB8AC3E}">
        <p14:creationId xmlns:p14="http://schemas.microsoft.com/office/powerpoint/2010/main" val="84551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291950-BA39-9328-D730-D2344F46ED5B}"/>
              </a:ext>
            </a:extLst>
          </p:cNvPr>
          <p:cNvSpPr>
            <a:spLocks noGrp="1"/>
          </p:cNvSpPr>
          <p:nvPr>
            <p:ph type="sldNum" sz="quarter" idx="11"/>
          </p:nvPr>
        </p:nvSpPr>
        <p:spPr/>
        <p:txBody>
          <a:bodyPr/>
          <a:lstStyle/>
          <a:p>
            <a:fld id="{EECC7194-A4D0-457B-9D3E-53681723AFF7}" type="slidenum">
              <a:rPr lang="en-US" noProof="0" smtClean="0"/>
              <a:pPr/>
              <a:t>67</a:t>
            </a:fld>
            <a:endParaRPr lang="en-US" noProof="0" dirty="0"/>
          </a:p>
        </p:txBody>
      </p:sp>
      <p:sp>
        <p:nvSpPr>
          <p:cNvPr id="23" name="TextBox 22">
            <a:extLst>
              <a:ext uri="{FF2B5EF4-FFF2-40B4-BE49-F238E27FC236}">
                <a16:creationId xmlns:a16="http://schemas.microsoft.com/office/drawing/2014/main" id="{54E4CCF1-2A99-67F6-61D6-6E361D45708E}"/>
              </a:ext>
            </a:extLst>
          </p:cNvPr>
          <p:cNvSpPr txBox="1"/>
          <p:nvPr/>
        </p:nvSpPr>
        <p:spPr>
          <a:xfrm>
            <a:off x="209550" y="190692"/>
            <a:ext cx="6096000" cy="6186309"/>
          </a:xfrm>
          <a:prstGeom prst="rect">
            <a:avLst/>
          </a:prstGeom>
          <a:noFill/>
        </p:spPr>
        <p:txBody>
          <a:bodyPr wrap="square">
            <a:spAutoFit/>
          </a:bodyPr>
          <a:lstStyle/>
          <a:p>
            <a:pPr>
              <a:buNone/>
            </a:pPr>
            <a:r>
              <a:rPr lang="en-US" b="1" dirty="0">
                <a:solidFill>
                  <a:schemeClr val="accent5"/>
                </a:solidFill>
              </a:rPr>
              <a:t>Email Structure:</a:t>
            </a:r>
          </a:p>
          <a:p>
            <a:pPr>
              <a:buFont typeface="+mj-lt"/>
              <a:buAutoNum type="arabicPeriod"/>
            </a:pPr>
            <a:r>
              <a:rPr lang="en-US" b="1" dirty="0">
                <a:solidFill>
                  <a:schemeClr val="tx2">
                    <a:lumMod val="25000"/>
                    <a:lumOff val="75000"/>
                  </a:schemeClr>
                </a:solidFill>
              </a:rPr>
              <a:t>Subject Line</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Keep it short, clear, and personalized to grab attention.</a:t>
            </a:r>
          </a:p>
          <a:p>
            <a:pPr marL="742950" lvl="1" indent="-285750">
              <a:buFont typeface="+mj-lt"/>
              <a:buAutoNum type="arabicPeriod"/>
            </a:pPr>
            <a:r>
              <a:rPr lang="en-US" dirty="0">
                <a:solidFill>
                  <a:schemeClr val="bg1"/>
                </a:solidFill>
              </a:rPr>
              <a:t>Example: “Get Your Clear Vision Back – Book a Free Consultation Now!”</a:t>
            </a:r>
          </a:p>
          <a:p>
            <a:pPr>
              <a:buFont typeface="+mj-lt"/>
              <a:buAutoNum type="arabicPeriod"/>
            </a:pPr>
            <a:r>
              <a:rPr lang="en-US" b="1" dirty="0">
                <a:solidFill>
                  <a:schemeClr val="tx2">
                    <a:lumMod val="25000"/>
                    <a:lumOff val="75000"/>
                  </a:schemeClr>
                </a:solidFill>
              </a:rPr>
              <a:t>Personalized Greeting</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Use the recipient’s name to create a personal connection.</a:t>
            </a:r>
          </a:p>
          <a:p>
            <a:pPr marL="742950" lvl="1" indent="-285750">
              <a:buFont typeface="+mj-lt"/>
              <a:buAutoNum type="arabicPeriod"/>
            </a:pPr>
            <a:r>
              <a:rPr lang="en-US" dirty="0">
                <a:solidFill>
                  <a:schemeClr val="bg1"/>
                </a:solidFill>
              </a:rPr>
              <a:t>Example: “Hi [Name], we’re excited to help you with your eye care needs!”</a:t>
            </a:r>
          </a:p>
          <a:p>
            <a:pPr>
              <a:buFont typeface="+mj-lt"/>
              <a:buAutoNum type="arabicPeriod"/>
            </a:pPr>
            <a:r>
              <a:rPr lang="en-US" b="1" dirty="0">
                <a:solidFill>
                  <a:schemeClr val="tx2">
                    <a:lumMod val="25000"/>
                    <a:lumOff val="75000"/>
                  </a:schemeClr>
                </a:solidFill>
              </a:rPr>
              <a:t>Compelling Visuals</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Include high-quality images of the hospital, doctors, happy patients, and relevant eye care treatments.</a:t>
            </a:r>
          </a:p>
          <a:p>
            <a:pPr marL="742950" lvl="1" indent="-285750">
              <a:buFont typeface="+mj-lt"/>
              <a:buAutoNum type="arabicPeriod"/>
            </a:pPr>
            <a:r>
              <a:rPr lang="en-US" dirty="0">
                <a:solidFill>
                  <a:schemeClr val="bg1"/>
                </a:solidFill>
              </a:rPr>
              <a:t>Add a short video from Dr Agarwal’s or Sachin Tendulkar endorsing the services (if applicable).</a:t>
            </a:r>
          </a:p>
          <a:p>
            <a:pPr>
              <a:buFont typeface="+mj-lt"/>
              <a:buAutoNum type="arabicPeriod"/>
            </a:pPr>
            <a:r>
              <a:rPr lang="en-US" b="1" dirty="0">
                <a:solidFill>
                  <a:schemeClr val="tx2">
                    <a:lumMod val="25000"/>
                    <a:lumOff val="75000"/>
                  </a:schemeClr>
                </a:solidFill>
              </a:rPr>
              <a:t>Clear Call-to-Action (CTA)</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Each email should have a clear CTA to encourage immediate action.</a:t>
            </a:r>
          </a:p>
          <a:p>
            <a:pPr marL="742950" lvl="1" indent="-285750">
              <a:buFont typeface="+mj-lt"/>
              <a:buAutoNum type="arabicPeriod"/>
            </a:pPr>
            <a:r>
              <a:rPr lang="en-US" dirty="0">
                <a:solidFill>
                  <a:schemeClr val="bg1"/>
                </a:solidFill>
              </a:rPr>
              <a:t>Example: “Book your consultation now” or “Learn more about our treatments”.</a:t>
            </a:r>
          </a:p>
        </p:txBody>
      </p:sp>
      <p:sp>
        <p:nvSpPr>
          <p:cNvPr id="25" name="TextBox 24">
            <a:extLst>
              <a:ext uri="{FF2B5EF4-FFF2-40B4-BE49-F238E27FC236}">
                <a16:creationId xmlns:a16="http://schemas.microsoft.com/office/drawing/2014/main" id="{FBA39335-5C7F-7C59-443A-C51ADCBFAF88}"/>
              </a:ext>
            </a:extLst>
          </p:cNvPr>
          <p:cNvSpPr txBox="1"/>
          <p:nvPr/>
        </p:nvSpPr>
        <p:spPr>
          <a:xfrm>
            <a:off x="6238875" y="599986"/>
            <a:ext cx="6096000" cy="1200329"/>
          </a:xfrm>
          <a:prstGeom prst="rect">
            <a:avLst/>
          </a:prstGeom>
          <a:noFill/>
        </p:spPr>
        <p:txBody>
          <a:bodyPr wrap="square">
            <a:spAutoFit/>
          </a:bodyPr>
          <a:lstStyle/>
          <a:p>
            <a:r>
              <a:rPr lang="en-US" b="1" dirty="0">
                <a:solidFill>
                  <a:schemeClr val="tx2">
                    <a:lumMod val="25000"/>
                    <a:lumOff val="75000"/>
                  </a:schemeClr>
                </a:solidFill>
              </a:rPr>
              <a:t>5.Contact Information &amp; Social Proof</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Include hospital contact information and links to social media profiles for trust and credibility.</a:t>
            </a:r>
          </a:p>
          <a:p>
            <a:pPr marL="742950" lvl="1" indent="-285750">
              <a:buFont typeface="+mj-lt"/>
              <a:buAutoNum type="arabicPeriod"/>
            </a:pPr>
            <a:r>
              <a:rPr lang="en-US" dirty="0">
                <a:solidFill>
                  <a:schemeClr val="bg1"/>
                </a:solidFill>
              </a:rPr>
              <a:t>Include positive reviews or ratings if available.</a:t>
            </a:r>
          </a:p>
        </p:txBody>
      </p:sp>
    </p:spTree>
    <p:extLst>
      <p:ext uri="{BB962C8B-B14F-4D97-AF65-F5344CB8AC3E}">
        <p14:creationId xmlns:p14="http://schemas.microsoft.com/office/powerpoint/2010/main" val="1998977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82E176C-6780-198F-CC66-3817CAA9548A}"/>
              </a:ext>
            </a:extLst>
          </p:cNvPr>
          <p:cNvSpPr txBox="1"/>
          <p:nvPr/>
        </p:nvSpPr>
        <p:spPr>
          <a:xfrm>
            <a:off x="171450" y="339715"/>
            <a:ext cx="5410200" cy="3693319"/>
          </a:xfrm>
          <a:prstGeom prst="rect">
            <a:avLst/>
          </a:prstGeom>
          <a:noFill/>
        </p:spPr>
        <p:txBody>
          <a:bodyPr wrap="square">
            <a:spAutoFit/>
          </a:bodyPr>
          <a:lstStyle/>
          <a:p>
            <a:pPr>
              <a:buNone/>
            </a:pPr>
            <a:r>
              <a:rPr lang="en-US" b="1" dirty="0">
                <a:solidFill>
                  <a:schemeClr val="accent5"/>
                </a:solidFill>
              </a:rPr>
              <a:t>Frequency of Emails:</a:t>
            </a:r>
          </a:p>
          <a:p>
            <a:pPr>
              <a:buFont typeface="Arial" panose="020B0604020202020204" pitchFamily="34" charset="0"/>
              <a:buChar char="•"/>
            </a:pPr>
            <a:r>
              <a:rPr lang="en-US" b="1" dirty="0">
                <a:solidFill>
                  <a:schemeClr val="tx2">
                    <a:lumMod val="25000"/>
                    <a:lumOff val="75000"/>
                  </a:schemeClr>
                </a:solidFill>
              </a:rPr>
              <a:t>Welcome Email</a:t>
            </a:r>
            <a:r>
              <a:rPr lang="en-US" dirty="0">
                <a:solidFill>
                  <a:schemeClr val="tx2">
                    <a:lumMod val="25000"/>
                    <a:lumOff val="75000"/>
                  </a:schemeClr>
                </a:solidFill>
              </a:rPr>
              <a:t>: </a:t>
            </a:r>
            <a:r>
              <a:rPr lang="en-US" dirty="0">
                <a:solidFill>
                  <a:schemeClr val="bg1"/>
                </a:solidFill>
              </a:rPr>
              <a:t>Sent immediately after subscription.</a:t>
            </a:r>
          </a:p>
          <a:p>
            <a:pPr>
              <a:buFont typeface="Arial" panose="020B0604020202020204" pitchFamily="34" charset="0"/>
              <a:buChar char="•"/>
            </a:pPr>
            <a:r>
              <a:rPr lang="en-US" b="1" dirty="0">
                <a:solidFill>
                  <a:schemeClr val="tx2">
                    <a:lumMod val="25000"/>
                    <a:lumOff val="75000"/>
                  </a:schemeClr>
                </a:solidFill>
              </a:rPr>
              <a:t>Educational Emails</a:t>
            </a:r>
            <a:r>
              <a:rPr lang="en-US" dirty="0">
                <a:solidFill>
                  <a:schemeClr val="tx2">
                    <a:lumMod val="25000"/>
                    <a:lumOff val="75000"/>
                  </a:schemeClr>
                </a:solidFill>
              </a:rPr>
              <a:t>: </a:t>
            </a:r>
            <a:r>
              <a:rPr lang="en-US" dirty="0">
                <a:solidFill>
                  <a:schemeClr val="bg1"/>
                </a:solidFill>
              </a:rPr>
              <a:t>Bi-weekly or monthly, depending on the need for information.</a:t>
            </a:r>
          </a:p>
          <a:p>
            <a:pPr>
              <a:buFont typeface="Arial" panose="020B0604020202020204" pitchFamily="34" charset="0"/>
              <a:buChar char="•"/>
            </a:pPr>
            <a:r>
              <a:rPr lang="en-US" b="1" dirty="0">
                <a:solidFill>
                  <a:schemeClr val="tx2">
                    <a:lumMod val="25000"/>
                    <a:lumOff val="75000"/>
                  </a:schemeClr>
                </a:solidFill>
              </a:rPr>
              <a:t>Promotional Emails</a:t>
            </a:r>
            <a:r>
              <a:rPr lang="en-US" dirty="0">
                <a:solidFill>
                  <a:schemeClr val="tx2">
                    <a:lumMod val="25000"/>
                    <a:lumOff val="75000"/>
                  </a:schemeClr>
                </a:solidFill>
              </a:rPr>
              <a:t>: </a:t>
            </a:r>
            <a:r>
              <a:rPr lang="en-US" dirty="0">
                <a:solidFill>
                  <a:schemeClr val="bg1"/>
                </a:solidFill>
              </a:rPr>
              <a:t>As needed (e.g., limited-time offers, festive discounts, etc.).</a:t>
            </a:r>
          </a:p>
          <a:p>
            <a:pPr>
              <a:buFont typeface="Arial" panose="020B0604020202020204" pitchFamily="34" charset="0"/>
              <a:buChar char="•"/>
            </a:pPr>
            <a:r>
              <a:rPr lang="en-US" b="1" dirty="0">
                <a:solidFill>
                  <a:schemeClr val="tx2">
                    <a:lumMod val="25000"/>
                    <a:lumOff val="75000"/>
                  </a:schemeClr>
                </a:solidFill>
              </a:rPr>
              <a:t>Testimonial Emails</a:t>
            </a:r>
            <a:r>
              <a:rPr lang="en-US" dirty="0">
                <a:solidFill>
                  <a:schemeClr val="tx2">
                    <a:lumMod val="25000"/>
                    <a:lumOff val="75000"/>
                  </a:schemeClr>
                </a:solidFill>
              </a:rPr>
              <a:t>: </a:t>
            </a:r>
            <a:r>
              <a:rPr lang="en-US" dirty="0">
                <a:solidFill>
                  <a:schemeClr val="bg1"/>
                </a:solidFill>
              </a:rPr>
              <a:t>Monthly or quarterly to maintain engagement.</a:t>
            </a:r>
          </a:p>
          <a:p>
            <a:pPr>
              <a:buFont typeface="Arial" panose="020B0604020202020204" pitchFamily="34" charset="0"/>
              <a:buChar char="•"/>
            </a:pPr>
            <a:r>
              <a:rPr lang="en-US" b="1" dirty="0">
                <a:solidFill>
                  <a:schemeClr val="tx2">
                    <a:lumMod val="25000"/>
                    <a:lumOff val="75000"/>
                  </a:schemeClr>
                </a:solidFill>
              </a:rPr>
              <a:t>Follow-Up Emails</a:t>
            </a:r>
            <a:r>
              <a:rPr lang="en-US" dirty="0">
                <a:solidFill>
                  <a:schemeClr val="tx2">
                    <a:lumMod val="25000"/>
                    <a:lumOff val="75000"/>
                  </a:schemeClr>
                </a:solidFill>
              </a:rPr>
              <a:t>: </a:t>
            </a:r>
            <a:r>
              <a:rPr lang="en-US" dirty="0">
                <a:solidFill>
                  <a:schemeClr val="bg1"/>
                </a:solidFill>
              </a:rPr>
              <a:t>A week after the consultation, then quarterly for regular checkups.</a:t>
            </a:r>
          </a:p>
          <a:p>
            <a:pPr>
              <a:buFont typeface="Arial" panose="020B0604020202020204" pitchFamily="34" charset="0"/>
              <a:buChar char="•"/>
            </a:pPr>
            <a:r>
              <a:rPr lang="en-US" b="1" dirty="0">
                <a:solidFill>
                  <a:schemeClr val="tx2">
                    <a:lumMod val="25000"/>
                    <a:lumOff val="75000"/>
                  </a:schemeClr>
                </a:solidFill>
              </a:rPr>
              <a:t>Seasonal Emails</a:t>
            </a:r>
            <a:r>
              <a:rPr lang="en-US" dirty="0">
                <a:solidFill>
                  <a:schemeClr val="tx2">
                    <a:lumMod val="25000"/>
                    <a:lumOff val="75000"/>
                  </a:schemeClr>
                </a:solidFill>
              </a:rPr>
              <a:t>: </a:t>
            </a:r>
            <a:r>
              <a:rPr lang="en-US" dirty="0">
                <a:solidFill>
                  <a:schemeClr val="bg1"/>
                </a:solidFill>
              </a:rPr>
              <a:t>Sent based on key dates (e.g., seasonal health tips, new year offers).</a:t>
            </a:r>
          </a:p>
        </p:txBody>
      </p:sp>
      <p:sp>
        <p:nvSpPr>
          <p:cNvPr id="25" name="TextBox 24">
            <a:extLst>
              <a:ext uri="{FF2B5EF4-FFF2-40B4-BE49-F238E27FC236}">
                <a16:creationId xmlns:a16="http://schemas.microsoft.com/office/drawing/2014/main" id="{A8B67020-542F-537F-E4EF-21FC018E168B}"/>
              </a:ext>
            </a:extLst>
          </p:cNvPr>
          <p:cNvSpPr txBox="1"/>
          <p:nvPr/>
        </p:nvSpPr>
        <p:spPr>
          <a:xfrm>
            <a:off x="6096000" y="339715"/>
            <a:ext cx="5410200" cy="4801314"/>
          </a:xfrm>
          <a:prstGeom prst="rect">
            <a:avLst/>
          </a:prstGeom>
          <a:noFill/>
        </p:spPr>
        <p:txBody>
          <a:bodyPr wrap="square">
            <a:spAutoFit/>
          </a:bodyPr>
          <a:lstStyle/>
          <a:p>
            <a:pPr>
              <a:buNone/>
            </a:pPr>
            <a:r>
              <a:rPr lang="en-US" b="1" dirty="0">
                <a:solidFill>
                  <a:schemeClr val="accent5"/>
                </a:solidFill>
              </a:rPr>
              <a:t>Segmentation Strategy:</a:t>
            </a:r>
          </a:p>
          <a:p>
            <a:pPr>
              <a:buNone/>
            </a:pPr>
            <a:r>
              <a:rPr lang="en-US" dirty="0">
                <a:solidFill>
                  <a:schemeClr val="bg1"/>
                </a:solidFill>
              </a:rPr>
              <a:t>To improve engagement, we will segment the email list based on the following criteria:</a:t>
            </a:r>
          </a:p>
          <a:p>
            <a:pPr>
              <a:buFont typeface="+mj-lt"/>
              <a:buAutoNum type="arabicPeriod"/>
            </a:pPr>
            <a:r>
              <a:rPr lang="en-US" b="1" dirty="0">
                <a:solidFill>
                  <a:schemeClr val="tx2">
                    <a:lumMod val="25000"/>
                    <a:lumOff val="75000"/>
                  </a:schemeClr>
                </a:solidFill>
              </a:rPr>
              <a:t>New Subscribers vs. Existing Patients</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Tailor the messaging to new subscribers, introducing them to the hospital’s services.</a:t>
            </a:r>
          </a:p>
          <a:p>
            <a:pPr marL="742950" lvl="1" indent="-285750">
              <a:buFont typeface="+mj-lt"/>
              <a:buAutoNum type="arabicPeriod"/>
            </a:pPr>
            <a:r>
              <a:rPr lang="en-US" dirty="0">
                <a:solidFill>
                  <a:schemeClr val="bg1"/>
                </a:solidFill>
              </a:rPr>
              <a:t>For existing patients, focus on follow-up care, reminders, and loyalty offers.</a:t>
            </a:r>
          </a:p>
          <a:p>
            <a:pPr>
              <a:buFont typeface="+mj-lt"/>
              <a:buAutoNum type="arabicPeriod"/>
            </a:pPr>
            <a:r>
              <a:rPr lang="en-US" b="1" dirty="0">
                <a:solidFill>
                  <a:schemeClr val="tx2">
                    <a:lumMod val="25000"/>
                    <a:lumOff val="75000"/>
                  </a:schemeClr>
                </a:solidFill>
              </a:rPr>
              <a:t>Geographic Location</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Send region-specific emails based on where the recipient is located (e.g., promote the nearest Dr Agarwal branch).</a:t>
            </a:r>
          </a:p>
          <a:p>
            <a:pPr>
              <a:buFont typeface="+mj-lt"/>
              <a:buAutoNum type="arabicPeriod"/>
            </a:pPr>
            <a:r>
              <a:rPr lang="en-US" b="1" dirty="0">
                <a:solidFill>
                  <a:schemeClr val="tx2">
                    <a:lumMod val="25000"/>
                    <a:lumOff val="75000"/>
                  </a:schemeClr>
                </a:solidFill>
              </a:rPr>
              <a:t>Interest-Based Segmentation</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Segment users by the services they’re interested in, such as cataract surgery, LASIK, or general eye checkups, and tailor the content accordingly.</a:t>
            </a:r>
          </a:p>
        </p:txBody>
      </p:sp>
    </p:spTree>
    <p:extLst>
      <p:ext uri="{BB962C8B-B14F-4D97-AF65-F5344CB8AC3E}">
        <p14:creationId xmlns:p14="http://schemas.microsoft.com/office/powerpoint/2010/main" val="373089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C275FE-9E90-06D8-66D4-4A9B5C708D03}"/>
              </a:ext>
            </a:extLst>
          </p:cNvPr>
          <p:cNvSpPr>
            <a:spLocks noGrp="1"/>
          </p:cNvSpPr>
          <p:nvPr>
            <p:ph type="sldNum" sz="quarter" idx="11"/>
          </p:nvPr>
        </p:nvSpPr>
        <p:spPr/>
        <p:txBody>
          <a:bodyPr/>
          <a:lstStyle/>
          <a:p>
            <a:fld id="{EECC7194-A4D0-457B-9D3E-53681723AFF7}" type="slidenum">
              <a:rPr lang="en-US" noProof="0" smtClean="0"/>
              <a:pPr/>
              <a:t>69</a:t>
            </a:fld>
            <a:endParaRPr lang="en-US" noProof="0" dirty="0"/>
          </a:p>
        </p:txBody>
      </p:sp>
      <p:sp>
        <p:nvSpPr>
          <p:cNvPr id="23" name="TextBox 22">
            <a:extLst>
              <a:ext uri="{FF2B5EF4-FFF2-40B4-BE49-F238E27FC236}">
                <a16:creationId xmlns:a16="http://schemas.microsoft.com/office/drawing/2014/main" id="{CFCB0247-4BDE-D782-2D8C-6146A81E2AA7}"/>
              </a:ext>
            </a:extLst>
          </p:cNvPr>
          <p:cNvSpPr txBox="1"/>
          <p:nvPr/>
        </p:nvSpPr>
        <p:spPr>
          <a:xfrm>
            <a:off x="276225" y="260420"/>
            <a:ext cx="5314950" cy="5909310"/>
          </a:xfrm>
          <a:prstGeom prst="rect">
            <a:avLst/>
          </a:prstGeom>
          <a:noFill/>
        </p:spPr>
        <p:txBody>
          <a:bodyPr wrap="square">
            <a:spAutoFit/>
          </a:bodyPr>
          <a:lstStyle/>
          <a:p>
            <a:pPr>
              <a:buNone/>
            </a:pPr>
            <a:r>
              <a:rPr lang="en-US" b="1" dirty="0">
                <a:solidFill>
                  <a:schemeClr val="accent5"/>
                </a:solidFill>
              </a:rPr>
              <a:t>Metrics to Track:</a:t>
            </a:r>
          </a:p>
          <a:p>
            <a:pPr>
              <a:buFont typeface="+mj-lt"/>
              <a:buAutoNum type="arabicPeriod"/>
            </a:pPr>
            <a:r>
              <a:rPr lang="en-US" b="1" dirty="0">
                <a:solidFill>
                  <a:schemeClr val="tx2">
                    <a:lumMod val="25000"/>
                    <a:lumOff val="75000"/>
                  </a:schemeClr>
                </a:solidFill>
              </a:rPr>
              <a:t>Open Rate</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Monitor the open rates to assess how engaging your subject lines are and how effectively you're reaching your audience.</a:t>
            </a:r>
          </a:p>
          <a:p>
            <a:pPr>
              <a:buFont typeface="+mj-lt"/>
              <a:buAutoNum type="arabicPeriod"/>
            </a:pPr>
            <a:r>
              <a:rPr lang="en-US" b="1" dirty="0">
                <a:solidFill>
                  <a:schemeClr val="tx2">
                    <a:lumMod val="25000"/>
                    <a:lumOff val="75000"/>
                  </a:schemeClr>
                </a:solidFill>
              </a:rPr>
              <a:t>Click-Through Rate (CTR)</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Track the percentage of people clicking on the CTA to gauge the effectiveness of the content and the design of your emails.</a:t>
            </a:r>
          </a:p>
          <a:p>
            <a:pPr>
              <a:buFont typeface="+mj-lt"/>
              <a:buAutoNum type="arabicPeriod"/>
            </a:pPr>
            <a:r>
              <a:rPr lang="en-US" b="1" dirty="0">
                <a:solidFill>
                  <a:schemeClr val="tx2">
                    <a:lumMod val="25000"/>
                    <a:lumOff val="75000"/>
                  </a:schemeClr>
                </a:solidFill>
              </a:rPr>
              <a:t>Conversion Rate</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Track the number of leads generated (booked consultations, treatments) as a result of the email campaign.</a:t>
            </a:r>
          </a:p>
          <a:p>
            <a:pPr>
              <a:buFont typeface="+mj-lt"/>
              <a:buAutoNum type="arabicPeriod"/>
            </a:pPr>
            <a:r>
              <a:rPr lang="en-US" b="1" dirty="0">
                <a:solidFill>
                  <a:schemeClr val="tx2">
                    <a:lumMod val="25000"/>
                    <a:lumOff val="75000"/>
                  </a:schemeClr>
                </a:solidFill>
              </a:rPr>
              <a:t>Unsubscribe Rate</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Keep an eye on how many recipients unsubscribe to assess how well your content resonates with the audience.</a:t>
            </a:r>
          </a:p>
          <a:p>
            <a:pPr>
              <a:buFont typeface="+mj-lt"/>
              <a:buAutoNum type="arabicPeriod"/>
            </a:pPr>
            <a:r>
              <a:rPr lang="en-US" b="1" dirty="0">
                <a:solidFill>
                  <a:schemeClr val="tx2">
                    <a:lumMod val="25000"/>
                    <a:lumOff val="75000"/>
                  </a:schemeClr>
                </a:solidFill>
              </a:rPr>
              <a:t>Bounce Rate</a:t>
            </a:r>
            <a:r>
              <a:rPr lang="en-US" dirty="0">
                <a:solidFill>
                  <a:schemeClr val="tx2">
                    <a:lumMod val="25000"/>
                    <a:lumOff val="75000"/>
                  </a:schemeClr>
                </a:solidFill>
              </a:rPr>
              <a:t>:</a:t>
            </a:r>
          </a:p>
          <a:p>
            <a:pPr marL="742950" lvl="1" indent="-285750">
              <a:buFont typeface="+mj-lt"/>
              <a:buAutoNum type="arabicPeriod"/>
            </a:pPr>
            <a:r>
              <a:rPr lang="en-US" dirty="0">
                <a:solidFill>
                  <a:schemeClr val="bg1"/>
                </a:solidFill>
              </a:rPr>
              <a:t>Monitor how many emails fail to reach recipients and refine your email list regularly.</a:t>
            </a:r>
          </a:p>
        </p:txBody>
      </p:sp>
      <p:sp>
        <p:nvSpPr>
          <p:cNvPr id="25" name="TextBox 24">
            <a:extLst>
              <a:ext uri="{FF2B5EF4-FFF2-40B4-BE49-F238E27FC236}">
                <a16:creationId xmlns:a16="http://schemas.microsoft.com/office/drawing/2014/main" id="{E37A8285-45C4-D352-6F04-57540917C304}"/>
              </a:ext>
            </a:extLst>
          </p:cNvPr>
          <p:cNvSpPr txBox="1"/>
          <p:nvPr/>
        </p:nvSpPr>
        <p:spPr>
          <a:xfrm>
            <a:off x="6096000" y="689313"/>
            <a:ext cx="5581650" cy="2031325"/>
          </a:xfrm>
          <a:prstGeom prst="rect">
            <a:avLst/>
          </a:prstGeom>
          <a:noFill/>
        </p:spPr>
        <p:txBody>
          <a:bodyPr wrap="square">
            <a:spAutoFit/>
          </a:bodyPr>
          <a:lstStyle/>
          <a:p>
            <a:pPr>
              <a:buNone/>
            </a:pPr>
            <a:r>
              <a:rPr lang="en-US" b="1" dirty="0">
                <a:solidFill>
                  <a:schemeClr val="accent5"/>
                </a:solidFill>
              </a:rPr>
              <a:t>Tools to Use:</a:t>
            </a:r>
          </a:p>
          <a:p>
            <a:pPr>
              <a:buFont typeface="Arial" panose="020B0604020202020204" pitchFamily="34" charset="0"/>
              <a:buChar char="•"/>
            </a:pPr>
            <a:r>
              <a:rPr lang="en-US" b="1" dirty="0">
                <a:solidFill>
                  <a:schemeClr val="tx2">
                    <a:lumMod val="25000"/>
                    <a:lumOff val="75000"/>
                  </a:schemeClr>
                </a:solidFill>
              </a:rPr>
              <a:t>Email Marketing Platforms</a:t>
            </a:r>
            <a:r>
              <a:rPr lang="en-US" dirty="0">
                <a:solidFill>
                  <a:schemeClr val="tx2">
                    <a:lumMod val="25000"/>
                    <a:lumOff val="75000"/>
                  </a:schemeClr>
                </a:solidFill>
              </a:rPr>
              <a:t>: </a:t>
            </a:r>
            <a:r>
              <a:rPr lang="en-US" dirty="0">
                <a:solidFill>
                  <a:schemeClr val="bg1"/>
                </a:solidFill>
              </a:rPr>
              <a:t>Use platforms like </a:t>
            </a:r>
            <a:r>
              <a:rPr lang="en-US" b="1" dirty="0">
                <a:solidFill>
                  <a:schemeClr val="bg1"/>
                </a:solidFill>
              </a:rPr>
              <a:t>Mailchimp</a:t>
            </a:r>
            <a:r>
              <a:rPr lang="en-US" dirty="0">
                <a:solidFill>
                  <a:schemeClr val="bg1"/>
                </a:solidFill>
              </a:rPr>
              <a:t>, </a:t>
            </a:r>
            <a:r>
              <a:rPr lang="en-US" b="1" dirty="0">
                <a:solidFill>
                  <a:schemeClr val="bg1"/>
                </a:solidFill>
              </a:rPr>
              <a:t>HubSpot</a:t>
            </a:r>
            <a:r>
              <a:rPr lang="en-US" dirty="0">
                <a:solidFill>
                  <a:schemeClr val="bg1"/>
                </a:solidFill>
              </a:rPr>
              <a:t>, or </a:t>
            </a:r>
            <a:r>
              <a:rPr lang="en-US" b="1" dirty="0">
                <a:solidFill>
                  <a:schemeClr val="bg1"/>
                </a:solidFill>
              </a:rPr>
              <a:t>SendGrid</a:t>
            </a:r>
            <a:r>
              <a:rPr lang="en-US" dirty="0">
                <a:solidFill>
                  <a:schemeClr val="bg1"/>
                </a:solidFill>
              </a:rPr>
              <a:t> to automate and </a:t>
            </a:r>
            <a:r>
              <a:rPr lang="en-US" dirty="0">
                <a:solidFill>
                  <a:schemeClr val="tx2">
                    <a:lumMod val="25000"/>
                    <a:lumOff val="75000"/>
                  </a:schemeClr>
                </a:solidFill>
              </a:rPr>
              <a:t>manage your email campaigns effectively.</a:t>
            </a:r>
          </a:p>
          <a:p>
            <a:pPr>
              <a:buFont typeface="Arial" panose="020B0604020202020204" pitchFamily="34" charset="0"/>
              <a:buChar char="•"/>
            </a:pPr>
            <a:r>
              <a:rPr lang="en-US" b="1" dirty="0">
                <a:solidFill>
                  <a:schemeClr val="tx2">
                    <a:lumMod val="25000"/>
                    <a:lumOff val="75000"/>
                  </a:schemeClr>
                </a:solidFill>
              </a:rPr>
              <a:t>Analytics Tools</a:t>
            </a:r>
            <a:r>
              <a:rPr lang="en-US" dirty="0">
                <a:solidFill>
                  <a:schemeClr val="tx2">
                    <a:lumMod val="25000"/>
                    <a:lumOff val="75000"/>
                  </a:schemeClr>
                </a:solidFill>
              </a:rPr>
              <a:t>: </a:t>
            </a:r>
            <a:r>
              <a:rPr lang="en-US" dirty="0">
                <a:solidFill>
                  <a:schemeClr val="bg1"/>
                </a:solidFill>
              </a:rPr>
              <a:t>Use tools like </a:t>
            </a:r>
            <a:r>
              <a:rPr lang="en-US" b="1" dirty="0">
                <a:solidFill>
                  <a:schemeClr val="bg1"/>
                </a:solidFill>
              </a:rPr>
              <a:t>Google Analytics</a:t>
            </a:r>
            <a:r>
              <a:rPr lang="en-US" dirty="0">
                <a:solidFill>
                  <a:schemeClr val="bg1"/>
                </a:solidFill>
              </a:rPr>
              <a:t> and </a:t>
            </a:r>
            <a:r>
              <a:rPr lang="en-US" b="1" dirty="0">
                <a:solidFill>
                  <a:schemeClr val="bg1"/>
                </a:solidFill>
              </a:rPr>
              <a:t>built-in email analytics</a:t>
            </a:r>
            <a:r>
              <a:rPr lang="en-US" dirty="0">
                <a:solidFill>
                  <a:schemeClr val="bg1"/>
                </a:solidFill>
              </a:rPr>
              <a:t> to track the success of the email campaigns and optimize accordingly.</a:t>
            </a:r>
          </a:p>
        </p:txBody>
      </p:sp>
    </p:spTree>
    <p:extLst>
      <p:ext uri="{BB962C8B-B14F-4D97-AF65-F5344CB8AC3E}">
        <p14:creationId xmlns:p14="http://schemas.microsoft.com/office/powerpoint/2010/main" val="243370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EDE80-FDB9-B540-FEEF-D6D68C8AAB0C}"/>
              </a:ext>
            </a:extLst>
          </p:cNvPr>
          <p:cNvSpPr>
            <a:spLocks noGrp="1"/>
          </p:cNvSpPr>
          <p:nvPr>
            <p:ph type="body" sz="quarter" idx="12"/>
          </p:nvPr>
        </p:nvSpPr>
        <p:spPr>
          <a:xfrm>
            <a:off x="684162" y="1317072"/>
            <a:ext cx="7559675" cy="448571"/>
          </a:xfrm>
        </p:spPr>
        <p:txBody>
          <a:bodyPr/>
          <a:lstStyle/>
          <a:p>
            <a:r>
              <a:rPr lang="en-US" dirty="0"/>
              <a:t>Dr Agarwal Hospital</a:t>
            </a:r>
            <a:endParaRPr lang="en-IN" dirty="0"/>
          </a:p>
        </p:txBody>
      </p:sp>
      <p:sp>
        <p:nvSpPr>
          <p:cNvPr id="3" name="Slide Number Placeholder 2">
            <a:extLst>
              <a:ext uri="{FF2B5EF4-FFF2-40B4-BE49-F238E27FC236}">
                <a16:creationId xmlns:a16="http://schemas.microsoft.com/office/drawing/2014/main" id="{2BCF71D6-F294-2CA3-1D93-A2381B24FBA9}"/>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4" name="Title 3">
            <a:extLst>
              <a:ext uri="{FF2B5EF4-FFF2-40B4-BE49-F238E27FC236}">
                <a16:creationId xmlns:a16="http://schemas.microsoft.com/office/drawing/2014/main" id="{FD774941-8E7B-EC83-8DD5-39F01A3CEC77}"/>
              </a:ext>
            </a:extLst>
          </p:cNvPr>
          <p:cNvSpPr>
            <a:spLocks noGrp="1"/>
          </p:cNvSpPr>
          <p:nvPr>
            <p:ph type="title"/>
          </p:nvPr>
        </p:nvSpPr>
        <p:spPr>
          <a:xfrm>
            <a:off x="683837" y="577943"/>
            <a:ext cx="7560000" cy="370166"/>
          </a:xfrm>
        </p:spPr>
        <p:txBody>
          <a:bodyPr/>
          <a:lstStyle/>
          <a:p>
            <a:r>
              <a:rPr lang="en-US" dirty="0"/>
              <a:t>Swot analysis FOR DR AGARWAL</a:t>
            </a:r>
            <a:endParaRPr lang="en-IN" dirty="0"/>
          </a:p>
        </p:txBody>
      </p:sp>
      <p:sp>
        <p:nvSpPr>
          <p:cNvPr id="8" name="TextBox 7">
            <a:extLst>
              <a:ext uri="{FF2B5EF4-FFF2-40B4-BE49-F238E27FC236}">
                <a16:creationId xmlns:a16="http://schemas.microsoft.com/office/drawing/2014/main" id="{7E37CC22-48FC-27E0-C0C3-D2DC3CBB65CE}"/>
              </a:ext>
            </a:extLst>
          </p:cNvPr>
          <p:cNvSpPr txBox="1"/>
          <p:nvPr/>
        </p:nvSpPr>
        <p:spPr>
          <a:xfrm>
            <a:off x="337657" y="1777335"/>
            <a:ext cx="5845029" cy="2031325"/>
          </a:xfrm>
          <a:prstGeom prst="rect">
            <a:avLst/>
          </a:prstGeom>
          <a:noFill/>
        </p:spPr>
        <p:txBody>
          <a:bodyPr wrap="square">
            <a:spAutoFit/>
          </a:bodyPr>
          <a:lstStyle/>
          <a:p>
            <a:r>
              <a:rPr lang="en-IN" dirty="0"/>
              <a:t>🟢 </a:t>
            </a:r>
            <a:r>
              <a:rPr lang="en-IN" b="1" dirty="0"/>
              <a:t>Strengths:</a:t>
            </a:r>
            <a:br>
              <a:rPr lang="en-IN" dirty="0"/>
            </a:br>
            <a:r>
              <a:rPr lang="en-US" dirty="0"/>
              <a:t>❤</a:t>
            </a:r>
            <a:r>
              <a:rPr lang="en-IN" dirty="0"/>
              <a:t> Strong brand with 193+ </a:t>
            </a:r>
            <a:r>
              <a:rPr lang="en-IN" dirty="0" err="1"/>
              <a:t>centers</a:t>
            </a:r>
            <a:r>
              <a:rPr lang="en-IN" dirty="0"/>
              <a:t> in India &amp; Africa</a:t>
            </a:r>
            <a:br>
              <a:rPr lang="en-IN" dirty="0"/>
            </a:br>
            <a:r>
              <a:rPr lang="en-US" dirty="0"/>
              <a:t>❤</a:t>
            </a:r>
            <a:r>
              <a:rPr lang="en-IN" dirty="0"/>
              <a:t> Comprehensive eye care services (cataract, LASIK, </a:t>
            </a:r>
            <a:r>
              <a:rPr lang="en-IN" dirty="0" err="1"/>
              <a:t>opticals</a:t>
            </a:r>
            <a:r>
              <a:rPr lang="en-IN" dirty="0"/>
              <a:t>, etc.)</a:t>
            </a:r>
            <a:br>
              <a:rPr lang="en-IN" dirty="0"/>
            </a:br>
            <a:r>
              <a:rPr lang="en-US" dirty="0"/>
              <a:t>❤</a:t>
            </a:r>
            <a:r>
              <a:rPr lang="en-IN" dirty="0"/>
              <a:t> Healthy financials with stable growth &amp; strong profitability</a:t>
            </a:r>
            <a:br>
              <a:rPr lang="en-IN" dirty="0"/>
            </a:br>
            <a:r>
              <a:rPr lang="en-US" dirty="0"/>
              <a:t>❤</a:t>
            </a:r>
            <a:r>
              <a:rPr lang="en-IN" dirty="0"/>
              <a:t> High patient trust &amp; strong market presence</a:t>
            </a:r>
          </a:p>
        </p:txBody>
      </p:sp>
      <p:sp>
        <p:nvSpPr>
          <p:cNvPr id="10" name="TextBox 9">
            <a:extLst>
              <a:ext uri="{FF2B5EF4-FFF2-40B4-BE49-F238E27FC236}">
                <a16:creationId xmlns:a16="http://schemas.microsoft.com/office/drawing/2014/main" id="{AC916F72-1637-F386-922A-B277F91A4E23}"/>
              </a:ext>
            </a:extLst>
          </p:cNvPr>
          <p:cNvSpPr txBox="1"/>
          <p:nvPr/>
        </p:nvSpPr>
        <p:spPr>
          <a:xfrm>
            <a:off x="337657" y="4248732"/>
            <a:ext cx="5845029" cy="2031325"/>
          </a:xfrm>
          <a:prstGeom prst="rect">
            <a:avLst/>
          </a:prstGeom>
          <a:noFill/>
        </p:spPr>
        <p:txBody>
          <a:bodyPr wrap="square">
            <a:spAutoFit/>
          </a:bodyPr>
          <a:lstStyle/>
          <a:p>
            <a:r>
              <a:rPr lang="en-IN" dirty="0"/>
              <a:t>🔴 </a:t>
            </a:r>
            <a:r>
              <a:rPr lang="en-IN" b="1" dirty="0"/>
              <a:t>Weaknesses:</a:t>
            </a:r>
            <a:br>
              <a:rPr lang="en-IN" dirty="0"/>
            </a:br>
            <a:r>
              <a:rPr lang="en-IN" dirty="0"/>
              <a:t>🚫 High dependence on skilled ophthalmologists</a:t>
            </a:r>
            <a:br>
              <a:rPr lang="en-IN" dirty="0"/>
            </a:br>
            <a:r>
              <a:rPr lang="en-IN" dirty="0"/>
              <a:t>🚫 Geographic concentration (50% </a:t>
            </a:r>
            <a:r>
              <a:rPr lang="en-IN" dirty="0" err="1"/>
              <a:t>centers</a:t>
            </a:r>
            <a:r>
              <a:rPr lang="en-IN" dirty="0"/>
              <a:t> in Tamil Nadu &amp; Maharashtra)</a:t>
            </a:r>
            <a:br>
              <a:rPr lang="en-IN" dirty="0"/>
            </a:br>
            <a:r>
              <a:rPr lang="en-IN" dirty="0"/>
              <a:t>🚫 Expansion challenges in new regions</a:t>
            </a:r>
            <a:br>
              <a:rPr lang="en-IN" dirty="0"/>
            </a:br>
            <a:r>
              <a:rPr lang="en-IN" dirty="0"/>
              <a:t>🚫 Limited government collaborations compared to competitors</a:t>
            </a:r>
          </a:p>
        </p:txBody>
      </p:sp>
      <p:sp>
        <p:nvSpPr>
          <p:cNvPr id="12" name="TextBox 11">
            <a:extLst>
              <a:ext uri="{FF2B5EF4-FFF2-40B4-BE49-F238E27FC236}">
                <a16:creationId xmlns:a16="http://schemas.microsoft.com/office/drawing/2014/main" id="{3301E9B1-367C-60BD-0B24-676DF5F70AAD}"/>
              </a:ext>
            </a:extLst>
          </p:cNvPr>
          <p:cNvSpPr txBox="1"/>
          <p:nvPr/>
        </p:nvSpPr>
        <p:spPr>
          <a:xfrm>
            <a:off x="6096000" y="1732105"/>
            <a:ext cx="5942202" cy="1754326"/>
          </a:xfrm>
          <a:prstGeom prst="rect">
            <a:avLst/>
          </a:prstGeom>
          <a:noFill/>
        </p:spPr>
        <p:txBody>
          <a:bodyPr wrap="square">
            <a:spAutoFit/>
          </a:bodyPr>
          <a:lstStyle/>
          <a:p>
            <a:r>
              <a:rPr lang="en-US" dirty="0"/>
              <a:t>🟡 </a:t>
            </a:r>
            <a:r>
              <a:rPr lang="en-US" b="1" dirty="0"/>
              <a:t>Opportunities:</a:t>
            </a:r>
            <a:br>
              <a:rPr lang="en-US" dirty="0"/>
            </a:br>
            <a:r>
              <a:rPr lang="en-US" dirty="0"/>
              <a:t>💯 Growing demand due to rising health awareness</a:t>
            </a:r>
            <a:br>
              <a:rPr lang="en-US" dirty="0"/>
            </a:br>
            <a:r>
              <a:rPr lang="en-US" dirty="0"/>
              <a:t>💯 ₹600 crore investment to expand to 200 hospitals</a:t>
            </a:r>
            <a:br>
              <a:rPr lang="en-US" dirty="0"/>
            </a:br>
            <a:r>
              <a:rPr lang="en-US" dirty="0"/>
              <a:t>💯 Increasing use of advanced eye care technology</a:t>
            </a:r>
            <a:br>
              <a:rPr lang="en-US" dirty="0"/>
            </a:br>
            <a:r>
              <a:rPr lang="en-US" dirty="0"/>
              <a:t>💯 Potential for tie-ups with insurance &amp; corporate health programs</a:t>
            </a:r>
            <a:endParaRPr lang="en-IN" dirty="0"/>
          </a:p>
        </p:txBody>
      </p:sp>
      <p:sp>
        <p:nvSpPr>
          <p:cNvPr id="14" name="TextBox 13">
            <a:extLst>
              <a:ext uri="{FF2B5EF4-FFF2-40B4-BE49-F238E27FC236}">
                <a16:creationId xmlns:a16="http://schemas.microsoft.com/office/drawing/2014/main" id="{2196F381-6887-9B95-34BB-3F54D289C6A8}"/>
              </a:ext>
            </a:extLst>
          </p:cNvPr>
          <p:cNvSpPr txBox="1"/>
          <p:nvPr/>
        </p:nvSpPr>
        <p:spPr>
          <a:xfrm>
            <a:off x="6091806" y="4210439"/>
            <a:ext cx="5942202" cy="2308324"/>
          </a:xfrm>
          <a:prstGeom prst="rect">
            <a:avLst/>
          </a:prstGeom>
          <a:noFill/>
        </p:spPr>
        <p:txBody>
          <a:bodyPr wrap="square">
            <a:spAutoFit/>
          </a:bodyPr>
          <a:lstStyle/>
          <a:p>
            <a:r>
              <a:rPr lang="en-US" dirty="0"/>
              <a:t>⚫ </a:t>
            </a:r>
            <a:r>
              <a:rPr lang="en-US" b="1" dirty="0"/>
              <a:t>Threats:</a:t>
            </a:r>
            <a:br>
              <a:rPr lang="en-US" dirty="0"/>
            </a:br>
            <a:r>
              <a:rPr lang="en-US" dirty="0"/>
              <a:t>🆘 Intense competition from private &amp; government hospitals</a:t>
            </a:r>
            <a:br>
              <a:rPr lang="en-US" dirty="0"/>
            </a:br>
            <a:r>
              <a:rPr lang="en-US" dirty="0"/>
              <a:t>🆘 High costs of maintaining advanced medical equipment</a:t>
            </a:r>
            <a:br>
              <a:rPr lang="en-US" dirty="0"/>
            </a:br>
            <a:r>
              <a:rPr lang="en-US" dirty="0"/>
              <a:t>🆘 Challenges in hiring &amp; retaining top ophthalmologists</a:t>
            </a:r>
            <a:br>
              <a:rPr lang="en-US" dirty="0"/>
            </a:br>
            <a:r>
              <a:rPr lang="en-US" dirty="0"/>
              <a:t>🆘 Risk of economic downturn affecting patient spending</a:t>
            </a:r>
            <a:endParaRPr lang="en-IN" dirty="0"/>
          </a:p>
        </p:txBody>
      </p:sp>
      <p:sp>
        <p:nvSpPr>
          <p:cNvPr id="5" name="object 7" descr="Beige rectangle">
            <a:extLst>
              <a:ext uri="{FF2B5EF4-FFF2-40B4-BE49-F238E27FC236}">
                <a16:creationId xmlns:a16="http://schemas.microsoft.com/office/drawing/2014/main" id="{BE28DB3C-BF5E-3EAA-B9DE-E081F0316013}"/>
              </a:ext>
            </a:extLst>
          </p:cNvPr>
          <p:cNvSpPr/>
          <p:nvPr/>
        </p:nvSpPr>
        <p:spPr bwMode="white">
          <a:xfrm flipV="1">
            <a:off x="743608" y="102845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6" name="object 7" descr="Beige rectangle">
            <a:extLst>
              <a:ext uri="{FF2B5EF4-FFF2-40B4-BE49-F238E27FC236}">
                <a16:creationId xmlns:a16="http://schemas.microsoft.com/office/drawing/2014/main" id="{096F49A8-1BC2-6E93-D897-200B7C8FD701}"/>
              </a:ext>
            </a:extLst>
          </p:cNvPr>
          <p:cNvSpPr/>
          <p:nvPr/>
        </p:nvSpPr>
        <p:spPr bwMode="white">
          <a:xfrm flipV="1">
            <a:off x="4284450" y="1026291"/>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184555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7AC5EA-5263-B60A-6FB4-23C52EEB67DF}"/>
              </a:ext>
            </a:extLst>
          </p:cNvPr>
          <p:cNvSpPr>
            <a:spLocks noGrp="1"/>
          </p:cNvSpPr>
          <p:nvPr>
            <p:ph type="sldNum" sz="quarter" idx="11"/>
          </p:nvPr>
        </p:nvSpPr>
        <p:spPr/>
        <p:txBody>
          <a:bodyPr/>
          <a:lstStyle/>
          <a:p>
            <a:fld id="{EECC7194-A4D0-457B-9D3E-53681723AFF7}" type="slidenum">
              <a:rPr lang="en-US" noProof="0" smtClean="0"/>
              <a:pPr/>
              <a:t>70</a:t>
            </a:fld>
            <a:endParaRPr lang="en-US" noProof="0" dirty="0"/>
          </a:p>
        </p:txBody>
      </p:sp>
      <p:pic>
        <p:nvPicPr>
          <p:cNvPr id="23" name="Picture 22">
            <a:extLst>
              <a:ext uri="{FF2B5EF4-FFF2-40B4-BE49-F238E27FC236}">
                <a16:creationId xmlns:a16="http://schemas.microsoft.com/office/drawing/2014/main" id="{1468AD73-DAE0-EF1F-91B5-DDB38EC80620}"/>
              </a:ext>
            </a:extLst>
          </p:cNvPr>
          <p:cNvPicPr>
            <a:picLocks noChangeAspect="1"/>
          </p:cNvPicPr>
          <p:nvPr/>
        </p:nvPicPr>
        <p:blipFill>
          <a:blip r:embed="rId2"/>
          <a:stretch>
            <a:fillRect/>
          </a:stretch>
        </p:blipFill>
        <p:spPr>
          <a:xfrm>
            <a:off x="263838" y="0"/>
            <a:ext cx="4572000" cy="6858000"/>
          </a:xfrm>
          <a:prstGeom prst="rect">
            <a:avLst/>
          </a:prstGeom>
        </p:spPr>
      </p:pic>
      <p:sp>
        <p:nvSpPr>
          <p:cNvPr id="25" name="TextBox 24">
            <a:extLst>
              <a:ext uri="{FF2B5EF4-FFF2-40B4-BE49-F238E27FC236}">
                <a16:creationId xmlns:a16="http://schemas.microsoft.com/office/drawing/2014/main" id="{04A5CC4F-3035-DF38-236F-E30236F2E848}"/>
              </a:ext>
            </a:extLst>
          </p:cNvPr>
          <p:cNvSpPr txBox="1"/>
          <p:nvPr/>
        </p:nvSpPr>
        <p:spPr>
          <a:xfrm>
            <a:off x="4864413" y="305098"/>
            <a:ext cx="6096000" cy="369332"/>
          </a:xfrm>
          <a:prstGeom prst="rect">
            <a:avLst/>
          </a:prstGeom>
          <a:noFill/>
        </p:spPr>
        <p:txBody>
          <a:bodyPr wrap="square">
            <a:spAutoFit/>
          </a:bodyPr>
          <a:lstStyle/>
          <a:p>
            <a:r>
              <a:rPr lang="en-US" b="1" dirty="0">
                <a:solidFill>
                  <a:schemeClr val="accent5"/>
                </a:solidFill>
              </a:rPr>
              <a:t>Welcome Email</a:t>
            </a:r>
            <a:r>
              <a:rPr lang="en-US" dirty="0">
                <a:solidFill>
                  <a:schemeClr val="accent5"/>
                </a:solidFill>
              </a:rPr>
              <a:t>:</a:t>
            </a:r>
          </a:p>
        </p:txBody>
      </p:sp>
      <p:pic>
        <p:nvPicPr>
          <p:cNvPr id="29" name="Picture 28">
            <a:extLst>
              <a:ext uri="{FF2B5EF4-FFF2-40B4-BE49-F238E27FC236}">
                <a16:creationId xmlns:a16="http://schemas.microsoft.com/office/drawing/2014/main" id="{E99E95B6-6CD9-BD3E-BB23-BFD9D78BB758}"/>
              </a:ext>
            </a:extLst>
          </p:cNvPr>
          <p:cNvPicPr>
            <a:picLocks noChangeAspect="1"/>
          </p:cNvPicPr>
          <p:nvPr/>
        </p:nvPicPr>
        <p:blipFill>
          <a:blip r:embed="rId3"/>
          <a:stretch>
            <a:fillRect/>
          </a:stretch>
        </p:blipFill>
        <p:spPr>
          <a:xfrm>
            <a:off x="6934200" y="0"/>
            <a:ext cx="4572000" cy="6858000"/>
          </a:xfrm>
          <a:prstGeom prst="rect">
            <a:avLst/>
          </a:prstGeom>
        </p:spPr>
      </p:pic>
      <p:cxnSp>
        <p:nvCxnSpPr>
          <p:cNvPr id="31" name="Straight Arrow Connector 30">
            <a:extLst>
              <a:ext uri="{FF2B5EF4-FFF2-40B4-BE49-F238E27FC236}">
                <a16:creationId xmlns:a16="http://schemas.microsoft.com/office/drawing/2014/main" id="{A1DC5F0D-CA4B-0379-70E7-CEABB65BB29B}"/>
              </a:ext>
            </a:extLst>
          </p:cNvPr>
          <p:cNvCxnSpPr>
            <a:cxnSpLocks/>
          </p:cNvCxnSpPr>
          <p:nvPr/>
        </p:nvCxnSpPr>
        <p:spPr>
          <a:xfrm flipH="1">
            <a:off x="3971925" y="542925"/>
            <a:ext cx="1647825"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4DD3CA4-0034-0741-0F37-73D97937A82D}"/>
              </a:ext>
            </a:extLst>
          </p:cNvPr>
          <p:cNvSpPr txBox="1"/>
          <p:nvPr/>
        </p:nvSpPr>
        <p:spPr>
          <a:xfrm>
            <a:off x="4778688" y="1348859"/>
            <a:ext cx="6096000" cy="369332"/>
          </a:xfrm>
          <a:prstGeom prst="rect">
            <a:avLst/>
          </a:prstGeom>
          <a:noFill/>
        </p:spPr>
        <p:txBody>
          <a:bodyPr wrap="square">
            <a:spAutoFit/>
          </a:bodyPr>
          <a:lstStyle/>
          <a:p>
            <a:r>
              <a:rPr lang="en-US" b="1" dirty="0">
                <a:solidFill>
                  <a:schemeClr val="accent5"/>
                </a:solidFill>
              </a:rPr>
              <a:t>Educational Email</a:t>
            </a:r>
            <a:r>
              <a:rPr lang="en-US" dirty="0">
                <a:solidFill>
                  <a:schemeClr val="accent5"/>
                </a:solidFill>
              </a:rPr>
              <a:t>:</a:t>
            </a:r>
          </a:p>
        </p:txBody>
      </p:sp>
      <p:cxnSp>
        <p:nvCxnSpPr>
          <p:cNvPr id="35" name="Straight Arrow Connector 34">
            <a:extLst>
              <a:ext uri="{FF2B5EF4-FFF2-40B4-BE49-F238E27FC236}">
                <a16:creationId xmlns:a16="http://schemas.microsoft.com/office/drawing/2014/main" id="{6A697230-8A8E-21C9-89E1-29EA407E3098}"/>
              </a:ext>
            </a:extLst>
          </p:cNvPr>
          <p:cNvCxnSpPr>
            <a:cxnSpLocks/>
          </p:cNvCxnSpPr>
          <p:nvPr/>
        </p:nvCxnSpPr>
        <p:spPr>
          <a:xfrm>
            <a:off x="5950236" y="1609725"/>
            <a:ext cx="1183989" cy="7828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742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4E27C5-2770-8FF5-B1AF-1E6D2313C123}"/>
              </a:ext>
            </a:extLst>
          </p:cNvPr>
          <p:cNvSpPr>
            <a:spLocks noGrp="1"/>
          </p:cNvSpPr>
          <p:nvPr>
            <p:ph type="sldNum" sz="quarter" idx="11"/>
          </p:nvPr>
        </p:nvSpPr>
        <p:spPr/>
        <p:txBody>
          <a:bodyPr/>
          <a:lstStyle/>
          <a:p>
            <a:fld id="{EECC7194-A4D0-457B-9D3E-53681723AFF7}" type="slidenum">
              <a:rPr lang="en-US" noProof="0" smtClean="0"/>
              <a:pPr/>
              <a:t>71</a:t>
            </a:fld>
            <a:endParaRPr lang="en-US" noProof="0" dirty="0"/>
          </a:p>
        </p:txBody>
      </p:sp>
      <p:pic>
        <p:nvPicPr>
          <p:cNvPr id="23" name="Picture 22">
            <a:extLst>
              <a:ext uri="{FF2B5EF4-FFF2-40B4-BE49-F238E27FC236}">
                <a16:creationId xmlns:a16="http://schemas.microsoft.com/office/drawing/2014/main" id="{674B5F3B-7558-B959-E111-EDD9F22A713C}"/>
              </a:ext>
            </a:extLst>
          </p:cNvPr>
          <p:cNvPicPr>
            <a:picLocks noChangeAspect="1"/>
          </p:cNvPicPr>
          <p:nvPr/>
        </p:nvPicPr>
        <p:blipFill>
          <a:blip r:embed="rId2"/>
          <a:stretch>
            <a:fillRect/>
          </a:stretch>
        </p:blipFill>
        <p:spPr>
          <a:xfrm>
            <a:off x="145764" y="-9525"/>
            <a:ext cx="4572000" cy="6858000"/>
          </a:xfrm>
          <a:prstGeom prst="rect">
            <a:avLst/>
          </a:prstGeom>
        </p:spPr>
      </p:pic>
      <p:sp>
        <p:nvSpPr>
          <p:cNvPr id="24" name="TextBox 23">
            <a:extLst>
              <a:ext uri="{FF2B5EF4-FFF2-40B4-BE49-F238E27FC236}">
                <a16:creationId xmlns:a16="http://schemas.microsoft.com/office/drawing/2014/main" id="{AFCAF25F-DC4D-D8B2-F2CE-4152859783FB}"/>
              </a:ext>
            </a:extLst>
          </p:cNvPr>
          <p:cNvSpPr txBox="1"/>
          <p:nvPr/>
        </p:nvSpPr>
        <p:spPr>
          <a:xfrm>
            <a:off x="4800600" y="314623"/>
            <a:ext cx="6096000" cy="369332"/>
          </a:xfrm>
          <a:prstGeom prst="rect">
            <a:avLst/>
          </a:prstGeom>
          <a:noFill/>
        </p:spPr>
        <p:txBody>
          <a:bodyPr wrap="square">
            <a:spAutoFit/>
          </a:bodyPr>
          <a:lstStyle/>
          <a:p>
            <a:r>
              <a:rPr lang="en-IN" dirty="0">
                <a:solidFill>
                  <a:schemeClr val="accent5"/>
                </a:solidFill>
              </a:rPr>
              <a:t>Promotional Email:</a:t>
            </a:r>
            <a:endParaRPr lang="en-US" dirty="0">
              <a:solidFill>
                <a:schemeClr val="accent5"/>
              </a:solidFill>
            </a:endParaRPr>
          </a:p>
        </p:txBody>
      </p:sp>
      <p:pic>
        <p:nvPicPr>
          <p:cNvPr id="27" name="Picture 26">
            <a:extLst>
              <a:ext uri="{FF2B5EF4-FFF2-40B4-BE49-F238E27FC236}">
                <a16:creationId xmlns:a16="http://schemas.microsoft.com/office/drawing/2014/main" id="{13293611-ECC7-D60B-175E-4AAF4342EC68}"/>
              </a:ext>
            </a:extLst>
          </p:cNvPr>
          <p:cNvPicPr>
            <a:picLocks noChangeAspect="1"/>
          </p:cNvPicPr>
          <p:nvPr/>
        </p:nvPicPr>
        <p:blipFill>
          <a:blip r:embed="rId3"/>
          <a:stretch>
            <a:fillRect/>
          </a:stretch>
        </p:blipFill>
        <p:spPr>
          <a:xfrm>
            <a:off x="7003764" y="-9525"/>
            <a:ext cx="4572000" cy="6858000"/>
          </a:xfrm>
          <a:prstGeom prst="rect">
            <a:avLst/>
          </a:prstGeom>
        </p:spPr>
      </p:pic>
      <p:cxnSp>
        <p:nvCxnSpPr>
          <p:cNvPr id="29" name="Straight Arrow Connector 28">
            <a:extLst>
              <a:ext uri="{FF2B5EF4-FFF2-40B4-BE49-F238E27FC236}">
                <a16:creationId xmlns:a16="http://schemas.microsoft.com/office/drawing/2014/main" id="{8E08DAE6-05CA-7E48-B258-356C437A0983}"/>
              </a:ext>
            </a:extLst>
          </p:cNvPr>
          <p:cNvCxnSpPr>
            <a:cxnSpLocks/>
          </p:cNvCxnSpPr>
          <p:nvPr/>
        </p:nvCxnSpPr>
        <p:spPr>
          <a:xfrm flipH="1">
            <a:off x="4114814" y="565964"/>
            <a:ext cx="1476375" cy="1177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BE8D257-E462-43BF-CB17-6D5E2404E385}"/>
              </a:ext>
            </a:extLst>
          </p:cNvPr>
          <p:cNvSpPr txBox="1"/>
          <p:nvPr/>
        </p:nvSpPr>
        <p:spPr>
          <a:xfrm>
            <a:off x="4717764" y="1558409"/>
            <a:ext cx="6096000" cy="369332"/>
          </a:xfrm>
          <a:prstGeom prst="rect">
            <a:avLst/>
          </a:prstGeom>
          <a:noFill/>
        </p:spPr>
        <p:txBody>
          <a:bodyPr wrap="square">
            <a:spAutoFit/>
          </a:bodyPr>
          <a:lstStyle/>
          <a:p>
            <a:r>
              <a:rPr lang="en-IN" dirty="0">
                <a:solidFill>
                  <a:schemeClr val="accent5"/>
                </a:solidFill>
              </a:rPr>
              <a:t>Success story Email:</a:t>
            </a:r>
            <a:endParaRPr lang="en-US" dirty="0">
              <a:solidFill>
                <a:schemeClr val="accent5"/>
              </a:solidFill>
            </a:endParaRPr>
          </a:p>
        </p:txBody>
      </p:sp>
      <p:cxnSp>
        <p:nvCxnSpPr>
          <p:cNvPr id="33" name="Straight Arrow Connector 32">
            <a:extLst>
              <a:ext uri="{FF2B5EF4-FFF2-40B4-BE49-F238E27FC236}">
                <a16:creationId xmlns:a16="http://schemas.microsoft.com/office/drawing/2014/main" id="{5E63391F-3DE8-CEC8-5B7B-F4C1B3A6ECA7}"/>
              </a:ext>
            </a:extLst>
          </p:cNvPr>
          <p:cNvCxnSpPr>
            <a:cxnSpLocks/>
          </p:cNvCxnSpPr>
          <p:nvPr/>
        </p:nvCxnSpPr>
        <p:spPr>
          <a:xfrm>
            <a:off x="5591189" y="1819275"/>
            <a:ext cx="2066911" cy="499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1586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011AF-1821-E839-CA19-F66D3717AC88}"/>
              </a:ext>
            </a:extLst>
          </p:cNvPr>
          <p:cNvSpPr>
            <a:spLocks noGrp="1"/>
          </p:cNvSpPr>
          <p:nvPr>
            <p:ph type="sldNum" sz="quarter" idx="11"/>
          </p:nvPr>
        </p:nvSpPr>
        <p:spPr/>
        <p:txBody>
          <a:bodyPr/>
          <a:lstStyle/>
          <a:p>
            <a:fld id="{EECC7194-A4D0-457B-9D3E-53681723AFF7}" type="slidenum">
              <a:rPr lang="en-US" noProof="0" smtClean="0"/>
              <a:pPr/>
              <a:t>72</a:t>
            </a:fld>
            <a:endParaRPr lang="en-US" noProof="0" dirty="0"/>
          </a:p>
        </p:txBody>
      </p:sp>
      <p:pic>
        <p:nvPicPr>
          <p:cNvPr id="23" name="Picture 22">
            <a:extLst>
              <a:ext uri="{FF2B5EF4-FFF2-40B4-BE49-F238E27FC236}">
                <a16:creationId xmlns:a16="http://schemas.microsoft.com/office/drawing/2014/main" id="{061E40CA-C059-1A19-9750-CB995FAB0D52}"/>
              </a:ext>
            </a:extLst>
          </p:cNvPr>
          <p:cNvPicPr>
            <a:picLocks noChangeAspect="1"/>
          </p:cNvPicPr>
          <p:nvPr/>
        </p:nvPicPr>
        <p:blipFill>
          <a:blip r:embed="rId2"/>
          <a:stretch>
            <a:fillRect/>
          </a:stretch>
        </p:blipFill>
        <p:spPr>
          <a:xfrm>
            <a:off x="161925" y="0"/>
            <a:ext cx="4572000" cy="6858000"/>
          </a:xfrm>
          <a:prstGeom prst="rect">
            <a:avLst/>
          </a:prstGeom>
        </p:spPr>
      </p:pic>
      <p:sp>
        <p:nvSpPr>
          <p:cNvPr id="24" name="TextBox 23">
            <a:extLst>
              <a:ext uri="{FF2B5EF4-FFF2-40B4-BE49-F238E27FC236}">
                <a16:creationId xmlns:a16="http://schemas.microsoft.com/office/drawing/2014/main" id="{F91E051E-442C-04C8-EAC9-E6C2B2D096A4}"/>
              </a:ext>
            </a:extLst>
          </p:cNvPr>
          <p:cNvSpPr txBox="1"/>
          <p:nvPr/>
        </p:nvSpPr>
        <p:spPr>
          <a:xfrm>
            <a:off x="4838700" y="415409"/>
            <a:ext cx="6096000" cy="369332"/>
          </a:xfrm>
          <a:prstGeom prst="rect">
            <a:avLst/>
          </a:prstGeom>
          <a:noFill/>
        </p:spPr>
        <p:txBody>
          <a:bodyPr wrap="square">
            <a:spAutoFit/>
          </a:bodyPr>
          <a:lstStyle/>
          <a:p>
            <a:r>
              <a:rPr lang="en-IN" dirty="0">
                <a:solidFill>
                  <a:schemeClr val="accent5"/>
                </a:solidFill>
              </a:rPr>
              <a:t>Follow-Up Email:</a:t>
            </a:r>
            <a:endParaRPr lang="en-US" dirty="0">
              <a:solidFill>
                <a:schemeClr val="accent5"/>
              </a:solidFill>
            </a:endParaRPr>
          </a:p>
        </p:txBody>
      </p:sp>
      <p:pic>
        <p:nvPicPr>
          <p:cNvPr id="26" name="Picture 25">
            <a:extLst>
              <a:ext uri="{FF2B5EF4-FFF2-40B4-BE49-F238E27FC236}">
                <a16:creationId xmlns:a16="http://schemas.microsoft.com/office/drawing/2014/main" id="{110214E5-81E4-3210-1E71-CBC843D9F6D2}"/>
              </a:ext>
            </a:extLst>
          </p:cNvPr>
          <p:cNvPicPr>
            <a:picLocks noChangeAspect="1"/>
          </p:cNvPicPr>
          <p:nvPr/>
        </p:nvPicPr>
        <p:blipFill>
          <a:blip r:embed="rId3"/>
          <a:stretch>
            <a:fillRect/>
          </a:stretch>
        </p:blipFill>
        <p:spPr>
          <a:xfrm>
            <a:off x="6934200" y="0"/>
            <a:ext cx="4572000" cy="6858000"/>
          </a:xfrm>
          <a:prstGeom prst="rect">
            <a:avLst/>
          </a:prstGeom>
        </p:spPr>
      </p:pic>
      <p:sp>
        <p:nvSpPr>
          <p:cNvPr id="27" name="TextBox 26">
            <a:extLst>
              <a:ext uri="{FF2B5EF4-FFF2-40B4-BE49-F238E27FC236}">
                <a16:creationId xmlns:a16="http://schemas.microsoft.com/office/drawing/2014/main" id="{46D687A3-7363-DDBF-3BF3-DA8282E1ED3C}"/>
              </a:ext>
            </a:extLst>
          </p:cNvPr>
          <p:cNvSpPr txBox="1"/>
          <p:nvPr/>
        </p:nvSpPr>
        <p:spPr>
          <a:xfrm>
            <a:off x="4838700" y="2348984"/>
            <a:ext cx="6096000" cy="369332"/>
          </a:xfrm>
          <a:prstGeom prst="rect">
            <a:avLst/>
          </a:prstGeom>
          <a:noFill/>
        </p:spPr>
        <p:txBody>
          <a:bodyPr wrap="square">
            <a:spAutoFit/>
          </a:bodyPr>
          <a:lstStyle/>
          <a:p>
            <a:r>
              <a:rPr lang="en-IN" dirty="0">
                <a:solidFill>
                  <a:schemeClr val="accent5"/>
                </a:solidFill>
              </a:rPr>
              <a:t>Seasonal Email:</a:t>
            </a:r>
            <a:endParaRPr lang="en-US" dirty="0">
              <a:solidFill>
                <a:schemeClr val="accent5"/>
              </a:solidFill>
            </a:endParaRPr>
          </a:p>
        </p:txBody>
      </p:sp>
      <p:cxnSp>
        <p:nvCxnSpPr>
          <p:cNvPr id="29" name="Straight Arrow Connector 28">
            <a:extLst>
              <a:ext uri="{FF2B5EF4-FFF2-40B4-BE49-F238E27FC236}">
                <a16:creationId xmlns:a16="http://schemas.microsoft.com/office/drawing/2014/main" id="{6F15E796-BFAE-BB86-D67A-EBF5A595E868}"/>
              </a:ext>
            </a:extLst>
          </p:cNvPr>
          <p:cNvCxnSpPr>
            <a:cxnSpLocks/>
          </p:cNvCxnSpPr>
          <p:nvPr/>
        </p:nvCxnSpPr>
        <p:spPr>
          <a:xfrm>
            <a:off x="5915025" y="2670691"/>
            <a:ext cx="1323975" cy="1611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24CB041-28A2-58A9-66CB-2C1EE9B1ADB8}"/>
              </a:ext>
            </a:extLst>
          </p:cNvPr>
          <p:cNvCxnSpPr>
            <a:cxnSpLocks/>
          </p:cNvCxnSpPr>
          <p:nvPr/>
        </p:nvCxnSpPr>
        <p:spPr>
          <a:xfrm flipH="1">
            <a:off x="4191000" y="666750"/>
            <a:ext cx="1447800" cy="10641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1097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3EC85D-B2E7-9BEB-D040-C3DA89169D9A}"/>
              </a:ext>
            </a:extLst>
          </p:cNvPr>
          <p:cNvSpPr>
            <a:spLocks noGrp="1"/>
          </p:cNvSpPr>
          <p:nvPr>
            <p:ph type="sldNum" sz="quarter" idx="11"/>
          </p:nvPr>
        </p:nvSpPr>
        <p:spPr/>
        <p:txBody>
          <a:bodyPr/>
          <a:lstStyle/>
          <a:p>
            <a:fld id="{EECC7194-A4D0-457B-9D3E-53681723AFF7}" type="slidenum">
              <a:rPr lang="en-US" smtClean="0"/>
              <a:pPr/>
              <a:t>73</a:t>
            </a:fld>
            <a:endParaRPr lang="en-US" dirty="0"/>
          </a:p>
        </p:txBody>
      </p:sp>
      <p:graphicFrame>
        <p:nvGraphicFramePr>
          <p:cNvPr id="11" name="Table 10">
            <a:extLst>
              <a:ext uri="{FF2B5EF4-FFF2-40B4-BE49-F238E27FC236}">
                <a16:creationId xmlns:a16="http://schemas.microsoft.com/office/drawing/2014/main" id="{CA9A2AA9-D9BA-A709-FAAF-19E6AED8A1CF}"/>
              </a:ext>
            </a:extLst>
          </p:cNvPr>
          <p:cNvGraphicFramePr>
            <a:graphicFrameLocks noGrp="1"/>
          </p:cNvGraphicFramePr>
          <p:nvPr>
            <p:extLst>
              <p:ext uri="{D42A27DB-BD31-4B8C-83A1-F6EECF244321}">
                <p14:modId xmlns:p14="http://schemas.microsoft.com/office/powerpoint/2010/main" val="140994270"/>
              </p:ext>
            </p:extLst>
          </p:nvPr>
        </p:nvGraphicFramePr>
        <p:xfrm>
          <a:off x="190501" y="161925"/>
          <a:ext cx="12620625" cy="6615073"/>
        </p:xfrm>
        <a:graphic>
          <a:graphicData uri="http://schemas.openxmlformats.org/drawingml/2006/table">
            <a:tbl>
              <a:tblPr/>
              <a:tblGrid>
                <a:gridCol w="2524125">
                  <a:extLst>
                    <a:ext uri="{9D8B030D-6E8A-4147-A177-3AD203B41FA5}">
                      <a16:colId xmlns:a16="http://schemas.microsoft.com/office/drawing/2014/main" val="7457398"/>
                    </a:ext>
                  </a:extLst>
                </a:gridCol>
                <a:gridCol w="2524125">
                  <a:extLst>
                    <a:ext uri="{9D8B030D-6E8A-4147-A177-3AD203B41FA5}">
                      <a16:colId xmlns:a16="http://schemas.microsoft.com/office/drawing/2014/main" val="1829476316"/>
                    </a:ext>
                  </a:extLst>
                </a:gridCol>
                <a:gridCol w="2524125">
                  <a:extLst>
                    <a:ext uri="{9D8B030D-6E8A-4147-A177-3AD203B41FA5}">
                      <a16:colId xmlns:a16="http://schemas.microsoft.com/office/drawing/2014/main" val="2265588703"/>
                    </a:ext>
                  </a:extLst>
                </a:gridCol>
                <a:gridCol w="2524125">
                  <a:extLst>
                    <a:ext uri="{9D8B030D-6E8A-4147-A177-3AD203B41FA5}">
                      <a16:colId xmlns:a16="http://schemas.microsoft.com/office/drawing/2014/main" val="1007085420"/>
                    </a:ext>
                  </a:extLst>
                </a:gridCol>
                <a:gridCol w="2524125">
                  <a:extLst>
                    <a:ext uri="{9D8B030D-6E8A-4147-A177-3AD203B41FA5}">
                      <a16:colId xmlns:a16="http://schemas.microsoft.com/office/drawing/2014/main" val="4131204391"/>
                    </a:ext>
                  </a:extLst>
                </a:gridCol>
              </a:tblGrid>
              <a:tr h="272890">
                <a:tc>
                  <a:txBody>
                    <a:bodyPr/>
                    <a:lstStyle/>
                    <a:p>
                      <a:r>
                        <a:rPr lang="en-IN" sz="850" b="1">
                          <a:solidFill>
                            <a:schemeClr val="tx1"/>
                          </a:solidFill>
                        </a:rPr>
                        <a:t>Day</a:t>
                      </a:r>
                      <a:endParaRPr lang="en-IN" sz="850">
                        <a:solidFill>
                          <a:schemeClr val="tx1"/>
                        </a:solidFill>
                      </a:endParaRPr>
                    </a:p>
                  </a:txBody>
                  <a:tcPr marL="13415" marR="13415" marT="6707" marB="6707" anchor="ctr">
                    <a:lnL>
                      <a:noFill/>
                    </a:lnL>
                    <a:lnR>
                      <a:noFill/>
                    </a:lnR>
                    <a:lnT>
                      <a:noFill/>
                    </a:lnT>
                    <a:lnB>
                      <a:noFill/>
                    </a:lnB>
                    <a:noFill/>
                  </a:tcPr>
                </a:tc>
                <a:tc>
                  <a:txBody>
                    <a:bodyPr/>
                    <a:lstStyle/>
                    <a:p>
                      <a:r>
                        <a:rPr lang="en-IN" sz="850" b="1">
                          <a:solidFill>
                            <a:schemeClr val="tx1"/>
                          </a:solidFill>
                        </a:rPr>
                        <a:t>Date</a:t>
                      </a:r>
                      <a:endParaRPr lang="en-IN" sz="850">
                        <a:solidFill>
                          <a:schemeClr val="tx1"/>
                        </a:solidFill>
                      </a:endParaRPr>
                    </a:p>
                  </a:txBody>
                  <a:tcPr marL="13415" marR="13415" marT="6707" marB="6707" anchor="ctr">
                    <a:lnL>
                      <a:noFill/>
                    </a:lnL>
                    <a:lnR>
                      <a:noFill/>
                    </a:lnR>
                    <a:lnT>
                      <a:noFill/>
                    </a:lnT>
                    <a:lnB>
                      <a:noFill/>
                    </a:lnB>
                    <a:noFill/>
                  </a:tcPr>
                </a:tc>
                <a:tc>
                  <a:txBody>
                    <a:bodyPr/>
                    <a:lstStyle/>
                    <a:p>
                      <a:r>
                        <a:rPr lang="en-IN" sz="850" b="1">
                          <a:solidFill>
                            <a:schemeClr val="tx1"/>
                          </a:solidFill>
                        </a:rPr>
                        <a:t>Post Type</a:t>
                      </a:r>
                      <a:endParaRPr lang="en-IN" sz="850">
                        <a:solidFill>
                          <a:schemeClr val="tx1"/>
                        </a:solidFill>
                      </a:endParaRPr>
                    </a:p>
                  </a:txBody>
                  <a:tcPr marL="13415" marR="13415" marT="6707" marB="6707" anchor="ctr">
                    <a:lnL>
                      <a:noFill/>
                    </a:lnL>
                    <a:lnR>
                      <a:noFill/>
                    </a:lnR>
                    <a:lnT>
                      <a:noFill/>
                    </a:lnT>
                    <a:lnB>
                      <a:noFill/>
                    </a:lnB>
                    <a:noFill/>
                  </a:tcPr>
                </a:tc>
                <a:tc>
                  <a:txBody>
                    <a:bodyPr/>
                    <a:lstStyle/>
                    <a:p>
                      <a:r>
                        <a:rPr lang="en-IN" sz="850" b="1">
                          <a:solidFill>
                            <a:schemeClr val="tx1"/>
                          </a:solidFill>
                        </a:rPr>
                        <a:t>Topic/Content</a:t>
                      </a:r>
                      <a:endParaRPr lang="en-IN" sz="850">
                        <a:solidFill>
                          <a:schemeClr val="tx1"/>
                        </a:solidFill>
                      </a:endParaRPr>
                    </a:p>
                  </a:txBody>
                  <a:tcPr marL="13415" marR="13415" marT="6707" marB="6707" anchor="ctr">
                    <a:lnL>
                      <a:noFill/>
                    </a:lnL>
                    <a:lnR>
                      <a:noFill/>
                    </a:lnR>
                    <a:lnT>
                      <a:noFill/>
                    </a:lnT>
                    <a:lnB>
                      <a:noFill/>
                    </a:lnB>
                    <a:noFill/>
                  </a:tcPr>
                </a:tc>
                <a:tc>
                  <a:txBody>
                    <a:bodyPr/>
                    <a:lstStyle/>
                    <a:p>
                      <a:r>
                        <a:rPr lang="en-IN" sz="850" b="1">
                          <a:solidFill>
                            <a:schemeClr val="tx1"/>
                          </a:solidFill>
                        </a:rPr>
                        <a:t>Platform</a:t>
                      </a:r>
                      <a:endParaRPr lang="en-IN" sz="850">
                        <a:solidFill>
                          <a:schemeClr val="tx1"/>
                        </a:solidFill>
                      </a:endParaRPr>
                    </a:p>
                  </a:txBody>
                  <a:tcPr marL="13415" marR="13415" marT="6707" marB="6707" anchor="ctr">
                    <a:lnL>
                      <a:noFill/>
                    </a:lnL>
                    <a:lnR>
                      <a:noFill/>
                    </a:lnR>
                    <a:lnT>
                      <a:noFill/>
                    </a:lnT>
                    <a:lnB>
                      <a:noFill/>
                    </a:lnB>
                    <a:noFill/>
                  </a:tcPr>
                </a:tc>
                <a:extLst>
                  <a:ext uri="{0D108BD9-81ED-4DB2-BD59-A6C34878D82A}">
                    <a16:rowId xmlns:a16="http://schemas.microsoft.com/office/drawing/2014/main" val="2215521864"/>
                  </a:ext>
                </a:extLst>
              </a:tr>
              <a:tr h="253767">
                <a:tc>
                  <a:txBody>
                    <a:bodyPr/>
                    <a:lstStyle/>
                    <a:p>
                      <a:r>
                        <a:rPr lang="en-IN" sz="850">
                          <a:solidFill>
                            <a:schemeClr val="tx1"/>
                          </a:solidFill>
                        </a:rPr>
                        <a:t>1</a:t>
                      </a:r>
                    </a:p>
                  </a:txBody>
                  <a:tcPr marL="13415" marR="13415" marT="6707" marB="6707" anchor="ctr">
                    <a:lnL>
                      <a:noFill/>
                    </a:lnL>
                    <a:lnR>
                      <a:noFill/>
                    </a:lnR>
                    <a:lnT>
                      <a:noFill/>
                    </a:lnT>
                    <a:lnB>
                      <a:noFill/>
                    </a:lnB>
                    <a:noFill/>
                  </a:tcPr>
                </a:tc>
                <a:tc>
                  <a:txBody>
                    <a:bodyPr/>
                    <a:lstStyle/>
                    <a:p>
                      <a:r>
                        <a:rPr lang="en-IN" sz="850">
                          <a:solidFill>
                            <a:schemeClr val="tx1"/>
                          </a:solidFill>
                        </a:rPr>
                        <a:t>Mon</a:t>
                      </a:r>
                    </a:p>
                  </a:txBody>
                  <a:tcPr marL="13415" marR="13415" marT="6707" marB="6707" anchor="ctr">
                    <a:lnL>
                      <a:noFill/>
                    </a:lnL>
                    <a:lnR>
                      <a:noFill/>
                    </a:lnR>
                    <a:lnT>
                      <a:noFill/>
                    </a:lnT>
                    <a:lnB>
                      <a:noFill/>
                    </a:lnB>
                    <a:noFill/>
                  </a:tcPr>
                </a:tc>
                <a:tc>
                  <a:txBody>
                    <a:bodyPr/>
                    <a:lstStyle/>
                    <a:p>
                      <a:r>
                        <a:rPr lang="en-IN" sz="850">
                          <a:solidFill>
                            <a:schemeClr val="tx1"/>
                          </a:solidFill>
                        </a:rPr>
                        <a:t>Awareness</a:t>
                      </a:r>
                    </a:p>
                  </a:txBody>
                  <a:tcPr marL="13415" marR="13415" marT="6707" marB="6707" anchor="ctr">
                    <a:lnL>
                      <a:noFill/>
                    </a:lnL>
                    <a:lnR>
                      <a:noFill/>
                    </a:lnR>
                    <a:lnT>
                      <a:noFill/>
                    </a:lnT>
                    <a:lnB>
                      <a:noFill/>
                    </a:lnB>
                    <a:noFill/>
                  </a:tcPr>
                </a:tc>
                <a:tc>
                  <a:txBody>
                    <a:bodyPr/>
                    <a:lstStyle/>
                    <a:p>
                      <a:r>
                        <a:rPr lang="en-US" sz="850">
                          <a:solidFill>
                            <a:schemeClr val="tx1"/>
                          </a:solidFill>
                        </a:rPr>
                        <a:t>“Did you know? 80% of vision impairment is preventable.”</a:t>
                      </a:r>
                    </a:p>
                  </a:txBody>
                  <a:tcPr marL="13415" marR="13415" marT="6707" marB="6707" anchor="ctr">
                    <a:lnL>
                      <a:noFill/>
                    </a:lnL>
                    <a:lnR>
                      <a:noFill/>
                    </a:lnR>
                    <a:lnT>
                      <a:noFill/>
                    </a:lnT>
                    <a:lnB>
                      <a:noFill/>
                    </a:lnB>
                    <a:noFill/>
                  </a:tcPr>
                </a:tc>
                <a:tc>
                  <a:txBody>
                    <a:bodyPr/>
                    <a:lstStyle/>
                    <a:p>
                      <a:r>
                        <a:rPr lang="en-IN" sz="850">
                          <a:solidFill>
                            <a:schemeClr val="tx1"/>
                          </a:solidFill>
                        </a:rPr>
                        <a:t>Facebook,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3928289576"/>
                  </a:ext>
                </a:extLst>
              </a:tr>
              <a:tr h="192719">
                <a:tc>
                  <a:txBody>
                    <a:bodyPr/>
                    <a:lstStyle/>
                    <a:p>
                      <a:r>
                        <a:rPr lang="en-IN" sz="850">
                          <a:solidFill>
                            <a:schemeClr val="tx1"/>
                          </a:solidFill>
                        </a:rPr>
                        <a:t>2</a:t>
                      </a:r>
                    </a:p>
                  </a:txBody>
                  <a:tcPr marL="13415" marR="13415" marT="6707" marB="6707" anchor="ctr">
                    <a:lnL>
                      <a:noFill/>
                    </a:lnL>
                    <a:lnR>
                      <a:noFill/>
                    </a:lnR>
                    <a:lnT>
                      <a:noFill/>
                    </a:lnT>
                    <a:lnB>
                      <a:noFill/>
                    </a:lnB>
                    <a:noFill/>
                  </a:tcPr>
                </a:tc>
                <a:tc>
                  <a:txBody>
                    <a:bodyPr/>
                    <a:lstStyle/>
                    <a:p>
                      <a:r>
                        <a:rPr lang="en-IN" sz="850">
                          <a:solidFill>
                            <a:schemeClr val="tx1"/>
                          </a:solidFill>
                        </a:rPr>
                        <a:t>Tue</a:t>
                      </a:r>
                    </a:p>
                  </a:txBody>
                  <a:tcPr marL="13415" marR="13415" marT="6707" marB="6707" anchor="ctr">
                    <a:lnL>
                      <a:noFill/>
                    </a:lnL>
                    <a:lnR>
                      <a:noFill/>
                    </a:lnR>
                    <a:lnT>
                      <a:noFill/>
                    </a:lnT>
                    <a:lnB>
                      <a:noFill/>
                    </a:lnB>
                    <a:noFill/>
                  </a:tcPr>
                </a:tc>
                <a:tc>
                  <a:txBody>
                    <a:bodyPr/>
                    <a:lstStyle/>
                    <a:p>
                      <a:r>
                        <a:rPr lang="en-IN" sz="850">
                          <a:solidFill>
                            <a:schemeClr val="tx1"/>
                          </a:solidFill>
                        </a:rPr>
                        <a:t>Educational Carousel</a:t>
                      </a:r>
                    </a:p>
                  </a:txBody>
                  <a:tcPr marL="13415" marR="13415" marT="6707" marB="6707" anchor="ctr">
                    <a:lnL>
                      <a:noFill/>
                    </a:lnL>
                    <a:lnR>
                      <a:noFill/>
                    </a:lnR>
                    <a:lnT>
                      <a:noFill/>
                    </a:lnT>
                    <a:lnB>
                      <a:noFill/>
                    </a:lnB>
                    <a:noFill/>
                  </a:tcPr>
                </a:tc>
                <a:tc>
                  <a:txBody>
                    <a:bodyPr/>
                    <a:lstStyle/>
                    <a:p>
                      <a:r>
                        <a:rPr lang="en-US" sz="850">
                          <a:solidFill>
                            <a:schemeClr val="tx1"/>
                          </a:solidFill>
                        </a:rPr>
                        <a:t>5 Signs You Might Need an Eye Check-Up</a:t>
                      </a:r>
                    </a:p>
                  </a:txBody>
                  <a:tcPr marL="13415" marR="13415" marT="6707" marB="6707" anchor="ctr">
                    <a:lnL>
                      <a:noFill/>
                    </a:lnL>
                    <a:lnR>
                      <a:noFill/>
                    </a:lnR>
                    <a:lnT>
                      <a:noFill/>
                    </a:lnT>
                    <a:lnB>
                      <a:noFill/>
                    </a:lnB>
                    <a:noFill/>
                  </a:tcPr>
                </a:tc>
                <a:tc>
                  <a:txBody>
                    <a:bodyPr/>
                    <a:lstStyle/>
                    <a:p>
                      <a:r>
                        <a:rPr lang="en-IN" sz="850">
                          <a:solidFill>
                            <a:schemeClr val="tx1"/>
                          </a:solidFill>
                        </a:rPr>
                        <a:t>Instagram, LinkedIn</a:t>
                      </a:r>
                    </a:p>
                  </a:txBody>
                  <a:tcPr marL="13415" marR="13415" marT="6707" marB="6707" anchor="ctr">
                    <a:lnL>
                      <a:noFill/>
                    </a:lnL>
                    <a:lnR>
                      <a:noFill/>
                    </a:lnR>
                    <a:lnT>
                      <a:noFill/>
                    </a:lnT>
                    <a:lnB>
                      <a:noFill/>
                    </a:lnB>
                    <a:noFill/>
                  </a:tcPr>
                </a:tc>
                <a:extLst>
                  <a:ext uri="{0D108BD9-81ED-4DB2-BD59-A6C34878D82A}">
                    <a16:rowId xmlns:a16="http://schemas.microsoft.com/office/drawing/2014/main" val="3634808693"/>
                  </a:ext>
                </a:extLst>
              </a:tr>
              <a:tr h="134902">
                <a:tc>
                  <a:txBody>
                    <a:bodyPr/>
                    <a:lstStyle/>
                    <a:p>
                      <a:r>
                        <a:rPr lang="en-IN" sz="850">
                          <a:solidFill>
                            <a:schemeClr val="tx1"/>
                          </a:solidFill>
                        </a:rPr>
                        <a:t>3</a:t>
                      </a:r>
                    </a:p>
                  </a:txBody>
                  <a:tcPr marL="13415" marR="13415" marT="6707" marB="6707" anchor="ctr">
                    <a:lnL>
                      <a:noFill/>
                    </a:lnL>
                    <a:lnR>
                      <a:noFill/>
                    </a:lnR>
                    <a:lnT>
                      <a:noFill/>
                    </a:lnT>
                    <a:lnB>
                      <a:noFill/>
                    </a:lnB>
                    <a:noFill/>
                  </a:tcPr>
                </a:tc>
                <a:tc>
                  <a:txBody>
                    <a:bodyPr/>
                    <a:lstStyle/>
                    <a:p>
                      <a:r>
                        <a:rPr lang="en-IN" sz="850" dirty="0">
                          <a:solidFill>
                            <a:schemeClr val="tx1"/>
                          </a:solidFill>
                        </a:rPr>
                        <a:t>Wed</a:t>
                      </a:r>
                    </a:p>
                  </a:txBody>
                  <a:tcPr marL="13415" marR="13415" marT="6707" marB="6707" anchor="ctr">
                    <a:lnL>
                      <a:noFill/>
                    </a:lnL>
                    <a:lnR>
                      <a:noFill/>
                    </a:lnR>
                    <a:lnT>
                      <a:noFill/>
                    </a:lnT>
                    <a:lnB>
                      <a:noFill/>
                    </a:lnB>
                    <a:noFill/>
                  </a:tcPr>
                </a:tc>
                <a:tc>
                  <a:txBody>
                    <a:bodyPr/>
                    <a:lstStyle/>
                    <a:p>
                      <a:r>
                        <a:rPr lang="en-IN" sz="850">
                          <a:solidFill>
                            <a:schemeClr val="tx1"/>
                          </a:solidFill>
                        </a:rPr>
                        <a:t>Doctor's Tip</a:t>
                      </a:r>
                    </a:p>
                  </a:txBody>
                  <a:tcPr marL="13415" marR="13415" marT="6707" marB="6707" anchor="ctr">
                    <a:lnL>
                      <a:noFill/>
                    </a:lnL>
                    <a:lnR>
                      <a:noFill/>
                    </a:lnR>
                    <a:lnT>
                      <a:noFill/>
                    </a:lnT>
                    <a:lnB>
                      <a:noFill/>
                    </a:lnB>
                    <a:noFill/>
                  </a:tcPr>
                </a:tc>
                <a:tc>
                  <a:txBody>
                    <a:bodyPr/>
                    <a:lstStyle/>
                    <a:p>
                      <a:r>
                        <a:rPr lang="en-US" sz="850">
                          <a:solidFill>
                            <a:schemeClr val="tx1"/>
                          </a:solidFill>
                        </a:rPr>
                        <a:t>Dr. [Name] shares daily eye care tips</a:t>
                      </a:r>
                    </a:p>
                  </a:txBody>
                  <a:tcPr marL="13415" marR="13415" marT="6707" marB="6707" anchor="ctr">
                    <a:lnL>
                      <a:noFill/>
                    </a:lnL>
                    <a:lnR>
                      <a:noFill/>
                    </a:lnR>
                    <a:lnT>
                      <a:noFill/>
                    </a:lnT>
                    <a:lnB>
                      <a:noFill/>
                    </a:lnB>
                    <a:noFill/>
                  </a:tcPr>
                </a:tc>
                <a:tc>
                  <a:txBody>
                    <a:bodyPr/>
                    <a:lstStyle/>
                    <a:p>
                      <a:r>
                        <a:rPr lang="en-IN" sz="850">
                          <a:solidFill>
                            <a:schemeClr val="tx1"/>
                          </a:solidFill>
                        </a:rPr>
                        <a:t>Instagram Stories</a:t>
                      </a:r>
                    </a:p>
                  </a:txBody>
                  <a:tcPr marL="13415" marR="13415" marT="6707" marB="6707" anchor="ctr">
                    <a:lnL>
                      <a:noFill/>
                    </a:lnL>
                    <a:lnR>
                      <a:noFill/>
                    </a:lnR>
                    <a:lnT>
                      <a:noFill/>
                    </a:lnT>
                    <a:lnB>
                      <a:noFill/>
                    </a:lnB>
                    <a:noFill/>
                  </a:tcPr>
                </a:tc>
                <a:extLst>
                  <a:ext uri="{0D108BD9-81ED-4DB2-BD59-A6C34878D82A}">
                    <a16:rowId xmlns:a16="http://schemas.microsoft.com/office/drawing/2014/main" val="1239180732"/>
                  </a:ext>
                </a:extLst>
              </a:tr>
              <a:tr h="253767">
                <a:tc>
                  <a:txBody>
                    <a:bodyPr/>
                    <a:lstStyle/>
                    <a:p>
                      <a:r>
                        <a:rPr lang="en-IN" sz="850" dirty="0">
                          <a:solidFill>
                            <a:schemeClr val="tx1"/>
                          </a:solidFill>
                        </a:rPr>
                        <a:t>4</a:t>
                      </a:r>
                    </a:p>
                  </a:txBody>
                  <a:tcPr marL="13415" marR="13415" marT="6707" marB="6707" anchor="ctr">
                    <a:lnL>
                      <a:noFill/>
                    </a:lnL>
                    <a:lnR>
                      <a:noFill/>
                    </a:lnR>
                    <a:lnT>
                      <a:noFill/>
                    </a:lnT>
                    <a:lnB>
                      <a:noFill/>
                    </a:lnB>
                    <a:noFill/>
                  </a:tcPr>
                </a:tc>
                <a:tc>
                  <a:txBody>
                    <a:bodyPr/>
                    <a:lstStyle/>
                    <a:p>
                      <a:r>
                        <a:rPr lang="en-IN" sz="850">
                          <a:solidFill>
                            <a:schemeClr val="tx1"/>
                          </a:solidFill>
                        </a:rPr>
                        <a:t>Thu</a:t>
                      </a:r>
                    </a:p>
                  </a:txBody>
                  <a:tcPr marL="13415" marR="13415" marT="6707" marB="6707" anchor="ctr">
                    <a:lnL>
                      <a:noFill/>
                    </a:lnL>
                    <a:lnR>
                      <a:noFill/>
                    </a:lnR>
                    <a:lnT>
                      <a:noFill/>
                    </a:lnT>
                    <a:lnB>
                      <a:noFill/>
                    </a:lnB>
                    <a:noFill/>
                  </a:tcPr>
                </a:tc>
                <a:tc>
                  <a:txBody>
                    <a:bodyPr/>
                    <a:lstStyle/>
                    <a:p>
                      <a:r>
                        <a:rPr lang="en-IN" sz="850" dirty="0">
                          <a:solidFill>
                            <a:schemeClr val="tx1"/>
                          </a:solidFill>
                        </a:rPr>
                        <a:t>Testimonial</a:t>
                      </a:r>
                    </a:p>
                  </a:txBody>
                  <a:tcPr marL="13415" marR="13415" marT="6707" marB="6707" anchor="ctr">
                    <a:lnL>
                      <a:noFill/>
                    </a:lnL>
                    <a:lnR>
                      <a:noFill/>
                    </a:lnR>
                    <a:lnT>
                      <a:noFill/>
                    </a:lnT>
                    <a:lnB>
                      <a:noFill/>
                    </a:lnB>
                    <a:noFill/>
                  </a:tcPr>
                </a:tc>
                <a:tc>
                  <a:txBody>
                    <a:bodyPr/>
                    <a:lstStyle/>
                    <a:p>
                      <a:r>
                        <a:rPr lang="en-US" sz="850">
                          <a:solidFill>
                            <a:schemeClr val="tx1"/>
                          </a:solidFill>
                        </a:rPr>
                        <a:t>Real Patient Story: “I got my vision back after cataract surgery.”</a:t>
                      </a:r>
                    </a:p>
                  </a:txBody>
                  <a:tcPr marL="13415" marR="13415" marT="6707" marB="6707" anchor="ctr">
                    <a:lnL>
                      <a:noFill/>
                    </a:lnL>
                    <a:lnR>
                      <a:noFill/>
                    </a:lnR>
                    <a:lnT>
                      <a:noFill/>
                    </a:lnT>
                    <a:lnB>
                      <a:noFill/>
                    </a:lnB>
                    <a:noFill/>
                  </a:tcPr>
                </a:tc>
                <a:tc>
                  <a:txBody>
                    <a:bodyPr/>
                    <a:lstStyle/>
                    <a:p>
                      <a:r>
                        <a:rPr lang="en-IN" sz="850">
                          <a:solidFill>
                            <a:schemeClr val="tx1"/>
                          </a:solidFill>
                        </a:rPr>
                        <a:t>Facebook, YouTube</a:t>
                      </a:r>
                    </a:p>
                  </a:txBody>
                  <a:tcPr marL="13415" marR="13415" marT="6707" marB="6707" anchor="ctr">
                    <a:lnL>
                      <a:noFill/>
                    </a:lnL>
                    <a:lnR>
                      <a:noFill/>
                    </a:lnR>
                    <a:lnT>
                      <a:noFill/>
                    </a:lnT>
                    <a:lnB>
                      <a:noFill/>
                    </a:lnB>
                    <a:noFill/>
                  </a:tcPr>
                </a:tc>
                <a:extLst>
                  <a:ext uri="{0D108BD9-81ED-4DB2-BD59-A6C34878D82A}">
                    <a16:rowId xmlns:a16="http://schemas.microsoft.com/office/drawing/2014/main" val="1828479176"/>
                  </a:ext>
                </a:extLst>
              </a:tr>
              <a:tr h="192719">
                <a:tc>
                  <a:txBody>
                    <a:bodyPr/>
                    <a:lstStyle/>
                    <a:p>
                      <a:r>
                        <a:rPr lang="en-IN" sz="850" dirty="0">
                          <a:solidFill>
                            <a:schemeClr val="tx1"/>
                          </a:solidFill>
                        </a:rPr>
                        <a:t>5</a:t>
                      </a:r>
                    </a:p>
                  </a:txBody>
                  <a:tcPr marL="13415" marR="13415" marT="6707" marB="6707" anchor="ctr">
                    <a:lnL>
                      <a:noFill/>
                    </a:lnL>
                    <a:lnR>
                      <a:noFill/>
                    </a:lnR>
                    <a:lnT>
                      <a:noFill/>
                    </a:lnT>
                    <a:lnB>
                      <a:noFill/>
                    </a:lnB>
                    <a:noFill/>
                  </a:tcPr>
                </a:tc>
                <a:tc>
                  <a:txBody>
                    <a:bodyPr/>
                    <a:lstStyle/>
                    <a:p>
                      <a:r>
                        <a:rPr lang="en-IN" sz="850" dirty="0">
                          <a:solidFill>
                            <a:schemeClr val="tx1"/>
                          </a:solidFill>
                        </a:rPr>
                        <a:t>Fri</a:t>
                      </a:r>
                    </a:p>
                  </a:txBody>
                  <a:tcPr marL="13415" marR="13415" marT="6707" marB="6707" anchor="ctr">
                    <a:lnL>
                      <a:noFill/>
                    </a:lnL>
                    <a:lnR>
                      <a:noFill/>
                    </a:lnR>
                    <a:lnT>
                      <a:noFill/>
                    </a:lnT>
                    <a:lnB>
                      <a:noFill/>
                    </a:lnB>
                    <a:noFill/>
                  </a:tcPr>
                </a:tc>
                <a:tc>
                  <a:txBody>
                    <a:bodyPr/>
                    <a:lstStyle/>
                    <a:p>
                      <a:r>
                        <a:rPr lang="en-IN" sz="850">
                          <a:solidFill>
                            <a:schemeClr val="tx1"/>
                          </a:solidFill>
                        </a:rPr>
                        <a:t>Myth Buster</a:t>
                      </a:r>
                    </a:p>
                  </a:txBody>
                  <a:tcPr marL="13415" marR="13415" marT="6707" marB="6707" anchor="ctr">
                    <a:lnL>
                      <a:noFill/>
                    </a:lnL>
                    <a:lnR>
                      <a:noFill/>
                    </a:lnR>
                    <a:lnT>
                      <a:noFill/>
                    </a:lnT>
                    <a:lnB>
                      <a:noFill/>
                    </a:lnB>
                    <a:noFill/>
                  </a:tcPr>
                </a:tc>
                <a:tc>
                  <a:txBody>
                    <a:bodyPr/>
                    <a:lstStyle/>
                    <a:p>
                      <a:r>
                        <a:rPr lang="en-US" sz="850">
                          <a:solidFill>
                            <a:schemeClr val="tx1"/>
                          </a:solidFill>
                        </a:rPr>
                        <a:t>“Myth: LASIK is painful. Truth: It’s painless &amp; quick!”</a:t>
                      </a:r>
                    </a:p>
                  </a:txBody>
                  <a:tcPr marL="13415" marR="13415" marT="6707" marB="6707" anchor="ctr">
                    <a:lnL>
                      <a:noFill/>
                    </a:lnL>
                    <a:lnR>
                      <a:noFill/>
                    </a:lnR>
                    <a:lnT>
                      <a:noFill/>
                    </a:lnT>
                    <a:lnB>
                      <a:noFill/>
                    </a:lnB>
                    <a:noFill/>
                  </a:tcPr>
                </a:tc>
                <a:tc>
                  <a:txBody>
                    <a:bodyPr/>
                    <a:lstStyle/>
                    <a:p>
                      <a:r>
                        <a:rPr lang="en-IN" sz="850">
                          <a:solidFill>
                            <a:schemeClr val="tx1"/>
                          </a:solidFill>
                        </a:rPr>
                        <a:t>Instagram, Twitter</a:t>
                      </a:r>
                    </a:p>
                  </a:txBody>
                  <a:tcPr marL="13415" marR="13415" marT="6707" marB="6707" anchor="ctr">
                    <a:lnL>
                      <a:noFill/>
                    </a:lnL>
                    <a:lnR>
                      <a:noFill/>
                    </a:lnR>
                    <a:lnT>
                      <a:noFill/>
                    </a:lnT>
                    <a:lnB>
                      <a:noFill/>
                    </a:lnB>
                    <a:noFill/>
                  </a:tcPr>
                </a:tc>
                <a:extLst>
                  <a:ext uri="{0D108BD9-81ED-4DB2-BD59-A6C34878D82A}">
                    <a16:rowId xmlns:a16="http://schemas.microsoft.com/office/drawing/2014/main" val="1123170955"/>
                  </a:ext>
                </a:extLst>
              </a:tr>
              <a:tr h="250533">
                <a:tc>
                  <a:txBody>
                    <a:bodyPr/>
                    <a:lstStyle/>
                    <a:p>
                      <a:r>
                        <a:rPr lang="en-IN" sz="850">
                          <a:solidFill>
                            <a:schemeClr val="tx1"/>
                          </a:solidFill>
                        </a:rPr>
                        <a:t>6</a:t>
                      </a:r>
                    </a:p>
                  </a:txBody>
                  <a:tcPr marL="13415" marR="13415" marT="6707" marB="6707" anchor="ctr">
                    <a:lnL>
                      <a:noFill/>
                    </a:lnL>
                    <a:lnR>
                      <a:noFill/>
                    </a:lnR>
                    <a:lnT>
                      <a:noFill/>
                    </a:lnT>
                    <a:lnB>
                      <a:noFill/>
                    </a:lnB>
                    <a:noFill/>
                  </a:tcPr>
                </a:tc>
                <a:tc>
                  <a:txBody>
                    <a:bodyPr/>
                    <a:lstStyle/>
                    <a:p>
                      <a:r>
                        <a:rPr lang="en-IN" sz="850">
                          <a:solidFill>
                            <a:schemeClr val="tx1"/>
                          </a:solidFill>
                        </a:rPr>
                        <a:t>Sat</a:t>
                      </a:r>
                    </a:p>
                  </a:txBody>
                  <a:tcPr marL="13415" marR="13415" marT="6707" marB="6707" anchor="ctr">
                    <a:lnL>
                      <a:noFill/>
                    </a:lnL>
                    <a:lnR>
                      <a:noFill/>
                    </a:lnR>
                    <a:lnT>
                      <a:noFill/>
                    </a:lnT>
                    <a:lnB>
                      <a:noFill/>
                    </a:lnB>
                    <a:noFill/>
                  </a:tcPr>
                </a:tc>
                <a:tc>
                  <a:txBody>
                    <a:bodyPr/>
                    <a:lstStyle/>
                    <a:p>
                      <a:r>
                        <a:rPr lang="en-IN" sz="850">
                          <a:solidFill>
                            <a:schemeClr val="tx1"/>
                          </a:solidFill>
                        </a:rPr>
                        <a:t>Staff Feature</a:t>
                      </a:r>
                    </a:p>
                  </a:txBody>
                  <a:tcPr marL="13415" marR="13415" marT="6707" marB="6707" anchor="ctr">
                    <a:lnL>
                      <a:noFill/>
                    </a:lnL>
                    <a:lnR>
                      <a:noFill/>
                    </a:lnR>
                    <a:lnT>
                      <a:noFill/>
                    </a:lnT>
                    <a:lnB>
                      <a:noFill/>
                    </a:lnB>
                    <a:noFill/>
                  </a:tcPr>
                </a:tc>
                <a:tc>
                  <a:txBody>
                    <a:bodyPr/>
                    <a:lstStyle/>
                    <a:p>
                      <a:r>
                        <a:rPr lang="en-US" sz="850">
                          <a:solidFill>
                            <a:schemeClr val="tx1"/>
                          </a:solidFill>
                        </a:rPr>
                        <a:t>Meet the Team: Highlight of an optometrist or nurse</a:t>
                      </a:r>
                    </a:p>
                  </a:txBody>
                  <a:tcPr marL="13415" marR="13415" marT="6707" marB="6707" anchor="ctr">
                    <a:lnL>
                      <a:noFill/>
                    </a:lnL>
                    <a:lnR>
                      <a:noFill/>
                    </a:lnR>
                    <a:lnT>
                      <a:noFill/>
                    </a:lnT>
                    <a:lnB>
                      <a:noFill/>
                    </a:lnB>
                    <a:noFill/>
                  </a:tcPr>
                </a:tc>
                <a:tc>
                  <a:txBody>
                    <a:bodyPr/>
                    <a:lstStyle/>
                    <a:p>
                      <a:r>
                        <a:rPr lang="en-IN" sz="850">
                          <a:solidFill>
                            <a:schemeClr val="tx1"/>
                          </a:solidFill>
                        </a:rPr>
                        <a:t>LinkedIn,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808068700"/>
                  </a:ext>
                </a:extLst>
              </a:tr>
              <a:tr h="192719">
                <a:tc>
                  <a:txBody>
                    <a:bodyPr/>
                    <a:lstStyle/>
                    <a:p>
                      <a:r>
                        <a:rPr lang="en-IN" sz="850">
                          <a:solidFill>
                            <a:schemeClr val="tx1"/>
                          </a:solidFill>
                        </a:rPr>
                        <a:t>7</a:t>
                      </a:r>
                    </a:p>
                  </a:txBody>
                  <a:tcPr marL="13415" marR="13415" marT="6707" marB="6707" anchor="ctr">
                    <a:lnL>
                      <a:noFill/>
                    </a:lnL>
                    <a:lnR>
                      <a:noFill/>
                    </a:lnR>
                    <a:lnT>
                      <a:noFill/>
                    </a:lnT>
                    <a:lnB>
                      <a:noFill/>
                    </a:lnB>
                    <a:noFill/>
                  </a:tcPr>
                </a:tc>
                <a:tc>
                  <a:txBody>
                    <a:bodyPr/>
                    <a:lstStyle/>
                    <a:p>
                      <a:r>
                        <a:rPr lang="en-IN" sz="850" dirty="0">
                          <a:solidFill>
                            <a:schemeClr val="tx1"/>
                          </a:solidFill>
                        </a:rPr>
                        <a:t>Sun</a:t>
                      </a:r>
                    </a:p>
                  </a:txBody>
                  <a:tcPr marL="13415" marR="13415" marT="6707" marB="6707" anchor="ctr">
                    <a:lnL>
                      <a:noFill/>
                    </a:lnL>
                    <a:lnR>
                      <a:noFill/>
                    </a:lnR>
                    <a:lnT>
                      <a:noFill/>
                    </a:lnT>
                    <a:lnB>
                      <a:noFill/>
                    </a:lnB>
                    <a:noFill/>
                  </a:tcPr>
                </a:tc>
                <a:tc>
                  <a:txBody>
                    <a:bodyPr/>
                    <a:lstStyle/>
                    <a:p>
                      <a:r>
                        <a:rPr lang="en-IN" sz="850">
                          <a:solidFill>
                            <a:schemeClr val="tx1"/>
                          </a:solidFill>
                        </a:rPr>
                        <a:t>Community Engagement</a:t>
                      </a:r>
                    </a:p>
                  </a:txBody>
                  <a:tcPr marL="13415" marR="13415" marT="6707" marB="6707" anchor="ctr">
                    <a:lnL>
                      <a:noFill/>
                    </a:lnL>
                    <a:lnR>
                      <a:noFill/>
                    </a:lnR>
                    <a:lnT>
                      <a:noFill/>
                    </a:lnT>
                    <a:lnB>
                      <a:noFill/>
                    </a:lnB>
                    <a:noFill/>
                  </a:tcPr>
                </a:tc>
                <a:tc>
                  <a:txBody>
                    <a:bodyPr/>
                    <a:lstStyle/>
                    <a:p>
                      <a:r>
                        <a:rPr lang="en-US" sz="850">
                          <a:solidFill>
                            <a:schemeClr val="tx1"/>
                          </a:solidFill>
                        </a:rPr>
                        <a:t>Poll: “How often do you get your eyes checked?”</a:t>
                      </a:r>
                    </a:p>
                  </a:txBody>
                  <a:tcPr marL="13415" marR="13415" marT="6707" marB="6707" anchor="ctr">
                    <a:lnL>
                      <a:noFill/>
                    </a:lnL>
                    <a:lnR>
                      <a:noFill/>
                    </a:lnR>
                    <a:lnT>
                      <a:noFill/>
                    </a:lnT>
                    <a:lnB>
                      <a:noFill/>
                    </a:lnB>
                    <a:noFill/>
                  </a:tcPr>
                </a:tc>
                <a:tc>
                  <a:txBody>
                    <a:bodyPr/>
                    <a:lstStyle/>
                    <a:p>
                      <a:r>
                        <a:rPr lang="en-IN" sz="850">
                          <a:solidFill>
                            <a:schemeClr val="tx1"/>
                          </a:solidFill>
                        </a:rPr>
                        <a:t>Instagram Stories</a:t>
                      </a:r>
                    </a:p>
                  </a:txBody>
                  <a:tcPr marL="13415" marR="13415" marT="6707" marB="6707" anchor="ctr">
                    <a:lnL>
                      <a:noFill/>
                    </a:lnL>
                    <a:lnR>
                      <a:noFill/>
                    </a:lnR>
                    <a:lnT>
                      <a:noFill/>
                    </a:lnT>
                    <a:lnB>
                      <a:noFill/>
                    </a:lnB>
                    <a:noFill/>
                  </a:tcPr>
                </a:tc>
                <a:extLst>
                  <a:ext uri="{0D108BD9-81ED-4DB2-BD59-A6C34878D82A}">
                    <a16:rowId xmlns:a16="http://schemas.microsoft.com/office/drawing/2014/main" val="1961524547"/>
                  </a:ext>
                </a:extLst>
              </a:tr>
              <a:tr h="192719">
                <a:tc>
                  <a:txBody>
                    <a:bodyPr/>
                    <a:lstStyle/>
                    <a:p>
                      <a:r>
                        <a:rPr lang="en-IN" sz="850">
                          <a:solidFill>
                            <a:schemeClr val="tx1"/>
                          </a:solidFill>
                        </a:rPr>
                        <a:t>8</a:t>
                      </a:r>
                    </a:p>
                  </a:txBody>
                  <a:tcPr marL="13415" marR="13415" marT="6707" marB="6707" anchor="ctr">
                    <a:lnL>
                      <a:noFill/>
                    </a:lnL>
                    <a:lnR>
                      <a:noFill/>
                    </a:lnR>
                    <a:lnT>
                      <a:noFill/>
                    </a:lnT>
                    <a:lnB>
                      <a:noFill/>
                    </a:lnB>
                    <a:noFill/>
                  </a:tcPr>
                </a:tc>
                <a:tc>
                  <a:txBody>
                    <a:bodyPr/>
                    <a:lstStyle/>
                    <a:p>
                      <a:r>
                        <a:rPr lang="en-IN" sz="850">
                          <a:solidFill>
                            <a:schemeClr val="tx1"/>
                          </a:solidFill>
                        </a:rPr>
                        <a:t>Mon</a:t>
                      </a:r>
                    </a:p>
                  </a:txBody>
                  <a:tcPr marL="13415" marR="13415" marT="6707" marB="6707" anchor="ctr">
                    <a:lnL>
                      <a:noFill/>
                    </a:lnL>
                    <a:lnR>
                      <a:noFill/>
                    </a:lnR>
                    <a:lnT>
                      <a:noFill/>
                    </a:lnT>
                    <a:lnB>
                      <a:noFill/>
                    </a:lnB>
                    <a:noFill/>
                  </a:tcPr>
                </a:tc>
                <a:tc>
                  <a:txBody>
                    <a:bodyPr/>
                    <a:lstStyle/>
                    <a:p>
                      <a:r>
                        <a:rPr lang="en-IN" sz="850">
                          <a:solidFill>
                            <a:schemeClr val="tx1"/>
                          </a:solidFill>
                        </a:rPr>
                        <a:t>Promo Post</a:t>
                      </a:r>
                    </a:p>
                  </a:txBody>
                  <a:tcPr marL="13415" marR="13415" marT="6707" marB="6707" anchor="ctr">
                    <a:lnL>
                      <a:noFill/>
                    </a:lnL>
                    <a:lnR>
                      <a:noFill/>
                    </a:lnR>
                    <a:lnT>
                      <a:noFill/>
                    </a:lnT>
                    <a:lnB>
                      <a:noFill/>
                    </a:lnB>
                    <a:noFill/>
                  </a:tcPr>
                </a:tc>
                <a:tc>
                  <a:txBody>
                    <a:bodyPr/>
                    <a:lstStyle/>
                    <a:p>
                      <a:r>
                        <a:rPr lang="en-US" sz="850">
                          <a:solidFill>
                            <a:schemeClr val="tx1"/>
                          </a:solidFill>
                        </a:rPr>
                        <a:t>Special Discount on Eye Check-up this Month!</a:t>
                      </a:r>
                    </a:p>
                  </a:txBody>
                  <a:tcPr marL="13415" marR="13415" marT="6707" marB="6707" anchor="ctr">
                    <a:lnL>
                      <a:noFill/>
                    </a:lnL>
                    <a:lnR>
                      <a:noFill/>
                    </a:lnR>
                    <a:lnT>
                      <a:noFill/>
                    </a:lnT>
                    <a:lnB>
                      <a:noFill/>
                    </a:lnB>
                    <a:noFill/>
                  </a:tcPr>
                </a:tc>
                <a:tc>
                  <a:txBody>
                    <a:bodyPr/>
                    <a:lstStyle/>
                    <a:p>
                      <a:r>
                        <a:rPr lang="en-IN" sz="850">
                          <a:solidFill>
                            <a:schemeClr val="tx1"/>
                          </a:solidFill>
                        </a:rPr>
                        <a:t>Facebook,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3207921349"/>
                  </a:ext>
                </a:extLst>
              </a:tr>
              <a:tr h="253767">
                <a:tc>
                  <a:txBody>
                    <a:bodyPr/>
                    <a:lstStyle/>
                    <a:p>
                      <a:r>
                        <a:rPr lang="en-IN" sz="850">
                          <a:solidFill>
                            <a:schemeClr val="tx1"/>
                          </a:solidFill>
                        </a:rPr>
                        <a:t>9</a:t>
                      </a:r>
                    </a:p>
                  </a:txBody>
                  <a:tcPr marL="13415" marR="13415" marT="6707" marB="6707" anchor="ctr">
                    <a:lnL>
                      <a:noFill/>
                    </a:lnL>
                    <a:lnR>
                      <a:noFill/>
                    </a:lnR>
                    <a:lnT>
                      <a:noFill/>
                    </a:lnT>
                    <a:lnB>
                      <a:noFill/>
                    </a:lnB>
                    <a:noFill/>
                  </a:tcPr>
                </a:tc>
                <a:tc>
                  <a:txBody>
                    <a:bodyPr/>
                    <a:lstStyle/>
                    <a:p>
                      <a:r>
                        <a:rPr lang="en-IN" sz="850">
                          <a:solidFill>
                            <a:schemeClr val="tx1"/>
                          </a:solidFill>
                        </a:rPr>
                        <a:t>Tue</a:t>
                      </a:r>
                    </a:p>
                  </a:txBody>
                  <a:tcPr marL="13415" marR="13415" marT="6707" marB="6707" anchor="ctr">
                    <a:lnL>
                      <a:noFill/>
                    </a:lnL>
                    <a:lnR>
                      <a:noFill/>
                    </a:lnR>
                    <a:lnT>
                      <a:noFill/>
                    </a:lnT>
                    <a:lnB>
                      <a:noFill/>
                    </a:lnB>
                    <a:noFill/>
                  </a:tcPr>
                </a:tc>
                <a:tc>
                  <a:txBody>
                    <a:bodyPr/>
                    <a:lstStyle/>
                    <a:p>
                      <a:r>
                        <a:rPr lang="en-IN" sz="850">
                          <a:solidFill>
                            <a:schemeClr val="tx1"/>
                          </a:solidFill>
                        </a:rPr>
                        <a:t>Educational Video</a:t>
                      </a:r>
                    </a:p>
                  </a:txBody>
                  <a:tcPr marL="13415" marR="13415" marT="6707" marB="6707" anchor="ctr">
                    <a:lnL>
                      <a:noFill/>
                    </a:lnL>
                    <a:lnR>
                      <a:noFill/>
                    </a:lnR>
                    <a:lnT>
                      <a:noFill/>
                    </a:lnT>
                    <a:lnB>
                      <a:noFill/>
                    </a:lnB>
                    <a:noFill/>
                  </a:tcPr>
                </a:tc>
                <a:tc>
                  <a:txBody>
                    <a:bodyPr/>
                    <a:lstStyle/>
                    <a:p>
                      <a:r>
                        <a:rPr lang="en-US" sz="850" dirty="0">
                          <a:solidFill>
                            <a:schemeClr val="tx1"/>
                          </a:solidFill>
                        </a:rPr>
                        <a:t>How does cataract surgery work? (Animated explainer)</a:t>
                      </a:r>
                    </a:p>
                  </a:txBody>
                  <a:tcPr marL="13415" marR="13415" marT="6707" marB="6707" anchor="ctr">
                    <a:lnL>
                      <a:noFill/>
                    </a:lnL>
                    <a:lnR>
                      <a:noFill/>
                    </a:lnR>
                    <a:lnT>
                      <a:noFill/>
                    </a:lnT>
                    <a:lnB>
                      <a:noFill/>
                    </a:lnB>
                    <a:noFill/>
                  </a:tcPr>
                </a:tc>
                <a:tc>
                  <a:txBody>
                    <a:bodyPr/>
                    <a:lstStyle/>
                    <a:p>
                      <a:r>
                        <a:rPr lang="en-IN" sz="850">
                          <a:solidFill>
                            <a:schemeClr val="tx1"/>
                          </a:solidFill>
                        </a:rPr>
                        <a:t>YouTube,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3726515112"/>
                  </a:ext>
                </a:extLst>
              </a:tr>
              <a:tr h="253767">
                <a:tc>
                  <a:txBody>
                    <a:bodyPr/>
                    <a:lstStyle/>
                    <a:p>
                      <a:r>
                        <a:rPr lang="en-IN" sz="850">
                          <a:solidFill>
                            <a:schemeClr val="tx1"/>
                          </a:solidFill>
                        </a:rPr>
                        <a:t>10</a:t>
                      </a:r>
                    </a:p>
                  </a:txBody>
                  <a:tcPr marL="13415" marR="13415" marT="6707" marB="6707" anchor="ctr">
                    <a:lnL>
                      <a:noFill/>
                    </a:lnL>
                    <a:lnR>
                      <a:noFill/>
                    </a:lnR>
                    <a:lnT>
                      <a:noFill/>
                    </a:lnT>
                    <a:lnB>
                      <a:noFill/>
                    </a:lnB>
                    <a:noFill/>
                  </a:tcPr>
                </a:tc>
                <a:tc>
                  <a:txBody>
                    <a:bodyPr/>
                    <a:lstStyle/>
                    <a:p>
                      <a:r>
                        <a:rPr lang="en-IN" sz="850" dirty="0">
                          <a:solidFill>
                            <a:schemeClr val="tx1"/>
                          </a:solidFill>
                        </a:rPr>
                        <a:t>Wed</a:t>
                      </a:r>
                    </a:p>
                  </a:txBody>
                  <a:tcPr marL="13415" marR="13415" marT="6707" marB="6707" anchor="ctr">
                    <a:lnL>
                      <a:noFill/>
                    </a:lnL>
                    <a:lnR>
                      <a:noFill/>
                    </a:lnR>
                    <a:lnT>
                      <a:noFill/>
                    </a:lnT>
                    <a:lnB>
                      <a:noFill/>
                    </a:lnB>
                    <a:noFill/>
                  </a:tcPr>
                </a:tc>
                <a:tc>
                  <a:txBody>
                    <a:bodyPr/>
                    <a:lstStyle/>
                    <a:p>
                      <a:r>
                        <a:rPr lang="en-IN" sz="850">
                          <a:solidFill>
                            <a:schemeClr val="tx1"/>
                          </a:solidFill>
                        </a:rPr>
                        <a:t>FAQ</a:t>
                      </a:r>
                    </a:p>
                  </a:txBody>
                  <a:tcPr marL="13415" marR="13415" marT="6707" marB="6707" anchor="ctr">
                    <a:lnL>
                      <a:noFill/>
                    </a:lnL>
                    <a:lnR>
                      <a:noFill/>
                    </a:lnR>
                    <a:lnT>
                      <a:noFill/>
                    </a:lnT>
                    <a:lnB>
                      <a:noFill/>
                    </a:lnB>
                    <a:noFill/>
                  </a:tcPr>
                </a:tc>
                <a:tc>
                  <a:txBody>
                    <a:bodyPr/>
                    <a:lstStyle/>
                    <a:p>
                      <a:r>
                        <a:rPr lang="en-US" sz="850">
                          <a:solidFill>
                            <a:schemeClr val="tx1"/>
                          </a:solidFill>
                        </a:rPr>
                        <a:t>“Is LASIK safe?” – Answering common patient questions</a:t>
                      </a:r>
                    </a:p>
                  </a:txBody>
                  <a:tcPr marL="13415" marR="13415" marT="6707" marB="6707" anchor="ctr">
                    <a:lnL>
                      <a:noFill/>
                    </a:lnL>
                    <a:lnR>
                      <a:noFill/>
                    </a:lnR>
                    <a:lnT>
                      <a:noFill/>
                    </a:lnT>
                    <a:lnB>
                      <a:noFill/>
                    </a:lnB>
                    <a:noFill/>
                  </a:tcPr>
                </a:tc>
                <a:tc>
                  <a:txBody>
                    <a:bodyPr/>
                    <a:lstStyle/>
                    <a:p>
                      <a:r>
                        <a:rPr lang="en-IN" sz="850">
                          <a:solidFill>
                            <a:schemeClr val="tx1"/>
                          </a:solidFill>
                        </a:rPr>
                        <a:t>Facebook, Website Blog</a:t>
                      </a:r>
                    </a:p>
                  </a:txBody>
                  <a:tcPr marL="13415" marR="13415" marT="6707" marB="6707" anchor="ctr">
                    <a:lnL>
                      <a:noFill/>
                    </a:lnL>
                    <a:lnR>
                      <a:noFill/>
                    </a:lnR>
                    <a:lnT>
                      <a:noFill/>
                    </a:lnT>
                    <a:lnB>
                      <a:noFill/>
                    </a:lnB>
                    <a:noFill/>
                  </a:tcPr>
                </a:tc>
                <a:extLst>
                  <a:ext uri="{0D108BD9-81ED-4DB2-BD59-A6C34878D82A}">
                    <a16:rowId xmlns:a16="http://schemas.microsoft.com/office/drawing/2014/main" val="3321613138"/>
                  </a:ext>
                </a:extLst>
              </a:tr>
              <a:tr h="253767">
                <a:tc>
                  <a:txBody>
                    <a:bodyPr/>
                    <a:lstStyle/>
                    <a:p>
                      <a:r>
                        <a:rPr lang="en-IN" sz="850" dirty="0">
                          <a:solidFill>
                            <a:schemeClr val="tx1"/>
                          </a:solidFill>
                        </a:rPr>
                        <a:t>11</a:t>
                      </a:r>
                    </a:p>
                  </a:txBody>
                  <a:tcPr marL="13415" marR="13415" marT="6707" marB="6707" anchor="ctr">
                    <a:lnL>
                      <a:noFill/>
                    </a:lnL>
                    <a:lnR>
                      <a:noFill/>
                    </a:lnR>
                    <a:lnT>
                      <a:noFill/>
                    </a:lnT>
                    <a:lnB>
                      <a:noFill/>
                    </a:lnB>
                    <a:noFill/>
                  </a:tcPr>
                </a:tc>
                <a:tc>
                  <a:txBody>
                    <a:bodyPr/>
                    <a:lstStyle/>
                    <a:p>
                      <a:r>
                        <a:rPr lang="en-IN" sz="850">
                          <a:solidFill>
                            <a:schemeClr val="tx1"/>
                          </a:solidFill>
                        </a:rPr>
                        <a:t>Thu</a:t>
                      </a:r>
                    </a:p>
                  </a:txBody>
                  <a:tcPr marL="13415" marR="13415" marT="6707" marB="6707" anchor="ctr">
                    <a:lnL>
                      <a:noFill/>
                    </a:lnL>
                    <a:lnR>
                      <a:noFill/>
                    </a:lnR>
                    <a:lnT>
                      <a:noFill/>
                    </a:lnT>
                    <a:lnB>
                      <a:noFill/>
                    </a:lnB>
                    <a:noFill/>
                  </a:tcPr>
                </a:tc>
                <a:tc>
                  <a:txBody>
                    <a:bodyPr/>
                    <a:lstStyle/>
                    <a:p>
                      <a:r>
                        <a:rPr lang="en-IN" sz="850">
                          <a:solidFill>
                            <a:schemeClr val="tx1"/>
                          </a:solidFill>
                        </a:rPr>
                        <a:t>Behind the Scenes</a:t>
                      </a:r>
                    </a:p>
                  </a:txBody>
                  <a:tcPr marL="13415" marR="13415" marT="6707" marB="6707" anchor="ctr">
                    <a:lnL>
                      <a:noFill/>
                    </a:lnL>
                    <a:lnR>
                      <a:noFill/>
                    </a:lnR>
                    <a:lnT>
                      <a:noFill/>
                    </a:lnT>
                    <a:lnB>
                      <a:noFill/>
                    </a:lnB>
                    <a:noFill/>
                  </a:tcPr>
                </a:tc>
                <a:tc>
                  <a:txBody>
                    <a:bodyPr/>
                    <a:lstStyle/>
                    <a:p>
                      <a:r>
                        <a:rPr lang="en-US" sz="850">
                          <a:solidFill>
                            <a:schemeClr val="tx1"/>
                          </a:solidFill>
                        </a:rPr>
                        <a:t>Glimpse of our operation theatre &amp; hygiene protocols</a:t>
                      </a:r>
                    </a:p>
                  </a:txBody>
                  <a:tcPr marL="13415" marR="13415" marT="6707" marB="6707" anchor="ctr">
                    <a:lnL>
                      <a:noFill/>
                    </a:lnL>
                    <a:lnR>
                      <a:noFill/>
                    </a:lnR>
                    <a:lnT>
                      <a:noFill/>
                    </a:lnT>
                    <a:lnB>
                      <a:noFill/>
                    </a:lnB>
                    <a:noFill/>
                  </a:tcPr>
                </a:tc>
                <a:tc>
                  <a:txBody>
                    <a:bodyPr/>
                    <a:lstStyle/>
                    <a:p>
                      <a:r>
                        <a:rPr lang="en-IN" sz="850">
                          <a:solidFill>
                            <a:schemeClr val="tx1"/>
                          </a:solidFill>
                        </a:rPr>
                        <a:t>Instagram Reels</a:t>
                      </a:r>
                    </a:p>
                  </a:txBody>
                  <a:tcPr marL="13415" marR="13415" marT="6707" marB="6707" anchor="ctr">
                    <a:lnL>
                      <a:noFill/>
                    </a:lnL>
                    <a:lnR>
                      <a:noFill/>
                    </a:lnR>
                    <a:lnT>
                      <a:noFill/>
                    </a:lnT>
                    <a:lnB>
                      <a:noFill/>
                    </a:lnB>
                    <a:noFill/>
                  </a:tcPr>
                </a:tc>
                <a:extLst>
                  <a:ext uri="{0D108BD9-81ED-4DB2-BD59-A6C34878D82A}">
                    <a16:rowId xmlns:a16="http://schemas.microsoft.com/office/drawing/2014/main" val="3491496863"/>
                  </a:ext>
                </a:extLst>
              </a:tr>
              <a:tr h="192719">
                <a:tc>
                  <a:txBody>
                    <a:bodyPr/>
                    <a:lstStyle/>
                    <a:p>
                      <a:r>
                        <a:rPr lang="en-IN" sz="850" dirty="0">
                          <a:solidFill>
                            <a:schemeClr val="tx1"/>
                          </a:solidFill>
                        </a:rPr>
                        <a:t>12</a:t>
                      </a:r>
                    </a:p>
                  </a:txBody>
                  <a:tcPr marL="13415" marR="13415" marT="6707" marB="6707" anchor="ctr">
                    <a:lnL>
                      <a:noFill/>
                    </a:lnL>
                    <a:lnR>
                      <a:noFill/>
                    </a:lnR>
                    <a:lnT>
                      <a:noFill/>
                    </a:lnT>
                    <a:lnB>
                      <a:noFill/>
                    </a:lnB>
                    <a:noFill/>
                  </a:tcPr>
                </a:tc>
                <a:tc>
                  <a:txBody>
                    <a:bodyPr/>
                    <a:lstStyle/>
                    <a:p>
                      <a:r>
                        <a:rPr lang="en-IN" sz="850">
                          <a:solidFill>
                            <a:schemeClr val="tx1"/>
                          </a:solidFill>
                        </a:rPr>
                        <a:t>Fri</a:t>
                      </a:r>
                    </a:p>
                  </a:txBody>
                  <a:tcPr marL="13415" marR="13415" marT="6707" marB="6707" anchor="ctr">
                    <a:lnL>
                      <a:noFill/>
                    </a:lnL>
                    <a:lnR>
                      <a:noFill/>
                    </a:lnR>
                    <a:lnT>
                      <a:noFill/>
                    </a:lnT>
                    <a:lnB>
                      <a:noFill/>
                    </a:lnB>
                    <a:noFill/>
                  </a:tcPr>
                </a:tc>
                <a:tc>
                  <a:txBody>
                    <a:bodyPr/>
                    <a:lstStyle/>
                    <a:p>
                      <a:r>
                        <a:rPr lang="en-IN" sz="850">
                          <a:solidFill>
                            <a:schemeClr val="tx1"/>
                          </a:solidFill>
                        </a:rPr>
                        <a:t>Awareness Day Post</a:t>
                      </a:r>
                    </a:p>
                  </a:txBody>
                  <a:tcPr marL="13415" marR="13415" marT="6707" marB="6707" anchor="ctr">
                    <a:lnL>
                      <a:noFill/>
                    </a:lnL>
                    <a:lnR>
                      <a:noFill/>
                    </a:lnR>
                    <a:lnT>
                      <a:noFill/>
                    </a:lnT>
                    <a:lnB>
                      <a:noFill/>
                    </a:lnB>
                    <a:noFill/>
                  </a:tcPr>
                </a:tc>
                <a:tc>
                  <a:txBody>
                    <a:bodyPr/>
                    <a:lstStyle/>
                    <a:p>
                      <a:r>
                        <a:rPr lang="en-US" sz="850">
                          <a:solidFill>
                            <a:schemeClr val="tx1"/>
                          </a:solidFill>
                        </a:rPr>
                        <a:t>World Glaucoma Week: What you need to know</a:t>
                      </a:r>
                    </a:p>
                  </a:txBody>
                  <a:tcPr marL="13415" marR="13415" marT="6707" marB="6707" anchor="ctr">
                    <a:lnL>
                      <a:noFill/>
                    </a:lnL>
                    <a:lnR>
                      <a:noFill/>
                    </a:lnR>
                    <a:lnT>
                      <a:noFill/>
                    </a:lnT>
                    <a:lnB>
                      <a:noFill/>
                    </a:lnB>
                    <a:noFill/>
                  </a:tcPr>
                </a:tc>
                <a:tc>
                  <a:txBody>
                    <a:bodyPr/>
                    <a:lstStyle/>
                    <a:p>
                      <a:r>
                        <a:rPr lang="en-IN" sz="850">
                          <a:solidFill>
                            <a:schemeClr val="tx1"/>
                          </a:solidFill>
                        </a:rPr>
                        <a:t>Facebook, Twitter</a:t>
                      </a:r>
                    </a:p>
                  </a:txBody>
                  <a:tcPr marL="13415" marR="13415" marT="6707" marB="6707" anchor="ctr">
                    <a:lnL>
                      <a:noFill/>
                    </a:lnL>
                    <a:lnR>
                      <a:noFill/>
                    </a:lnR>
                    <a:lnT>
                      <a:noFill/>
                    </a:lnT>
                    <a:lnB>
                      <a:noFill/>
                    </a:lnB>
                    <a:noFill/>
                  </a:tcPr>
                </a:tc>
                <a:extLst>
                  <a:ext uri="{0D108BD9-81ED-4DB2-BD59-A6C34878D82A}">
                    <a16:rowId xmlns:a16="http://schemas.microsoft.com/office/drawing/2014/main" val="1072797875"/>
                  </a:ext>
                </a:extLst>
              </a:tr>
              <a:tr h="192719">
                <a:tc>
                  <a:txBody>
                    <a:bodyPr/>
                    <a:lstStyle/>
                    <a:p>
                      <a:r>
                        <a:rPr lang="en-IN" sz="850">
                          <a:solidFill>
                            <a:schemeClr val="tx1"/>
                          </a:solidFill>
                        </a:rPr>
                        <a:t>13</a:t>
                      </a:r>
                    </a:p>
                  </a:txBody>
                  <a:tcPr marL="13415" marR="13415" marT="6707" marB="6707" anchor="ctr">
                    <a:lnL>
                      <a:noFill/>
                    </a:lnL>
                    <a:lnR>
                      <a:noFill/>
                    </a:lnR>
                    <a:lnT>
                      <a:noFill/>
                    </a:lnT>
                    <a:lnB>
                      <a:noFill/>
                    </a:lnB>
                    <a:noFill/>
                  </a:tcPr>
                </a:tc>
                <a:tc>
                  <a:txBody>
                    <a:bodyPr/>
                    <a:lstStyle/>
                    <a:p>
                      <a:r>
                        <a:rPr lang="en-IN" sz="850">
                          <a:solidFill>
                            <a:schemeClr val="tx1"/>
                          </a:solidFill>
                        </a:rPr>
                        <a:t>Sat</a:t>
                      </a:r>
                    </a:p>
                  </a:txBody>
                  <a:tcPr marL="13415" marR="13415" marT="6707" marB="6707" anchor="ctr">
                    <a:lnL>
                      <a:noFill/>
                    </a:lnL>
                    <a:lnR>
                      <a:noFill/>
                    </a:lnR>
                    <a:lnT>
                      <a:noFill/>
                    </a:lnT>
                    <a:lnB>
                      <a:noFill/>
                    </a:lnB>
                    <a:noFill/>
                  </a:tcPr>
                </a:tc>
                <a:tc>
                  <a:txBody>
                    <a:bodyPr/>
                    <a:lstStyle/>
                    <a:p>
                      <a:r>
                        <a:rPr lang="en-IN" sz="850">
                          <a:solidFill>
                            <a:schemeClr val="tx1"/>
                          </a:solidFill>
                        </a:rPr>
                        <a:t>Quiz Day</a:t>
                      </a:r>
                    </a:p>
                  </a:txBody>
                  <a:tcPr marL="13415" marR="13415" marT="6707" marB="6707" anchor="ctr">
                    <a:lnL>
                      <a:noFill/>
                    </a:lnL>
                    <a:lnR>
                      <a:noFill/>
                    </a:lnR>
                    <a:lnT>
                      <a:noFill/>
                    </a:lnT>
                    <a:lnB>
                      <a:noFill/>
                    </a:lnB>
                    <a:noFill/>
                  </a:tcPr>
                </a:tc>
                <a:tc>
                  <a:txBody>
                    <a:bodyPr/>
                    <a:lstStyle/>
                    <a:p>
                      <a:r>
                        <a:rPr lang="en-US" sz="850">
                          <a:solidFill>
                            <a:schemeClr val="tx1"/>
                          </a:solidFill>
                        </a:rPr>
                        <a:t>Eye Health Quiz: “What’s 20/20 vision?”</a:t>
                      </a:r>
                    </a:p>
                  </a:txBody>
                  <a:tcPr marL="13415" marR="13415" marT="6707" marB="6707" anchor="ctr">
                    <a:lnL>
                      <a:noFill/>
                    </a:lnL>
                    <a:lnR>
                      <a:noFill/>
                    </a:lnR>
                    <a:lnT>
                      <a:noFill/>
                    </a:lnT>
                    <a:lnB>
                      <a:noFill/>
                    </a:lnB>
                    <a:noFill/>
                  </a:tcPr>
                </a:tc>
                <a:tc>
                  <a:txBody>
                    <a:bodyPr/>
                    <a:lstStyle/>
                    <a:p>
                      <a:r>
                        <a:rPr lang="en-IN" sz="850">
                          <a:solidFill>
                            <a:schemeClr val="tx1"/>
                          </a:solidFill>
                        </a:rPr>
                        <a:t>Instagram Stories</a:t>
                      </a:r>
                    </a:p>
                  </a:txBody>
                  <a:tcPr marL="13415" marR="13415" marT="6707" marB="6707" anchor="ctr">
                    <a:lnL>
                      <a:noFill/>
                    </a:lnL>
                    <a:lnR>
                      <a:noFill/>
                    </a:lnR>
                    <a:lnT>
                      <a:noFill/>
                    </a:lnT>
                    <a:lnB>
                      <a:noFill/>
                    </a:lnB>
                    <a:noFill/>
                  </a:tcPr>
                </a:tc>
                <a:extLst>
                  <a:ext uri="{0D108BD9-81ED-4DB2-BD59-A6C34878D82A}">
                    <a16:rowId xmlns:a16="http://schemas.microsoft.com/office/drawing/2014/main" val="3652232601"/>
                  </a:ext>
                </a:extLst>
              </a:tr>
              <a:tr h="192719">
                <a:tc>
                  <a:txBody>
                    <a:bodyPr/>
                    <a:lstStyle/>
                    <a:p>
                      <a:r>
                        <a:rPr lang="en-IN" sz="850">
                          <a:solidFill>
                            <a:schemeClr val="tx1"/>
                          </a:solidFill>
                        </a:rPr>
                        <a:t>14</a:t>
                      </a:r>
                    </a:p>
                  </a:txBody>
                  <a:tcPr marL="13415" marR="13415" marT="6707" marB="6707" anchor="ctr">
                    <a:lnL>
                      <a:noFill/>
                    </a:lnL>
                    <a:lnR>
                      <a:noFill/>
                    </a:lnR>
                    <a:lnT>
                      <a:noFill/>
                    </a:lnT>
                    <a:lnB>
                      <a:noFill/>
                    </a:lnB>
                    <a:noFill/>
                  </a:tcPr>
                </a:tc>
                <a:tc>
                  <a:txBody>
                    <a:bodyPr/>
                    <a:lstStyle/>
                    <a:p>
                      <a:r>
                        <a:rPr lang="en-IN" sz="850">
                          <a:solidFill>
                            <a:schemeClr val="tx1"/>
                          </a:solidFill>
                        </a:rPr>
                        <a:t>Sun</a:t>
                      </a:r>
                    </a:p>
                  </a:txBody>
                  <a:tcPr marL="13415" marR="13415" marT="6707" marB="6707" anchor="ctr">
                    <a:lnL>
                      <a:noFill/>
                    </a:lnL>
                    <a:lnR>
                      <a:noFill/>
                    </a:lnR>
                    <a:lnT>
                      <a:noFill/>
                    </a:lnT>
                    <a:lnB>
                      <a:noFill/>
                    </a:lnB>
                    <a:noFill/>
                  </a:tcPr>
                </a:tc>
                <a:tc>
                  <a:txBody>
                    <a:bodyPr/>
                    <a:lstStyle/>
                    <a:p>
                      <a:r>
                        <a:rPr lang="en-IN" sz="850">
                          <a:solidFill>
                            <a:schemeClr val="tx1"/>
                          </a:solidFill>
                        </a:rPr>
                        <a:t>Fun Fact</a:t>
                      </a:r>
                    </a:p>
                  </a:txBody>
                  <a:tcPr marL="13415" marR="13415" marT="6707" marB="6707" anchor="ctr">
                    <a:lnL>
                      <a:noFill/>
                    </a:lnL>
                    <a:lnR>
                      <a:noFill/>
                    </a:lnR>
                    <a:lnT>
                      <a:noFill/>
                    </a:lnT>
                    <a:lnB>
                      <a:noFill/>
                    </a:lnB>
                    <a:noFill/>
                  </a:tcPr>
                </a:tc>
                <a:tc>
                  <a:txBody>
                    <a:bodyPr/>
                    <a:lstStyle/>
                    <a:p>
                      <a:r>
                        <a:rPr lang="en-US" sz="850">
                          <a:solidFill>
                            <a:schemeClr val="tx1"/>
                          </a:solidFill>
                        </a:rPr>
                        <a:t>“Your eyes blink about 20 times every minute.”</a:t>
                      </a:r>
                    </a:p>
                  </a:txBody>
                  <a:tcPr marL="13415" marR="13415" marT="6707" marB="6707" anchor="ctr">
                    <a:lnL>
                      <a:noFill/>
                    </a:lnL>
                    <a:lnR>
                      <a:noFill/>
                    </a:lnR>
                    <a:lnT>
                      <a:noFill/>
                    </a:lnT>
                    <a:lnB>
                      <a:noFill/>
                    </a:lnB>
                    <a:noFill/>
                  </a:tcPr>
                </a:tc>
                <a:tc>
                  <a:txBody>
                    <a:bodyPr/>
                    <a:lstStyle/>
                    <a:p>
                      <a:r>
                        <a:rPr lang="en-IN" sz="850">
                          <a:solidFill>
                            <a:schemeClr val="tx1"/>
                          </a:solidFill>
                        </a:rPr>
                        <a:t>Instagram, Twitter</a:t>
                      </a:r>
                    </a:p>
                  </a:txBody>
                  <a:tcPr marL="13415" marR="13415" marT="6707" marB="6707" anchor="ctr">
                    <a:lnL>
                      <a:noFill/>
                    </a:lnL>
                    <a:lnR>
                      <a:noFill/>
                    </a:lnR>
                    <a:lnT>
                      <a:noFill/>
                    </a:lnT>
                    <a:lnB>
                      <a:noFill/>
                    </a:lnB>
                    <a:noFill/>
                  </a:tcPr>
                </a:tc>
                <a:extLst>
                  <a:ext uri="{0D108BD9-81ED-4DB2-BD59-A6C34878D82A}">
                    <a16:rowId xmlns:a16="http://schemas.microsoft.com/office/drawing/2014/main" val="2300824354"/>
                  </a:ext>
                </a:extLst>
              </a:tr>
              <a:tr h="192719">
                <a:tc>
                  <a:txBody>
                    <a:bodyPr/>
                    <a:lstStyle/>
                    <a:p>
                      <a:r>
                        <a:rPr lang="en-IN" sz="850">
                          <a:solidFill>
                            <a:schemeClr val="tx1"/>
                          </a:solidFill>
                        </a:rPr>
                        <a:t>15</a:t>
                      </a:r>
                    </a:p>
                  </a:txBody>
                  <a:tcPr marL="13415" marR="13415" marT="6707" marB="6707" anchor="ctr">
                    <a:lnL>
                      <a:noFill/>
                    </a:lnL>
                    <a:lnR>
                      <a:noFill/>
                    </a:lnR>
                    <a:lnT>
                      <a:noFill/>
                    </a:lnT>
                    <a:lnB>
                      <a:noFill/>
                    </a:lnB>
                    <a:noFill/>
                  </a:tcPr>
                </a:tc>
                <a:tc>
                  <a:txBody>
                    <a:bodyPr/>
                    <a:lstStyle/>
                    <a:p>
                      <a:r>
                        <a:rPr lang="en-IN" sz="850">
                          <a:solidFill>
                            <a:schemeClr val="tx1"/>
                          </a:solidFill>
                        </a:rPr>
                        <a:t>Mon</a:t>
                      </a:r>
                    </a:p>
                  </a:txBody>
                  <a:tcPr marL="13415" marR="13415" marT="6707" marB="6707" anchor="ctr">
                    <a:lnL>
                      <a:noFill/>
                    </a:lnL>
                    <a:lnR>
                      <a:noFill/>
                    </a:lnR>
                    <a:lnT>
                      <a:noFill/>
                    </a:lnT>
                    <a:lnB>
                      <a:noFill/>
                    </a:lnB>
                    <a:noFill/>
                  </a:tcPr>
                </a:tc>
                <a:tc>
                  <a:txBody>
                    <a:bodyPr/>
                    <a:lstStyle/>
                    <a:p>
                      <a:r>
                        <a:rPr lang="en-IN" sz="850">
                          <a:solidFill>
                            <a:schemeClr val="tx1"/>
                          </a:solidFill>
                        </a:rPr>
                        <a:t>Patient Education</a:t>
                      </a:r>
                    </a:p>
                  </a:txBody>
                  <a:tcPr marL="13415" marR="13415" marT="6707" marB="6707" anchor="ctr">
                    <a:lnL>
                      <a:noFill/>
                    </a:lnL>
                    <a:lnR>
                      <a:noFill/>
                    </a:lnR>
                    <a:lnT>
                      <a:noFill/>
                    </a:lnT>
                    <a:lnB>
                      <a:noFill/>
                    </a:lnB>
                    <a:noFill/>
                  </a:tcPr>
                </a:tc>
                <a:tc>
                  <a:txBody>
                    <a:bodyPr/>
                    <a:lstStyle/>
                    <a:p>
                      <a:r>
                        <a:rPr lang="en-IN" sz="850">
                          <a:solidFill>
                            <a:schemeClr val="tx1"/>
                          </a:solidFill>
                        </a:rPr>
                        <a:t>Understanding Diabetic Retinopathy</a:t>
                      </a:r>
                    </a:p>
                  </a:txBody>
                  <a:tcPr marL="13415" marR="13415" marT="6707" marB="6707" anchor="ctr">
                    <a:lnL>
                      <a:noFill/>
                    </a:lnL>
                    <a:lnR>
                      <a:noFill/>
                    </a:lnR>
                    <a:lnT>
                      <a:noFill/>
                    </a:lnT>
                    <a:lnB>
                      <a:noFill/>
                    </a:lnB>
                    <a:noFill/>
                  </a:tcPr>
                </a:tc>
                <a:tc>
                  <a:txBody>
                    <a:bodyPr/>
                    <a:lstStyle/>
                    <a:p>
                      <a:r>
                        <a:rPr lang="en-IN" sz="850">
                          <a:solidFill>
                            <a:schemeClr val="tx1"/>
                          </a:solidFill>
                        </a:rPr>
                        <a:t>YouTube, LinkedIn</a:t>
                      </a:r>
                    </a:p>
                  </a:txBody>
                  <a:tcPr marL="13415" marR="13415" marT="6707" marB="6707" anchor="ctr">
                    <a:lnL>
                      <a:noFill/>
                    </a:lnL>
                    <a:lnR>
                      <a:noFill/>
                    </a:lnR>
                    <a:lnT>
                      <a:noFill/>
                    </a:lnT>
                    <a:lnB>
                      <a:noFill/>
                    </a:lnB>
                    <a:noFill/>
                  </a:tcPr>
                </a:tc>
                <a:extLst>
                  <a:ext uri="{0D108BD9-81ED-4DB2-BD59-A6C34878D82A}">
                    <a16:rowId xmlns:a16="http://schemas.microsoft.com/office/drawing/2014/main" val="1343043551"/>
                  </a:ext>
                </a:extLst>
              </a:tr>
              <a:tr h="192719">
                <a:tc>
                  <a:txBody>
                    <a:bodyPr/>
                    <a:lstStyle/>
                    <a:p>
                      <a:r>
                        <a:rPr lang="en-IN" sz="850">
                          <a:solidFill>
                            <a:schemeClr val="tx1"/>
                          </a:solidFill>
                        </a:rPr>
                        <a:t>16</a:t>
                      </a:r>
                    </a:p>
                  </a:txBody>
                  <a:tcPr marL="13415" marR="13415" marT="6707" marB="6707" anchor="ctr">
                    <a:lnL>
                      <a:noFill/>
                    </a:lnL>
                    <a:lnR>
                      <a:noFill/>
                    </a:lnR>
                    <a:lnT>
                      <a:noFill/>
                    </a:lnT>
                    <a:lnB>
                      <a:noFill/>
                    </a:lnB>
                    <a:noFill/>
                  </a:tcPr>
                </a:tc>
                <a:tc>
                  <a:txBody>
                    <a:bodyPr/>
                    <a:lstStyle/>
                    <a:p>
                      <a:r>
                        <a:rPr lang="en-IN" sz="850">
                          <a:solidFill>
                            <a:schemeClr val="tx1"/>
                          </a:solidFill>
                        </a:rPr>
                        <a:t>Tue</a:t>
                      </a:r>
                    </a:p>
                  </a:txBody>
                  <a:tcPr marL="13415" marR="13415" marT="6707" marB="6707" anchor="ctr">
                    <a:lnL>
                      <a:noFill/>
                    </a:lnL>
                    <a:lnR>
                      <a:noFill/>
                    </a:lnR>
                    <a:lnT>
                      <a:noFill/>
                    </a:lnT>
                    <a:lnB>
                      <a:noFill/>
                    </a:lnB>
                    <a:noFill/>
                  </a:tcPr>
                </a:tc>
                <a:tc>
                  <a:txBody>
                    <a:bodyPr/>
                    <a:lstStyle/>
                    <a:p>
                      <a:r>
                        <a:rPr lang="en-IN" sz="850">
                          <a:solidFill>
                            <a:schemeClr val="tx1"/>
                          </a:solidFill>
                        </a:rPr>
                        <a:t>Service Spotlight</a:t>
                      </a:r>
                    </a:p>
                  </a:txBody>
                  <a:tcPr marL="13415" marR="13415" marT="6707" marB="6707" anchor="ctr">
                    <a:lnL>
                      <a:noFill/>
                    </a:lnL>
                    <a:lnR>
                      <a:noFill/>
                    </a:lnR>
                    <a:lnT>
                      <a:noFill/>
                    </a:lnT>
                    <a:lnB>
                      <a:noFill/>
                    </a:lnB>
                    <a:noFill/>
                  </a:tcPr>
                </a:tc>
                <a:tc>
                  <a:txBody>
                    <a:bodyPr/>
                    <a:lstStyle/>
                    <a:p>
                      <a:r>
                        <a:rPr lang="en-US" sz="850">
                          <a:solidFill>
                            <a:schemeClr val="tx1"/>
                          </a:solidFill>
                        </a:rPr>
                        <a:t>Retina Care Services – What We Offer</a:t>
                      </a:r>
                    </a:p>
                  </a:txBody>
                  <a:tcPr marL="13415" marR="13415" marT="6707" marB="6707" anchor="ctr">
                    <a:lnL>
                      <a:noFill/>
                    </a:lnL>
                    <a:lnR>
                      <a:noFill/>
                    </a:lnR>
                    <a:lnT>
                      <a:noFill/>
                    </a:lnT>
                    <a:lnB>
                      <a:noFill/>
                    </a:lnB>
                    <a:noFill/>
                  </a:tcPr>
                </a:tc>
                <a:tc>
                  <a:txBody>
                    <a:bodyPr/>
                    <a:lstStyle/>
                    <a:p>
                      <a:r>
                        <a:rPr lang="en-IN" sz="850">
                          <a:solidFill>
                            <a:schemeClr val="tx1"/>
                          </a:solidFill>
                        </a:rPr>
                        <a:t>Website, Facebook</a:t>
                      </a:r>
                    </a:p>
                  </a:txBody>
                  <a:tcPr marL="13415" marR="13415" marT="6707" marB="6707" anchor="ctr">
                    <a:lnL>
                      <a:noFill/>
                    </a:lnL>
                    <a:lnR>
                      <a:noFill/>
                    </a:lnR>
                    <a:lnT>
                      <a:noFill/>
                    </a:lnT>
                    <a:lnB>
                      <a:noFill/>
                    </a:lnB>
                    <a:noFill/>
                  </a:tcPr>
                </a:tc>
                <a:extLst>
                  <a:ext uri="{0D108BD9-81ED-4DB2-BD59-A6C34878D82A}">
                    <a16:rowId xmlns:a16="http://schemas.microsoft.com/office/drawing/2014/main" val="2117624620"/>
                  </a:ext>
                </a:extLst>
              </a:tr>
              <a:tr h="134902">
                <a:tc>
                  <a:txBody>
                    <a:bodyPr/>
                    <a:lstStyle/>
                    <a:p>
                      <a:r>
                        <a:rPr lang="en-IN" sz="850">
                          <a:solidFill>
                            <a:schemeClr val="tx1"/>
                          </a:solidFill>
                        </a:rPr>
                        <a:t>17</a:t>
                      </a:r>
                    </a:p>
                  </a:txBody>
                  <a:tcPr marL="13415" marR="13415" marT="6707" marB="6707" anchor="ctr">
                    <a:lnL>
                      <a:noFill/>
                    </a:lnL>
                    <a:lnR>
                      <a:noFill/>
                    </a:lnR>
                    <a:lnT>
                      <a:noFill/>
                    </a:lnT>
                    <a:lnB>
                      <a:noFill/>
                    </a:lnB>
                    <a:noFill/>
                  </a:tcPr>
                </a:tc>
                <a:tc>
                  <a:txBody>
                    <a:bodyPr/>
                    <a:lstStyle/>
                    <a:p>
                      <a:r>
                        <a:rPr lang="en-IN" sz="850">
                          <a:solidFill>
                            <a:schemeClr val="tx1"/>
                          </a:solidFill>
                        </a:rPr>
                        <a:t>Wed</a:t>
                      </a:r>
                    </a:p>
                  </a:txBody>
                  <a:tcPr marL="13415" marR="13415" marT="6707" marB="6707" anchor="ctr">
                    <a:lnL>
                      <a:noFill/>
                    </a:lnL>
                    <a:lnR>
                      <a:noFill/>
                    </a:lnR>
                    <a:lnT>
                      <a:noFill/>
                    </a:lnT>
                    <a:lnB>
                      <a:noFill/>
                    </a:lnB>
                    <a:noFill/>
                  </a:tcPr>
                </a:tc>
                <a:tc>
                  <a:txBody>
                    <a:bodyPr/>
                    <a:lstStyle/>
                    <a:p>
                      <a:r>
                        <a:rPr lang="en-IN" sz="850">
                          <a:solidFill>
                            <a:schemeClr val="tx1"/>
                          </a:solidFill>
                        </a:rPr>
                        <a:t>Instagram Reel</a:t>
                      </a:r>
                    </a:p>
                  </a:txBody>
                  <a:tcPr marL="13415" marR="13415" marT="6707" marB="6707" anchor="ctr">
                    <a:lnL>
                      <a:noFill/>
                    </a:lnL>
                    <a:lnR>
                      <a:noFill/>
                    </a:lnR>
                    <a:lnT>
                      <a:noFill/>
                    </a:lnT>
                    <a:lnB>
                      <a:noFill/>
                    </a:lnB>
                    <a:noFill/>
                  </a:tcPr>
                </a:tc>
                <a:tc>
                  <a:txBody>
                    <a:bodyPr/>
                    <a:lstStyle/>
                    <a:p>
                      <a:r>
                        <a:rPr lang="en-US" sz="850">
                          <a:solidFill>
                            <a:schemeClr val="tx1"/>
                          </a:solidFill>
                        </a:rPr>
                        <a:t>“A Day in the Life of an Eye Surgeon”</a:t>
                      </a:r>
                    </a:p>
                  </a:txBody>
                  <a:tcPr marL="13415" marR="13415" marT="6707" marB="6707" anchor="ctr">
                    <a:lnL>
                      <a:noFill/>
                    </a:lnL>
                    <a:lnR>
                      <a:noFill/>
                    </a:lnR>
                    <a:lnT>
                      <a:noFill/>
                    </a:lnT>
                    <a:lnB>
                      <a:noFill/>
                    </a:lnB>
                    <a:noFill/>
                  </a:tcPr>
                </a:tc>
                <a:tc>
                  <a:txBody>
                    <a:bodyPr/>
                    <a:lstStyle/>
                    <a:p>
                      <a:r>
                        <a:rPr lang="en-IN" sz="850">
                          <a:solidFill>
                            <a:schemeClr val="tx1"/>
                          </a:solidFill>
                        </a:rPr>
                        <a:t>Instagram, YouTube</a:t>
                      </a:r>
                    </a:p>
                  </a:txBody>
                  <a:tcPr marL="13415" marR="13415" marT="6707" marB="6707" anchor="ctr">
                    <a:lnL>
                      <a:noFill/>
                    </a:lnL>
                    <a:lnR>
                      <a:noFill/>
                    </a:lnR>
                    <a:lnT>
                      <a:noFill/>
                    </a:lnT>
                    <a:lnB>
                      <a:noFill/>
                    </a:lnB>
                    <a:noFill/>
                  </a:tcPr>
                </a:tc>
                <a:extLst>
                  <a:ext uri="{0D108BD9-81ED-4DB2-BD59-A6C34878D82A}">
                    <a16:rowId xmlns:a16="http://schemas.microsoft.com/office/drawing/2014/main" val="4000658302"/>
                  </a:ext>
                </a:extLst>
              </a:tr>
              <a:tr h="192719">
                <a:tc>
                  <a:txBody>
                    <a:bodyPr/>
                    <a:lstStyle/>
                    <a:p>
                      <a:r>
                        <a:rPr lang="en-IN" sz="850">
                          <a:solidFill>
                            <a:schemeClr val="tx1"/>
                          </a:solidFill>
                        </a:rPr>
                        <a:t>18</a:t>
                      </a:r>
                    </a:p>
                  </a:txBody>
                  <a:tcPr marL="13415" marR="13415" marT="6707" marB="6707" anchor="ctr">
                    <a:lnL>
                      <a:noFill/>
                    </a:lnL>
                    <a:lnR>
                      <a:noFill/>
                    </a:lnR>
                    <a:lnT>
                      <a:noFill/>
                    </a:lnT>
                    <a:lnB>
                      <a:noFill/>
                    </a:lnB>
                    <a:noFill/>
                  </a:tcPr>
                </a:tc>
                <a:tc>
                  <a:txBody>
                    <a:bodyPr/>
                    <a:lstStyle/>
                    <a:p>
                      <a:r>
                        <a:rPr lang="en-IN" sz="850">
                          <a:solidFill>
                            <a:schemeClr val="tx1"/>
                          </a:solidFill>
                        </a:rPr>
                        <a:t>Thu</a:t>
                      </a:r>
                    </a:p>
                  </a:txBody>
                  <a:tcPr marL="13415" marR="13415" marT="6707" marB="6707" anchor="ctr">
                    <a:lnL>
                      <a:noFill/>
                    </a:lnL>
                    <a:lnR>
                      <a:noFill/>
                    </a:lnR>
                    <a:lnT>
                      <a:noFill/>
                    </a:lnT>
                    <a:lnB>
                      <a:noFill/>
                    </a:lnB>
                    <a:noFill/>
                  </a:tcPr>
                </a:tc>
                <a:tc>
                  <a:txBody>
                    <a:bodyPr/>
                    <a:lstStyle/>
                    <a:p>
                      <a:r>
                        <a:rPr lang="en-IN" sz="850">
                          <a:solidFill>
                            <a:schemeClr val="tx1"/>
                          </a:solidFill>
                        </a:rPr>
                        <a:t>Testimonial</a:t>
                      </a:r>
                    </a:p>
                  </a:txBody>
                  <a:tcPr marL="13415" marR="13415" marT="6707" marB="6707" anchor="ctr">
                    <a:lnL>
                      <a:noFill/>
                    </a:lnL>
                    <a:lnR>
                      <a:noFill/>
                    </a:lnR>
                    <a:lnT>
                      <a:noFill/>
                    </a:lnT>
                    <a:lnB>
                      <a:noFill/>
                    </a:lnB>
                    <a:noFill/>
                  </a:tcPr>
                </a:tc>
                <a:tc>
                  <a:txBody>
                    <a:bodyPr/>
                    <a:lstStyle/>
                    <a:p>
                      <a:r>
                        <a:rPr lang="en-IN" sz="850">
                          <a:solidFill>
                            <a:schemeClr val="tx1"/>
                          </a:solidFill>
                        </a:rPr>
                        <a:t>Video testimonial from a LASIK patient</a:t>
                      </a:r>
                    </a:p>
                  </a:txBody>
                  <a:tcPr marL="13415" marR="13415" marT="6707" marB="6707" anchor="ctr">
                    <a:lnL>
                      <a:noFill/>
                    </a:lnL>
                    <a:lnR>
                      <a:noFill/>
                    </a:lnR>
                    <a:lnT>
                      <a:noFill/>
                    </a:lnT>
                    <a:lnB>
                      <a:noFill/>
                    </a:lnB>
                    <a:noFill/>
                  </a:tcPr>
                </a:tc>
                <a:tc>
                  <a:txBody>
                    <a:bodyPr/>
                    <a:lstStyle/>
                    <a:p>
                      <a:r>
                        <a:rPr lang="en-IN" sz="850">
                          <a:solidFill>
                            <a:schemeClr val="tx1"/>
                          </a:solidFill>
                        </a:rPr>
                        <a:t>YouTube Shorts,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4252163277"/>
                  </a:ext>
                </a:extLst>
              </a:tr>
              <a:tr h="134902">
                <a:tc>
                  <a:txBody>
                    <a:bodyPr/>
                    <a:lstStyle/>
                    <a:p>
                      <a:r>
                        <a:rPr lang="en-IN" sz="850">
                          <a:solidFill>
                            <a:schemeClr val="tx1"/>
                          </a:solidFill>
                        </a:rPr>
                        <a:t>19</a:t>
                      </a:r>
                    </a:p>
                  </a:txBody>
                  <a:tcPr marL="13415" marR="13415" marT="6707" marB="6707" anchor="ctr">
                    <a:lnL>
                      <a:noFill/>
                    </a:lnL>
                    <a:lnR>
                      <a:noFill/>
                    </a:lnR>
                    <a:lnT>
                      <a:noFill/>
                    </a:lnT>
                    <a:lnB>
                      <a:noFill/>
                    </a:lnB>
                    <a:noFill/>
                  </a:tcPr>
                </a:tc>
                <a:tc>
                  <a:txBody>
                    <a:bodyPr/>
                    <a:lstStyle/>
                    <a:p>
                      <a:r>
                        <a:rPr lang="en-IN" sz="850">
                          <a:solidFill>
                            <a:schemeClr val="tx1"/>
                          </a:solidFill>
                        </a:rPr>
                        <a:t>Fri</a:t>
                      </a:r>
                    </a:p>
                  </a:txBody>
                  <a:tcPr marL="13415" marR="13415" marT="6707" marB="6707" anchor="ctr">
                    <a:lnL>
                      <a:noFill/>
                    </a:lnL>
                    <a:lnR>
                      <a:noFill/>
                    </a:lnR>
                    <a:lnT>
                      <a:noFill/>
                    </a:lnT>
                    <a:lnB>
                      <a:noFill/>
                    </a:lnB>
                    <a:noFill/>
                  </a:tcPr>
                </a:tc>
                <a:tc>
                  <a:txBody>
                    <a:bodyPr/>
                    <a:lstStyle/>
                    <a:p>
                      <a:r>
                        <a:rPr lang="en-IN" sz="850">
                          <a:solidFill>
                            <a:schemeClr val="tx1"/>
                          </a:solidFill>
                        </a:rPr>
                        <a:t>FAQ</a:t>
                      </a:r>
                    </a:p>
                  </a:txBody>
                  <a:tcPr marL="13415" marR="13415" marT="6707" marB="6707" anchor="ctr">
                    <a:lnL>
                      <a:noFill/>
                    </a:lnL>
                    <a:lnR>
                      <a:noFill/>
                    </a:lnR>
                    <a:lnT>
                      <a:noFill/>
                    </a:lnT>
                    <a:lnB>
                      <a:noFill/>
                    </a:lnB>
                    <a:noFill/>
                  </a:tcPr>
                </a:tc>
                <a:tc>
                  <a:txBody>
                    <a:bodyPr/>
                    <a:lstStyle/>
                    <a:p>
                      <a:r>
                        <a:rPr lang="en-US" sz="850">
                          <a:solidFill>
                            <a:schemeClr val="tx1"/>
                          </a:solidFill>
                        </a:rPr>
                        <a:t>“Can children wear contact lenses?”</a:t>
                      </a:r>
                    </a:p>
                  </a:txBody>
                  <a:tcPr marL="13415" marR="13415" marT="6707" marB="6707" anchor="ctr">
                    <a:lnL>
                      <a:noFill/>
                    </a:lnL>
                    <a:lnR>
                      <a:noFill/>
                    </a:lnR>
                    <a:lnT>
                      <a:noFill/>
                    </a:lnT>
                    <a:lnB>
                      <a:noFill/>
                    </a:lnB>
                    <a:noFill/>
                  </a:tcPr>
                </a:tc>
                <a:tc>
                  <a:txBody>
                    <a:bodyPr/>
                    <a:lstStyle/>
                    <a:p>
                      <a:r>
                        <a:rPr lang="en-IN" sz="850">
                          <a:solidFill>
                            <a:schemeClr val="tx1"/>
                          </a:solidFill>
                        </a:rPr>
                        <a:t>Facebook, LinkedIn</a:t>
                      </a:r>
                    </a:p>
                  </a:txBody>
                  <a:tcPr marL="13415" marR="13415" marT="6707" marB="6707" anchor="ctr">
                    <a:lnL>
                      <a:noFill/>
                    </a:lnL>
                    <a:lnR>
                      <a:noFill/>
                    </a:lnR>
                    <a:lnT>
                      <a:noFill/>
                    </a:lnT>
                    <a:lnB>
                      <a:noFill/>
                    </a:lnB>
                    <a:noFill/>
                  </a:tcPr>
                </a:tc>
                <a:extLst>
                  <a:ext uri="{0D108BD9-81ED-4DB2-BD59-A6C34878D82A}">
                    <a16:rowId xmlns:a16="http://schemas.microsoft.com/office/drawing/2014/main" val="3713066510"/>
                  </a:ext>
                </a:extLst>
              </a:tr>
              <a:tr h="192719">
                <a:tc>
                  <a:txBody>
                    <a:bodyPr/>
                    <a:lstStyle/>
                    <a:p>
                      <a:r>
                        <a:rPr lang="en-IN" sz="850">
                          <a:solidFill>
                            <a:schemeClr val="tx1"/>
                          </a:solidFill>
                        </a:rPr>
                        <a:t>20</a:t>
                      </a:r>
                    </a:p>
                  </a:txBody>
                  <a:tcPr marL="13415" marR="13415" marT="6707" marB="6707" anchor="ctr">
                    <a:lnL>
                      <a:noFill/>
                    </a:lnL>
                    <a:lnR>
                      <a:noFill/>
                    </a:lnR>
                    <a:lnT>
                      <a:noFill/>
                    </a:lnT>
                    <a:lnB>
                      <a:noFill/>
                    </a:lnB>
                    <a:noFill/>
                  </a:tcPr>
                </a:tc>
                <a:tc>
                  <a:txBody>
                    <a:bodyPr/>
                    <a:lstStyle/>
                    <a:p>
                      <a:r>
                        <a:rPr lang="en-IN" sz="850">
                          <a:solidFill>
                            <a:schemeClr val="tx1"/>
                          </a:solidFill>
                        </a:rPr>
                        <a:t>Sat</a:t>
                      </a:r>
                    </a:p>
                  </a:txBody>
                  <a:tcPr marL="13415" marR="13415" marT="6707" marB="6707" anchor="ctr">
                    <a:lnL>
                      <a:noFill/>
                    </a:lnL>
                    <a:lnR>
                      <a:noFill/>
                    </a:lnR>
                    <a:lnT>
                      <a:noFill/>
                    </a:lnT>
                    <a:lnB>
                      <a:noFill/>
                    </a:lnB>
                    <a:noFill/>
                  </a:tcPr>
                </a:tc>
                <a:tc>
                  <a:txBody>
                    <a:bodyPr/>
                    <a:lstStyle/>
                    <a:p>
                      <a:r>
                        <a:rPr lang="en-IN" sz="850">
                          <a:solidFill>
                            <a:schemeClr val="tx1"/>
                          </a:solidFill>
                        </a:rPr>
                        <a:t>Interactive Poll</a:t>
                      </a:r>
                    </a:p>
                  </a:txBody>
                  <a:tcPr marL="13415" marR="13415" marT="6707" marB="6707" anchor="ctr">
                    <a:lnL>
                      <a:noFill/>
                    </a:lnL>
                    <a:lnR>
                      <a:noFill/>
                    </a:lnR>
                    <a:lnT>
                      <a:noFill/>
                    </a:lnT>
                    <a:lnB>
                      <a:noFill/>
                    </a:lnB>
                    <a:noFill/>
                  </a:tcPr>
                </a:tc>
                <a:tc>
                  <a:txBody>
                    <a:bodyPr/>
                    <a:lstStyle/>
                    <a:p>
                      <a:r>
                        <a:rPr lang="en-US" sz="850">
                          <a:solidFill>
                            <a:schemeClr val="tx1"/>
                          </a:solidFill>
                        </a:rPr>
                        <a:t>“Do you wear glasses or contacts?”</a:t>
                      </a:r>
                    </a:p>
                  </a:txBody>
                  <a:tcPr marL="13415" marR="13415" marT="6707" marB="6707" anchor="ctr">
                    <a:lnL>
                      <a:noFill/>
                    </a:lnL>
                    <a:lnR>
                      <a:noFill/>
                    </a:lnR>
                    <a:lnT>
                      <a:noFill/>
                    </a:lnT>
                    <a:lnB>
                      <a:noFill/>
                    </a:lnB>
                    <a:noFill/>
                  </a:tcPr>
                </a:tc>
                <a:tc>
                  <a:txBody>
                    <a:bodyPr/>
                    <a:lstStyle/>
                    <a:p>
                      <a:r>
                        <a:rPr lang="en-IN" sz="850">
                          <a:solidFill>
                            <a:schemeClr val="tx1"/>
                          </a:solidFill>
                        </a:rPr>
                        <a:t>Instagram Stories</a:t>
                      </a:r>
                    </a:p>
                  </a:txBody>
                  <a:tcPr marL="13415" marR="13415" marT="6707" marB="6707" anchor="ctr">
                    <a:lnL>
                      <a:noFill/>
                    </a:lnL>
                    <a:lnR>
                      <a:noFill/>
                    </a:lnR>
                    <a:lnT>
                      <a:noFill/>
                    </a:lnT>
                    <a:lnB>
                      <a:noFill/>
                    </a:lnB>
                    <a:noFill/>
                  </a:tcPr>
                </a:tc>
                <a:extLst>
                  <a:ext uri="{0D108BD9-81ED-4DB2-BD59-A6C34878D82A}">
                    <a16:rowId xmlns:a16="http://schemas.microsoft.com/office/drawing/2014/main" val="1737477675"/>
                  </a:ext>
                </a:extLst>
              </a:tr>
              <a:tr h="192719">
                <a:tc>
                  <a:txBody>
                    <a:bodyPr/>
                    <a:lstStyle/>
                    <a:p>
                      <a:r>
                        <a:rPr lang="en-IN" sz="850">
                          <a:solidFill>
                            <a:schemeClr val="tx1"/>
                          </a:solidFill>
                        </a:rPr>
                        <a:t>21</a:t>
                      </a:r>
                    </a:p>
                  </a:txBody>
                  <a:tcPr marL="13415" marR="13415" marT="6707" marB="6707" anchor="ctr">
                    <a:lnL>
                      <a:noFill/>
                    </a:lnL>
                    <a:lnR>
                      <a:noFill/>
                    </a:lnR>
                    <a:lnT>
                      <a:noFill/>
                    </a:lnT>
                    <a:lnB>
                      <a:noFill/>
                    </a:lnB>
                    <a:noFill/>
                  </a:tcPr>
                </a:tc>
                <a:tc>
                  <a:txBody>
                    <a:bodyPr/>
                    <a:lstStyle/>
                    <a:p>
                      <a:r>
                        <a:rPr lang="en-IN" sz="850">
                          <a:solidFill>
                            <a:schemeClr val="tx1"/>
                          </a:solidFill>
                        </a:rPr>
                        <a:t>Sun</a:t>
                      </a:r>
                    </a:p>
                  </a:txBody>
                  <a:tcPr marL="13415" marR="13415" marT="6707" marB="6707" anchor="ctr">
                    <a:lnL>
                      <a:noFill/>
                    </a:lnL>
                    <a:lnR>
                      <a:noFill/>
                    </a:lnR>
                    <a:lnT>
                      <a:noFill/>
                    </a:lnT>
                    <a:lnB>
                      <a:noFill/>
                    </a:lnB>
                    <a:noFill/>
                  </a:tcPr>
                </a:tc>
                <a:tc>
                  <a:txBody>
                    <a:bodyPr/>
                    <a:lstStyle/>
                    <a:p>
                      <a:r>
                        <a:rPr lang="en-IN" sz="850">
                          <a:solidFill>
                            <a:schemeClr val="tx1"/>
                          </a:solidFill>
                        </a:rPr>
                        <a:t>Eye Exercise Tips</a:t>
                      </a:r>
                    </a:p>
                  </a:txBody>
                  <a:tcPr marL="13415" marR="13415" marT="6707" marB="6707" anchor="ctr">
                    <a:lnL>
                      <a:noFill/>
                    </a:lnL>
                    <a:lnR>
                      <a:noFill/>
                    </a:lnR>
                    <a:lnT>
                      <a:noFill/>
                    </a:lnT>
                    <a:lnB>
                      <a:noFill/>
                    </a:lnB>
                    <a:noFill/>
                  </a:tcPr>
                </a:tc>
                <a:tc>
                  <a:txBody>
                    <a:bodyPr/>
                    <a:lstStyle/>
                    <a:p>
                      <a:r>
                        <a:rPr lang="en-US" sz="850">
                          <a:solidFill>
                            <a:schemeClr val="tx1"/>
                          </a:solidFill>
                        </a:rPr>
                        <a:t>20-20-20 Rule to prevent digital eye strain</a:t>
                      </a:r>
                    </a:p>
                  </a:txBody>
                  <a:tcPr marL="13415" marR="13415" marT="6707" marB="6707" anchor="ctr">
                    <a:lnL>
                      <a:noFill/>
                    </a:lnL>
                    <a:lnR>
                      <a:noFill/>
                    </a:lnR>
                    <a:lnT>
                      <a:noFill/>
                    </a:lnT>
                    <a:lnB>
                      <a:noFill/>
                    </a:lnB>
                    <a:noFill/>
                  </a:tcPr>
                </a:tc>
                <a:tc>
                  <a:txBody>
                    <a:bodyPr/>
                    <a:lstStyle/>
                    <a:p>
                      <a:r>
                        <a:rPr lang="en-IN" sz="850">
                          <a:solidFill>
                            <a:schemeClr val="tx1"/>
                          </a:solidFill>
                        </a:rPr>
                        <a:t>Instagram, Facebook</a:t>
                      </a:r>
                    </a:p>
                  </a:txBody>
                  <a:tcPr marL="13415" marR="13415" marT="6707" marB="6707" anchor="ctr">
                    <a:lnL>
                      <a:noFill/>
                    </a:lnL>
                    <a:lnR>
                      <a:noFill/>
                    </a:lnR>
                    <a:lnT>
                      <a:noFill/>
                    </a:lnT>
                    <a:lnB>
                      <a:noFill/>
                    </a:lnB>
                    <a:noFill/>
                  </a:tcPr>
                </a:tc>
                <a:extLst>
                  <a:ext uri="{0D108BD9-81ED-4DB2-BD59-A6C34878D82A}">
                    <a16:rowId xmlns:a16="http://schemas.microsoft.com/office/drawing/2014/main" val="985739862"/>
                  </a:ext>
                </a:extLst>
              </a:tr>
              <a:tr h="192719">
                <a:tc>
                  <a:txBody>
                    <a:bodyPr/>
                    <a:lstStyle/>
                    <a:p>
                      <a:r>
                        <a:rPr lang="en-IN" sz="850">
                          <a:solidFill>
                            <a:schemeClr val="tx1"/>
                          </a:solidFill>
                        </a:rPr>
                        <a:t>22</a:t>
                      </a:r>
                    </a:p>
                  </a:txBody>
                  <a:tcPr marL="13415" marR="13415" marT="6707" marB="6707" anchor="ctr">
                    <a:lnL>
                      <a:noFill/>
                    </a:lnL>
                    <a:lnR>
                      <a:noFill/>
                    </a:lnR>
                    <a:lnT>
                      <a:noFill/>
                    </a:lnT>
                    <a:lnB>
                      <a:noFill/>
                    </a:lnB>
                    <a:noFill/>
                  </a:tcPr>
                </a:tc>
                <a:tc>
                  <a:txBody>
                    <a:bodyPr/>
                    <a:lstStyle/>
                    <a:p>
                      <a:r>
                        <a:rPr lang="en-IN" sz="850">
                          <a:solidFill>
                            <a:schemeClr val="tx1"/>
                          </a:solidFill>
                        </a:rPr>
                        <a:t>Mon</a:t>
                      </a:r>
                    </a:p>
                  </a:txBody>
                  <a:tcPr marL="13415" marR="13415" marT="6707" marB="6707" anchor="ctr">
                    <a:lnL>
                      <a:noFill/>
                    </a:lnL>
                    <a:lnR>
                      <a:noFill/>
                    </a:lnR>
                    <a:lnT>
                      <a:noFill/>
                    </a:lnT>
                    <a:lnB>
                      <a:noFill/>
                    </a:lnB>
                    <a:noFill/>
                  </a:tcPr>
                </a:tc>
                <a:tc>
                  <a:txBody>
                    <a:bodyPr/>
                    <a:lstStyle/>
                    <a:p>
                      <a:r>
                        <a:rPr lang="en-IN" sz="850">
                          <a:solidFill>
                            <a:schemeClr val="tx1"/>
                          </a:solidFill>
                        </a:rPr>
                        <a:t>Promo Reminder</a:t>
                      </a:r>
                    </a:p>
                  </a:txBody>
                  <a:tcPr marL="13415" marR="13415" marT="6707" marB="6707" anchor="ctr">
                    <a:lnL>
                      <a:noFill/>
                    </a:lnL>
                    <a:lnR>
                      <a:noFill/>
                    </a:lnR>
                    <a:lnT>
                      <a:noFill/>
                    </a:lnT>
                    <a:lnB>
                      <a:noFill/>
                    </a:lnB>
                    <a:noFill/>
                  </a:tcPr>
                </a:tc>
                <a:tc>
                  <a:txBody>
                    <a:bodyPr/>
                    <a:lstStyle/>
                    <a:p>
                      <a:r>
                        <a:rPr lang="en-US" sz="850">
                          <a:solidFill>
                            <a:schemeClr val="tx1"/>
                          </a:solidFill>
                        </a:rPr>
                        <a:t>1 Week Left: Avail 20% off Eye Screening</a:t>
                      </a:r>
                    </a:p>
                  </a:txBody>
                  <a:tcPr marL="13415" marR="13415" marT="6707" marB="6707" anchor="ctr">
                    <a:lnL>
                      <a:noFill/>
                    </a:lnL>
                    <a:lnR>
                      <a:noFill/>
                    </a:lnR>
                    <a:lnT>
                      <a:noFill/>
                    </a:lnT>
                    <a:lnB>
                      <a:noFill/>
                    </a:lnB>
                    <a:noFill/>
                  </a:tcPr>
                </a:tc>
                <a:tc>
                  <a:txBody>
                    <a:bodyPr/>
                    <a:lstStyle/>
                    <a:p>
                      <a:r>
                        <a:rPr lang="en-IN" sz="850">
                          <a:solidFill>
                            <a:schemeClr val="tx1"/>
                          </a:solidFill>
                        </a:rPr>
                        <a:t>Facebook,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540175799"/>
                  </a:ext>
                </a:extLst>
              </a:tr>
              <a:tr h="192719">
                <a:tc>
                  <a:txBody>
                    <a:bodyPr/>
                    <a:lstStyle/>
                    <a:p>
                      <a:r>
                        <a:rPr lang="en-IN" sz="850">
                          <a:solidFill>
                            <a:schemeClr val="tx1"/>
                          </a:solidFill>
                        </a:rPr>
                        <a:t>23</a:t>
                      </a:r>
                    </a:p>
                  </a:txBody>
                  <a:tcPr marL="13415" marR="13415" marT="6707" marB="6707" anchor="ctr">
                    <a:lnL>
                      <a:noFill/>
                    </a:lnL>
                    <a:lnR>
                      <a:noFill/>
                    </a:lnR>
                    <a:lnT>
                      <a:noFill/>
                    </a:lnT>
                    <a:lnB>
                      <a:noFill/>
                    </a:lnB>
                    <a:noFill/>
                  </a:tcPr>
                </a:tc>
                <a:tc>
                  <a:txBody>
                    <a:bodyPr/>
                    <a:lstStyle/>
                    <a:p>
                      <a:r>
                        <a:rPr lang="en-IN" sz="850">
                          <a:solidFill>
                            <a:schemeClr val="tx1"/>
                          </a:solidFill>
                        </a:rPr>
                        <a:t>Tue</a:t>
                      </a:r>
                    </a:p>
                  </a:txBody>
                  <a:tcPr marL="13415" marR="13415" marT="6707" marB="6707" anchor="ctr">
                    <a:lnL>
                      <a:noFill/>
                    </a:lnL>
                    <a:lnR>
                      <a:noFill/>
                    </a:lnR>
                    <a:lnT>
                      <a:noFill/>
                    </a:lnT>
                    <a:lnB>
                      <a:noFill/>
                    </a:lnB>
                    <a:noFill/>
                  </a:tcPr>
                </a:tc>
                <a:tc>
                  <a:txBody>
                    <a:bodyPr/>
                    <a:lstStyle/>
                    <a:p>
                      <a:r>
                        <a:rPr lang="en-IN" sz="850">
                          <a:solidFill>
                            <a:schemeClr val="tx1"/>
                          </a:solidFill>
                        </a:rPr>
                        <a:t>Festival Post</a:t>
                      </a:r>
                    </a:p>
                  </a:txBody>
                  <a:tcPr marL="13415" marR="13415" marT="6707" marB="6707" anchor="ctr">
                    <a:lnL>
                      <a:noFill/>
                    </a:lnL>
                    <a:lnR>
                      <a:noFill/>
                    </a:lnR>
                    <a:lnT>
                      <a:noFill/>
                    </a:lnT>
                    <a:lnB>
                      <a:noFill/>
                    </a:lnB>
                    <a:noFill/>
                  </a:tcPr>
                </a:tc>
                <a:tc>
                  <a:txBody>
                    <a:bodyPr/>
                    <a:lstStyle/>
                    <a:p>
                      <a:r>
                        <a:rPr lang="en-US" sz="850" dirty="0">
                          <a:solidFill>
                            <a:schemeClr val="tx1"/>
                          </a:solidFill>
                        </a:rPr>
                        <a:t>Holi Safety Tips: Protect Your Eyes During Festivals</a:t>
                      </a:r>
                    </a:p>
                  </a:txBody>
                  <a:tcPr marL="13415" marR="13415" marT="6707" marB="6707" anchor="ctr">
                    <a:lnL>
                      <a:noFill/>
                    </a:lnL>
                    <a:lnR>
                      <a:noFill/>
                    </a:lnR>
                    <a:lnT>
                      <a:noFill/>
                    </a:lnT>
                    <a:lnB>
                      <a:noFill/>
                    </a:lnB>
                    <a:noFill/>
                  </a:tcPr>
                </a:tc>
                <a:tc>
                  <a:txBody>
                    <a:bodyPr/>
                    <a:lstStyle/>
                    <a:p>
                      <a:r>
                        <a:rPr lang="en-IN" sz="850">
                          <a:solidFill>
                            <a:schemeClr val="tx1"/>
                          </a:solidFill>
                        </a:rPr>
                        <a:t>Instagram, Facebook</a:t>
                      </a:r>
                    </a:p>
                  </a:txBody>
                  <a:tcPr marL="13415" marR="13415" marT="6707" marB="6707" anchor="ctr">
                    <a:lnL>
                      <a:noFill/>
                    </a:lnL>
                    <a:lnR>
                      <a:noFill/>
                    </a:lnR>
                    <a:lnT>
                      <a:noFill/>
                    </a:lnT>
                    <a:lnB>
                      <a:noFill/>
                    </a:lnB>
                    <a:noFill/>
                  </a:tcPr>
                </a:tc>
                <a:extLst>
                  <a:ext uri="{0D108BD9-81ED-4DB2-BD59-A6C34878D82A}">
                    <a16:rowId xmlns:a16="http://schemas.microsoft.com/office/drawing/2014/main" val="1171753104"/>
                  </a:ext>
                </a:extLst>
              </a:tr>
              <a:tr h="192719">
                <a:tc>
                  <a:txBody>
                    <a:bodyPr/>
                    <a:lstStyle/>
                    <a:p>
                      <a:r>
                        <a:rPr lang="en-IN" sz="850">
                          <a:solidFill>
                            <a:schemeClr val="tx1"/>
                          </a:solidFill>
                        </a:rPr>
                        <a:t>24</a:t>
                      </a:r>
                    </a:p>
                  </a:txBody>
                  <a:tcPr marL="13415" marR="13415" marT="6707" marB="6707" anchor="ctr">
                    <a:lnL>
                      <a:noFill/>
                    </a:lnL>
                    <a:lnR>
                      <a:noFill/>
                    </a:lnR>
                    <a:lnT>
                      <a:noFill/>
                    </a:lnT>
                    <a:lnB>
                      <a:noFill/>
                    </a:lnB>
                    <a:noFill/>
                  </a:tcPr>
                </a:tc>
                <a:tc>
                  <a:txBody>
                    <a:bodyPr/>
                    <a:lstStyle/>
                    <a:p>
                      <a:r>
                        <a:rPr lang="en-IN" sz="850">
                          <a:solidFill>
                            <a:schemeClr val="tx1"/>
                          </a:solidFill>
                        </a:rPr>
                        <a:t>Wed</a:t>
                      </a:r>
                    </a:p>
                  </a:txBody>
                  <a:tcPr marL="13415" marR="13415" marT="6707" marB="6707" anchor="ctr">
                    <a:lnL>
                      <a:noFill/>
                    </a:lnL>
                    <a:lnR>
                      <a:noFill/>
                    </a:lnR>
                    <a:lnT>
                      <a:noFill/>
                    </a:lnT>
                    <a:lnB>
                      <a:noFill/>
                    </a:lnB>
                    <a:noFill/>
                  </a:tcPr>
                </a:tc>
                <a:tc>
                  <a:txBody>
                    <a:bodyPr/>
                    <a:lstStyle/>
                    <a:p>
                      <a:r>
                        <a:rPr lang="en-IN" sz="850">
                          <a:solidFill>
                            <a:schemeClr val="tx1"/>
                          </a:solidFill>
                        </a:rPr>
                        <a:t>Doctor Quote</a:t>
                      </a:r>
                    </a:p>
                  </a:txBody>
                  <a:tcPr marL="13415" marR="13415" marT="6707" marB="6707" anchor="ctr">
                    <a:lnL>
                      <a:noFill/>
                    </a:lnL>
                    <a:lnR>
                      <a:noFill/>
                    </a:lnR>
                    <a:lnT>
                      <a:noFill/>
                    </a:lnT>
                    <a:lnB>
                      <a:noFill/>
                    </a:lnB>
                    <a:noFill/>
                  </a:tcPr>
                </a:tc>
                <a:tc>
                  <a:txBody>
                    <a:bodyPr/>
                    <a:lstStyle/>
                    <a:p>
                      <a:r>
                        <a:rPr lang="en-US" sz="850">
                          <a:solidFill>
                            <a:schemeClr val="tx1"/>
                          </a:solidFill>
                        </a:rPr>
                        <a:t>Inspirational Quote from Chief Surgeon</a:t>
                      </a:r>
                    </a:p>
                  </a:txBody>
                  <a:tcPr marL="13415" marR="13415" marT="6707" marB="6707" anchor="ctr">
                    <a:lnL>
                      <a:noFill/>
                    </a:lnL>
                    <a:lnR>
                      <a:noFill/>
                    </a:lnR>
                    <a:lnT>
                      <a:noFill/>
                    </a:lnT>
                    <a:lnB>
                      <a:noFill/>
                    </a:lnB>
                    <a:noFill/>
                  </a:tcPr>
                </a:tc>
                <a:tc>
                  <a:txBody>
                    <a:bodyPr/>
                    <a:lstStyle/>
                    <a:p>
                      <a:r>
                        <a:rPr lang="en-IN" sz="850">
                          <a:solidFill>
                            <a:schemeClr val="tx1"/>
                          </a:solidFill>
                        </a:rPr>
                        <a:t>LinkedIn, Instagram</a:t>
                      </a:r>
                    </a:p>
                  </a:txBody>
                  <a:tcPr marL="13415" marR="13415" marT="6707" marB="6707" anchor="ctr">
                    <a:lnL>
                      <a:noFill/>
                    </a:lnL>
                    <a:lnR>
                      <a:noFill/>
                    </a:lnR>
                    <a:lnT>
                      <a:noFill/>
                    </a:lnT>
                    <a:lnB>
                      <a:noFill/>
                    </a:lnB>
                    <a:noFill/>
                  </a:tcPr>
                </a:tc>
                <a:extLst>
                  <a:ext uri="{0D108BD9-81ED-4DB2-BD59-A6C34878D82A}">
                    <a16:rowId xmlns:a16="http://schemas.microsoft.com/office/drawing/2014/main" val="3128087478"/>
                  </a:ext>
                </a:extLst>
              </a:tr>
              <a:tr h="192719">
                <a:tc>
                  <a:txBody>
                    <a:bodyPr/>
                    <a:lstStyle/>
                    <a:p>
                      <a:r>
                        <a:rPr lang="en-IN" sz="850">
                          <a:solidFill>
                            <a:schemeClr val="tx1"/>
                          </a:solidFill>
                        </a:rPr>
                        <a:t>25</a:t>
                      </a:r>
                    </a:p>
                  </a:txBody>
                  <a:tcPr marL="13415" marR="13415" marT="6707" marB="6707" anchor="ctr">
                    <a:lnL>
                      <a:noFill/>
                    </a:lnL>
                    <a:lnR>
                      <a:noFill/>
                    </a:lnR>
                    <a:lnT>
                      <a:noFill/>
                    </a:lnT>
                    <a:lnB>
                      <a:noFill/>
                    </a:lnB>
                    <a:noFill/>
                  </a:tcPr>
                </a:tc>
                <a:tc>
                  <a:txBody>
                    <a:bodyPr/>
                    <a:lstStyle/>
                    <a:p>
                      <a:r>
                        <a:rPr lang="en-IN" sz="850">
                          <a:solidFill>
                            <a:schemeClr val="tx1"/>
                          </a:solidFill>
                        </a:rPr>
                        <a:t>Thu</a:t>
                      </a:r>
                    </a:p>
                  </a:txBody>
                  <a:tcPr marL="13415" marR="13415" marT="6707" marB="6707" anchor="ctr">
                    <a:lnL>
                      <a:noFill/>
                    </a:lnL>
                    <a:lnR>
                      <a:noFill/>
                    </a:lnR>
                    <a:lnT>
                      <a:noFill/>
                    </a:lnT>
                    <a:lnB>
                      <a:noFill/>
                    </a:lnB>
                    <a:noFill/>
                  </a:tcPr>
                </a:tc>
                <a:tc>
                  <a:txBody>
                    <a:bodyPr/>
                    <a:lstStyle/>
                    <a:p>
                      <a:r>
                        <a:rPr lang="en-IN" sz="850">
                          <a:solidFill>
                            <a:schemeClr val="tx1"/>
                          </a:solidFill>
                        </a:rPr>
                        <a:t>Patient Journey</a:t>
                      </a:r>
                    </a:p>
                  </a:txBody>
                  <a:tcPr marL="13415" marR="13415" marT="6707" marB="6707" anchor="ctr">
                    <a:lnL>
                      <a:noFill/>
                    </a:lnL>
                    <a:lnR>
                      <a:noFill/>
                    </a:lnR>
                    <a:lnT>
                      <a:noFill/>
                    </a:lnT>
                    <a:lnB>
                      <a:noFill/>
                    </a:lnB>
                    <a:noFill/>
                  </a:tcPr>
                </a:tc>
                <a:tc>
                  <a:txBody>
                    <a:bodyPr/>
                    <a:lstStyle/>
                    <a:p>
                      <a:r>
                        <a:rPr lang="en-US" sz="850">
                          <a:solidFill>
                            <a:schemeClr val="tx1"/>
                          </a:solidFill>
                        </a:rPr>
                        <a:t>From Consultation to Recovery – LASIK Story</a:t>
                      </a:r>
                    </a:p>
                  </a:txBody>
                  <a:tcPr marL="13415" marR="13415" marT="6707" marB="6707" anchor="ctr">
                    <a:lnL>
                      <a:noFill/>
                    </a:lnL>
                    <a:lnR>
                      <a:noFill/>
                    </a:lnR>
                    <a:lnT>
                      <a:noFill/>
                    </a:lnT>
                    <a:lnB>
                      <a:noFill/>
                    </a:lnB>
                    <a:noFill/>
                  </a:tcPr>
                </a:tc>
                <a:tc>
                  <a:txBody>
                    <a:bodyPr/>
                    <a:lstStyle/>
                    <a:p>
                      <a:r>
                        <a:rPr lang="en-IN" sz="850">
                          <a:solidFill>
                            <a:schemeClr val="tx1"/>
                          </a:solidFill>
                        </a:rPr>
                        <a:t>YouTube, Facebook</a:t>
                      </a:r>
                    </a:p>
                  </a:txBody>
                  <a:tcPr marL="13415" marR="13415" marT="6707" marB="6707" anchor="ctr">
                    <a:lnL>
                      <a:noFill/>
                    </a:lnL>
                    <a:lnR>
                      <a:noFill/>
                    </a:lnR>
                    <a:lnT>
                      <a:noFill/>
                    </a:lnT>
                    <a:lnB>
                      <a:noFill/>
                    </a:lnB>
                    <a:noFill/>
                  </a:tcPr>
                </a:tc>
                <a:extLst>
                  <a:ext uri="{0D108BD9-81ED-4DB2-BD59-A6C34878D82A}">
                    <a16:rowId xmlns:a16="http://schemas.microsoft.com/office/drawing/2014/main" val="2973386613"/>
                  </a:ext>
                </a:extLst>
              </a:tr>
              <a:tr h="250533">
                <a:tc>
                  <a:txBody>
                    <a:bodyPr/>
                    <a:lstStyle/>
                    <a:p>
                      <a:r>
                        <a:rPr lang="en-IN" sz="850">
                          <a:solidFill>
                            <a:schemeClr val="tx1"/>
                          </a:solidFill>
                        </a:rPr>
                        <a:t>26</a:t>
                      </a:r>
                    </a:p>
                  </a:txBody>
                  <a:tcPr marL="13415" marR="13415" marT="6707" marB="6707" anchor="ctr">
                    <a:lnL>
                      <a:noFill/>
                    </a:lnL>
                    <a:lnR>
                      <a:noFill/>
                    </a:lnR>
                    <a:lnT>
                      <a:noFill/>
                    </a:lnT>
                    <a:lnB>
                      <a:noFill/>
                    </a:lnB>
                    <a:noFill/>
                  </a:tcPr>
                </a:tc>
                <a:tc>
                  <a:txBody>
                    <a:bodyPr/>
                    <a:lstStyle/>
                    <a:p>
                      <a:r>
                        <a:rPr lang="en-IN" sz="850">
                          <a:solidFill>
                            <a:schemeClr val="tx1"/>
                          </a:solidFill>
                        </a:rPr>
                        <a:t>Fri</a:t>
                      </a:r>
                    </a:p>
                  </a:txBody>
                  <a:tcPr marL="13415" marR="13415" marT="6707" marB="6707" anchor="ctr">
                    <a:lnL>
                      <a:noFill/>
                    </a:lnL>
                    <a:lnR>
                      <a:noFill/>
                    </a:lnR>
                    <a:lnT>
                      <a:noFill/>
                    </a:lnT>
                    <a:lnB>
                      <a:noFill/>
                    </a:lnB>
                    <a:noFill/>
                  </a:tcPr>
                </a:tc>
                <a:tc>
                  <a:txBody>
                    <a:bodyPr/>
                    <a:lstStyle/>
                    <a:p>
                      <a:r>
                        <a:rPr lang="en-IN" sz="850">
                          <a:solidFill>
                            <a:schemeClr val="tx1"/>
                          </a:solidFill>
                        </a:rPr>
                        <a:t>Infographic</a:t>
                      </a:r>
                    </a:p>
                  </a:txBody>
                  <a:tcPr marL="13415" marR="13415" marT="6707" marB="6707" anchor="ctr">
                    <a:lnL>
                      <a:noFill/>
                    </a:lnL>
                    <a:lnR>
                      <a:noFill/>
                    </a:lnR>
                    <a:lnT>
                      <a:noFill/>
                    </a:lnT>
                    <a:lnB>
                      <a:noFill/>
                    </a:lnB>
                    <a:noFill/>
                  </a:tcPr>
                </a:tc>
                <a:tc>
                  <a:txBody>
                    <a:bodyPr/>
                    <a:lstStyle/>
                    <a:p>
                      <a:r>
                        <a:rPr lang="en-US" sz="850">
                          <a:solidFill>
                            <a:schemeClr val="tx1"/>
                          </a:solidFill>
                        </a:rPr>
                        <a:t>Cataract vs Glaucoma – What’s the Difference?</a:t>
                      </a:r>
                    </a:p>
                  </a:txBody>
                  <a:tcPr marL="13415" marR="13415" marT="6707" marB="6707" anchor="ctr">
                    <a:lnL>
                      <a:noFill/>
                    </a:lnL>
                    <a:lnR>
                      <a:noFill/>
                    </a:lnR>
                    <a:lnT>
                      <a:noFill/>
                    </a:lnT>
                    <a:lnB>
                      <a:noFill/>
                    </a:lnB>
                    <a:noFill/>
                  </a:tcPr>
                </a:tc>
                <a:tc>
                  <a:txBody>
                    <a:bodyPr/>
                    <a:lstStyle/>
                    <a:p>
                      <a:r>
                        <a:rPr lang="en-IN" sz="850">
                          <a:solidFill>
                            <a:schemeClr val="tx1"/>
                          </a:solidFill>
                        </a:rPr>
                        <a:t>Instagram Carousel</a:t>
                      </a:r>
                    </a:p>
                  </a:txBody>
                  <a:tcPr marL="13415" marR="13415" marT="6707" marB="6707" anchor="ctr">
                    <a:lnL>
                      <a:noFill/>
                    </a:lnL>
                    <a:lnR>
                      <a:noFill/>
                    </a:lnR>
                    <a:lnT>
                      <a:noFill/>
                    </a:lnT>
                    <a:lnB>
                      <a:noFill/>
                    </a:lnB>
                    <a:noFill/>
                  </a:tcPr>
                </a:tc>
                <a:extLst>
                  <a:ext uri="{0D108BD9-81ED-4DB2-BD59-A6C34878D82A}">
                    <a16:rowId xmlns:a16="http://schemas.microsoft.com/office/drawing/2014/main" val="3815720682"/>
                  </a:ext>
                </a:extLst>
              </a:tr>
              <a:tr h="253767">
                <a:tc>
                  <a:txBody>
                    <a:bodyPr/>
                    <a:lstStyle/>
                    <a:p>
                      <a:r>
                        <a:rPr lang="en-IN" sz="850">
                          <a:solidFill>
                            <a:schemeClr val="tx1"/>
                          </a:solidFill>
                        </a:rPr>
                        <a:t>27</a:t>
                      </a:r>
                    </a:p>
                  </a:txBody>
                  <a:tcPr marL="13415" marR="13415" marT="6707" marB="6707" anchor="ctr">
                    <a:lnL>
                      <a:noFill/>
                    </a:lnL>
                    <a:lnR>
                      <a:noFill/>
                    </a:lnR>
                    <a:lnT>
                      <a:noFill/>
                    </a:lnT>
                    <a:lnB>
                      <a:noFill/>
                    </a:lnB>
                    <a:noFill/>
                  </a:tcPr>
                </a:tc>
                <a:tc>
                  <a:txBody>
                    <a:bodyPr/>
                    <a:lstStyle/>
                    <a:p>
                      <a:r>
                        <a:rPr lang="en-IN" sz="850">
                          <a:solidFill>
                            <a:schemeClr val="tx1"/>
                          </a:solidFill>
                        </a:rPr>
                        <a:t>Sat</a:t>
                      </a:r>
                    </a:p>
                  </a:txBody>
                  <a:tcPr marL="13415" marR="13415" marT="6707" marB="6707" anchor="ctr">
                    <a:lnL>
                      <a:noFill/>
                    </a:lnL>
                    <a:lnR>
                      <a:noFill/>
                    </a:lnR>
                    <a:lnT>
                      <a:noFill/>
                    </a:lnT>
                    <a:lnB>
                      <a:noFill/>
                    </a:lnB>
                    <a:noFill/>
                  </a:tcPr>
                </a:tc>
                <a:tc>
                  <a:txBody>
                    <a:bodyPr/>
                    <a:lstStyle/>
                    <a:p>
                      <a:r>
                        <a:rPr lang="en-IN" sz="850">
                          <a:solidFill>
                            <a:schemeClr val="tx1"/>
                          </a:solidFill>
                        </a:rPr>
                        <a:t>“Did You Know?”</a:t>
                      </a:r>
                    </a:p>
                  </a:txBody>
                  <a:tcPr marL="13415" marR="13415" marT="6707" marB="6707" anchor="ctr">
                    <a:lnL>
                      <a:noFill/>
                    </a:lnL>
                    <a:lnR>
                      <a:noFill/>
                    </a:lnR>
                    <a:lnT>
                      <a:noFill/>
                    </a:lnT>
                    <a:lnB>
                      <a:noFill/>
                    </a:lnB>
                    <a:noFill/>
                  </a:tcPr>
                </a:tc>
                <a:tc>
                  <a:txBody>
                    <a:bodyPr/>
                    <a:lstStyle/>
                    <a:p>
                      <a:r>
                        <a:rPr lang="en-US" sz="850">
                          <a:solidFill>
                            <a:schemeClr val="tx1"/>
                          </a:solidFill>
                        </a:rPr>
                        <a:t>Fun Eye Fact: “The eye can focus on 50 different objects every second.”</a:t>
                      </a:r>
                    </a:p>
                  </a:txBody>
                  <a:tcPr marL="13415" marR="13415" marT="6707" marB="6707" anchor="ctr">
                    <a:lnL>
                      <a:noFill/>
                    </a:lnL>
                    <a:lnR>
                      <a:noFill/>
                    </a:lnR>
                    <a:lnT>
                      <a:noFill/>
                    </a:lnT>
                    <a:lnB>
                      <a:noFill/>
                    </a:lnB>
                    <a:noFill/>
                  </a:tcPr>
                </a:tc>
                <a:tc>
                  <a:txBody>
                    <a:bodyPr/>
                    <a:lstStyle/>
                    <a:p>
                      <a:r>
                        <a:rPr lang="en-IN" sz="850">
                          <a:solidFill>
                            <a:schemeClr val="tx1"/>
                          </a:solidFill>
                        </a:rPr>
                        <a:t>Instagram, Twitter</a:t>
                      </a:r>
                    </a:p>
                  </a:txBody>
                  <a:tcPr marL="13415" marR="13415" marT="6707" marB="6707" anchor="ctr">
                    <a:lnL>
                      <a:noFill/>
                    </a:lnL>
                    <a:lnR>
                      <a:noFill/>
                    </a:lnR>
                    <a:lnT>
                      <a:noFill/>
                    </a:lnT>
                    <a:lnB>
                      <a:noFill/>
                    </a:lnB>
                    <a:noFill/>
                  </a:tcPr>
                </a:tc>
                <a:extLst>
                  <a:ext uri="{0D108BD9-81ED-4DB2-BD59-A6C34878D82A}">
                    <a16:rowId xmlns:a16="http://schemas.microsoft.com/office/drawing/2014/main" val="805103821"/>
                  </a:ext>
                </a:extLst>
              </a:tr>
              <a:tr h="192719">
                <a:tc>
                  <a:txBody>
                    <a:bodyPr/>
                    <a:lstStyle/>
                    <a:p>
                      <a:r>
                        <a:rPr lang="en-IN" sz="850">
                          <a:solidFill>
                            <a:schemeClr val="tx1"/>
                          </a:solidFill>
                        </a:rPr>
                        <a:t>28</a:t>
                      </a:r>
                    </a:p>
                  </a:txBody>
                  <a:tcPr marL="13415" marR="13415" marT="6707" marB="6707" anchor="ctr">
                    <a:lnL>
                      <a:noFill/>
                    </a:lnL>
                    <a:lnR>
                      <a:noFill/>
                    </a:lnR>
                    <a:lnT>
                      <a:noFill/>
                    </a:lnT>
                    <a:lnB>
                      <a:noFill/>
                    </a:lnB>
                    <a:noFill/>
                  </a:tcPr>
                </a:tc>
                <a:tc>
                  <a:txBody>
                    <a:bodyPr/>
                    <a:lstStyle/>
                    <a:p>
                      <a:r>
                        <a:rPr lang="en-IN" sz="850">
                          <a:solidFill>
                            <a:schemeClr val="tx1"/>
                          </a:solidFill>
                        </a:rPr>
                        <a:t>Sun</a:t>
                      </a:r>
                    </a:p>
                  </a:txBody>
                  <a:tcPr marL="13415" marR="13415" marT="6707" marB="6707" anchor="ctr">
                    <a:lnL>
                      <a:noFill/>
                    </a:lnL>
                    <a:lnR>
                      <a:noFill/>
                    </a:lnR>
                    <a:lnT>
                      <a:noFill/>
                    </a:lnT>
                    <a:lnB>
                      <a:noFill/>
                    </a:lnB>
                    <a:noFill/>
                  </a:tcPr>
                </a:tc>
                <a:tc>
                  <a:txBody>
                    <a:bodyPr/>
                    <a:lstStyle/>
                    <a:p>
                      <a:r>
                        <a:rPr lang="en-IN" sz="850">
                          <a:solidFill>
                            <a:schemeClr val="tx1"/>
                          </a:solidFill>
                        </a:rPr>
                        <a:t>Ask Me Anything (AMA)</a:t>
                      </a:r>
                    </a:p>
                  </a:txBody>
                  <a:tcPr marL="13415" marR="13415" marT="6707" marB="6707" anchor="ctr">
                    <a:lnL>
                      <a:noFill/>
                    </a:lnL>
                    <a:lnR>
                      <a:noFill/>
                    </a:lnR>
                    <a:lnT>
                      <a:noFill/>
                    </a:lnT>
                    <a:lnB>
                      <a:noFill/>
                    </a:lnB>
                    <a:noFill/>
                  </a:tcPr>
                </a:tc>
                <a:tc>
                  <a:txBody>
                    <a:bodyPr/>
                    <a:lstStyle/>
                    <a:p>
                      <a:r>
                        <a:rPr lang="en-US" sz="850">
                          <a:solidFill>
                            <a:schemeClr val="tx1"/>
                          </a:solidFill>
                        </a:rPr>
                        <a:t>Doctor answers LIVE questions on IG/FB</a:t>
                      </a:r>
                    </a:p>
                  </a:txBody>
                  <a:tcPr marL="13415" marR="13415" marT="6707" marB="6707" anchor="ctr">
                    <a:lnL>
                      <a:noFill/>
                    </a:lnL>
                    <a:lnR>
                      <a:noFill/>
                    </a:lnR>
                    <a:lnT>
                      <a:noFill/>
                    </a:lnT>
                    <a:lnB>
                      <a:noFill/>
                    </a:lnB>
                    <a:noFill/>
                  </a:tcPr>
                </a:tc>
                <a:tc>
                  <a:txBody>
                    <a:bodyPr/>
                    <a:lstStyle/>
                    <a:p>
                      <a:r>
                        <a:rPr lang="en-IN" sz="850">
                          <a:solidFill>
                            <a:schemeClr val="tx1"/>
                          </a:solidFill>
                        </a:rPr>
                        <a:t>Instagram Live, Facebook</a:t>
                      </a:r>
                    </a:p>
                  </a:txBody>
                  <a:tcPr marL="13415" marR="13415" marT="6707" marB="6707" anchor="ctr">
                    <a:lnL>
                      <a:noFill/>
                    </a:lnL>
                    <a:lnR>
                      <a:noFill/>
                    </a:lnR>
                    <a:lnT>
                      <a:noFill/>
                    </a:lnT>
                    <a:lnB>
                      <a:noFill/>
                    </a:lnB>
                    <a:noFill/>
                  </a:tcPr>
                </a:tc>
                <a:extLst>
                  <a:ext uri="{0D108BD9-81ED-4DB2-BD59-A6C34878D82A}">
                    <a16:rowId xmlns:a16="http://schemas.microsoft.com/office/drawing/2014/main" val="3405578026"/>
                  </a:ext>
                </a:extLst>
              </a:tr>
              <a:tr h="192719">
                <a:tc>
                  <a:txBody>
                    <a:bodyPr/>
                    <a:lstStyle/>
                    <a:p>
                      <a:r>
                        <a:rPr lang="en-IN" sz="850">
                          <a:solidFill>
                            <a:schemeClr val="tx1"/>
                          </a:solidFill>
                        </a:rPr>
                        <a:t>29</a:t>
                      </a:r>
                    </a:p>
                  </a:txBody>
                  <a:tcPr marL="13415" marR="13415" marT="6707" marB="6707" anchor="ctr">
                    <a:lnL>
                      <a:noFill/>
                    </a:lnL>
                    <a:lnR>
                      <a:noFill/>
                    </a:lnR>
                    <a:lnT>
                      <a:noFill/>
                    </a:lnT>
                    <a:lnB>
                      <a:noFill/>
                    </a:lnB>
                    <a:noFill/>
                  </a:tcPr>
                </a:tc>
                <a:tc>
                  <a:txBody>
                    <a:bodyPr/>
                    <a:lstStyle/>
                    <a:p>
                      <a:r>
                        <a:rPr lang="en-IN" sz="850">
                          <a:solidFill>
                            <a:schemeClr val="tx1"/>
                          </a:solidFill>
                        </a:rPr>
                        <a:t>Mon</a:t>
                      </a:r>
                    </a:p>
                  </a:txBody>
                  <a:tcPr marL="13415" marR="13415" marT="6707" marB="6707" anchor="ctr">
                    <a:lnL>
                      <a:noFill/>
                    </a:lnL>
                    <a:lnR>
                      <a:noFill/>
                    </a:lnR>
                    <a:lnT>
                      <a:noFill/>
                    </a:lnT>
                    <a:lnB>
                      <a:noFill/>
                    </a:lnB>
                    <a:noFill/>
                  </a:tcPr>
                </a:tc>
                <a:tc>
                  <a:txBody>
                    <a:bodyPr/>
                    <a:lstStyle/>
                    <a:p>
                      <a:r>
                        <a:rPr lang="en-IN" sz="850">
                          <a:solidFill>
                            <a:schemeClr val="tx1"/>
                          </a:solidFill>
                        </a:rPr>
                        <a:t>Feedback Request</a:t>
                      </a:r>
                    </a:p>
                  </a:txBody>
                  <a:tcPr marL="13415" marR="13415" marT="6707" marB="6707" anchor="ctr">
                    <a:lnL>
                      <a:noFill/>
                    </a:lnL>
                    <a:lnR>
                      <a:noFill/>
                    </a:lnR>
                    <a:lnT>
                      <a:noFill/>
                    </a:lnT>
                    <a:lnB>
                      <a:noFill/>
                    </a:lnB>
                    <a:noFill/>
                  </a:tcPr>
                </a:tc>
                <a:tc>
                  <a:txBody>
                    <a:bodyPr/>
                    <a:lstStyle/>
                    <a:p>
                      <a:r>
                        <a:rPr lang="en-US" sz="850">
                          <a:solidFill>
                            <a:schemeClr val="tx1"/>
                          </a:solidFill>
                        </a:rPr>
                        <a:t>“We love to hear from you! Share your experience.”</a:t>
                      </a:r>
                    </a:p>
                  </a:txBody>
                  <a:tcPr marL="13415" marR="13415" marT="6707" marB="6707" anchor="ctr">
                    <a:lnL>
                      <a:noFill/>
                    </a:lnL>
                    <a:lnR>
                      <a:noFill/>
                    </a:lnR>
                    <a:lnT>
                      <a:noFill/>
                    </a:lnT>
                    <a:lnB>
                      <a:noFill/>
                    </a:lnB>
                    <a:noFill/>
                  </a:tcPr>
                </a:tc>
                <a:tc>
                  <a:txBody>
                    <a:bodyPr/>
                    <a:lstStyle/>
                    <a:p>
                      <a:r>
                        <a:rPr lang="en-IN" sz="850">
                          <a:solidFill>
                            <a:schemeClr val="tx1"/>
                          </a:solidFill>
                        </a:rPr>
                        <a:t>Facebook, WhatsApp</a:t>
                      </a:r>
                    </a:p>
                  </a:txBody>
                  <a:tcPr marL="13415" marR="13415" marT="6707" marB="6707" anchor="ctr">
                    <a:lnL>
                      <a:noFill/>
                    </a:lnL>
                    <a:lnR>
                      <a:noFill/>
                    </a:lnR>
                    <a:lnT>
                      <a:noFill/>
                    </a:lnT>
                    <a:lnB>
                      <a:noFill/>
                    </a:lnB>
                    <a:noFill/>
                  </a:tcPr>
                </a:tc>
                <a:extLst>
                  <a:ext uri="{0D108BD9-81ED-4DB2-BD59-A6C34878D82A}">
                    <a16:rowId xmlns:a16="http://schemas.microsoft.com/office/drawing/2014/main" val="2226458107"/>
                  </a:ext>
                </a:extLst>
              </a:tr>
              <a:tr h="308349">
                <a:tc>
                  <a:txBody>
                    <a:bodyPr/>
                    <a:lstStyle/>
                    <a:p>
                      <a:r>
                        <a:rPr lang="en-IN" sz="850" dirty="0">
                          <a:solidFill>
                            <a:schemeClr val="tx1"/>
                          </a:solidFill>
                        </a:rPr>
                        <a:t>30</a:t>
                      </a:r>
                    </a:p>
                  </a:txBody>
                  <a:tcPr marL="13415" marR="13415" marT="6707" marB="6707" anchor="ctr">
                    <a:lnL>
                      <a:noFill/>
                    </a:lnL>
                    <a:lnR>
                      <a:noFill/>
                    </a:lnR>
                    <a:lnT>
                      <a:noFill/>
                    </a:lnT>
                    <a:lnB>
                      <a:noFill/>
                    </a:lnB>
                    <a:noFill/>
                  </a:tcPr>
                </a:tc>
                <a:tc>
                  <a:txBody>
                    <a:bodyPr/>
                    <a:lstStyle/>
                    <a:p>
                      <a:r>
                        <a:rPr lang="en-IN" sz="850">
                          <a:solidFill>
                            <a:schemeClr val="tx1"/>
                          </a:solidFill>
                        </a:rPr>
                        <a:t>Tue</a:t>
                      </a:r>
                    </a:p>
                  </a:txBody>
                  <a:tcPr marL="13415" marR="13415" marT="6707" marB="6707" anchor="ctr">
                    <a:lnL>
                      <a:noFill/>
                    </a:lnL>
                    <a:lnR>
                      <a:noFill/>
                    </a:lnR>
                    <a:lnT>
                      <a:noFill/>
                    </a:lnT>
                    <a:lnB>
                      <a:noFill/>
                    </a:lnB>
                    <a:noFill/>
                  </a:tcPr>
                </a:tc>
                <a:tc>
                  <a:txBody>
                    <a:bodyPr/>
                    <a:lstStyle/>
                    <a:p>
                      <a:r>
                        <a:rPr lang="en-IN" sz="850">
                          <a:solidFill>
                            <a:schemeClr val="tx1"/>
                          </a:solidFill>
                        </a:rPr>
                        <a:t>Monthly Recap Video</a:t>
                      </a:r>
                    </a:p>
                  </a:txBody>
                  <a:tcPr marL="13415" marR="13415" marT="6707" marB="6707" anchor="ctr">
                    <a:lnL>
                      <a:noFill/>
                    </a:lnL>
                    <a:lnR>
                      <a:noFill/>
                    </a:lnR>
                    <a:lnT>
                      <a:noFill/>
                    </a:lnT>
                    <a:lnB>
                      <a:noFill/>
                    </a:lnB>
                    <a:noFill/>
                  </a:tcPr>
                </a:tc>
                <a:tc>
                  <a:txBody>
                    <a:bodyPr/>
                    <a:lstStyle/>
                    <a:p>
                      <a:r>
                        <a:rPr lang="en-US" sz="850">
                          <a:solidFill>
                            <a:schemeClr val="tx1"/>
                          </a:solidFill>
                        </a:rPr>
                        <a:t>Highlights of surgeries, testimonials, tips, and events this month</a:t>
                      </a:r>
                    </a:p>
                  </a:txBody>
                  <a:tcPr marL="13415" marR="13415" marT="6707" marB="6707" anchor="ctr">
                    <a:lnL>
                      <a:noFill/>
                    </a:lnL>
                    <a:lnR>
                      <a:noFill/>
                    </a:lnR>
                    <a:lnT>
                      <a:noFill/>
                    </a:lnT>
                    <a:lnB>
                      <a:noFill/>
                    </a:lnB>
                    <a:noFill/>
                  </a:tcPr>
                </a:tc>
                <a:tc>
                  <a:txBody>
                    <a:bodyPr/>
                    <a:lstStyle/>
                    <a:p>
                      <a:r>
                        <a:rPr lang="en-IN" sz="850" dirty="0">
                          <a:solidFill>
                            <a:schemeClr val="tx1"/>
                          </a:solidFill>
                        </a:rPr>
                        <a:t>YouTube, Instagram Reel</a:t>
                      </a:r>
                    </a:p>
                  </a:txBody>
                  <a:tcPr marL="13415" marR="13415" marT="6707" marB="6707" anchor="ctr">
                    <a:lnL>
                      <a:noFill/>
                    </a:lnL>
                    <a:lnR>
                      <a:noFill/>
                    </a:lnR>
                    <a:lnT>
                      <a:noFill/>
                    </a:lnT>
                    <a:lnB>
                      <a:noFill/>
                    </a:lnB>
                    <a:noFill/>
                  </a:tcPr>
                </a:tc>
                <a:extLst>
                  <a:ext uri="{0D108BD9-81ED-4DB2-BD59-A6C34878D82A}">
                    <a16:rowId xmlns:a16="http://schemas.microsoft.com/office/drawing/2014/main" val="1730151592"/>
                  </a:ext>
                </a:extLst>
              </a:tr>
            </a:tbl>
          </a:graphicData>
        </a:graphic>
      </p:graphicFrame>
      <p:sp>
        <p:nvSpPr>
          <p:cNvPr id="13" name="TextBox 12">
            <a:extLst>
              <a:ext uri="{FF2B5EF4-FFF2-40B4-BE49-F238E27FC236}">
                <a16:creationId xmlns:a16="http://schemas.microsoft.com/office/drawing/2014/main" id="{D0D905BF-4D3C-7CED-F73E-F11D124F7379}"/>
              </a:ext>
            </a:extLst>
          </p:cNvPr>
          <p:cNvSpPr txBox="1"/>
          <p:nvPr/>
        </p:nvSpPr>
        <p:spPr>
          <a:xfrm>
            <a:off x="552450" y="-89416"/>
            <a:ext cx="2617063" cy="369332"/>
          </a:xfrm>
          <a:prstGeom prst="rect">
            <a:avLst/>
          </a:prstGeom>
          <a:noFill/>
        </p:spPr>
        <p:txBody>
          <a:bodyPr wrap="none" rtlCol="0">
            <a:spAutoFit/>
          </a:bodyPr>
          <a:lstStyle/>
          <a:p>
            <a:r>
              <a:rPr lang="en-US" dirty="0">
                <a:solidFill>
                  <a:schemeClr val="accent5"/>
                </a:solidFill>
              </a:rPr>
              <a:t>CONTENT CALENDAR</a:t>
            </a:r>
            <a:endParaRPr lang="en-IN" dirty="0">
              <a:solidFill>
                <a:schemeClr val="accent5"/>
              </a:solidFill>
            </a:endParaRPr>
          </a:p>
        </p:txBody>
      </p:sp>
    </p:spTree>
    <p:extLst>
      <p:ext uri="{BB962C8B-B14F-4D97-AF65-F5344CB8AC3E}">
        <p14:creationId xmlns:p14="http://schemas.microsoft.com/office/powerpoint/2010/main" val="1294617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D3122-182D-7C0F-26DE-3F915F37D0EC}"/>
              </a:ext>
            </a:extLst>
          </p:cNvPr>
          <p:cNvSpPr>
            <a:spLocks noGrp="1"/>
          </p:cNvSpPr>
          <p:nvPr>
            <p:ph type="title"/>
          </p:nvPr>
        </p:nvSpPr>
        <p:spPr>
          <a:xfrm>
            <a:off x="236324" y="189061"/>
            <a:ext cx="11339439" cy="370166"/>
          </a:xfrm>
        </p:spPr>
        <p:txBody>
          <a:bodyPr/>
          <a:lstStyle/>
          <a:p>
            <a:r>
              <a:rPr lang="en-US" sz="1800" dirty="0">
                <a:solidFill>
                  <a:schemeClr val="accent5"/>
                </a:solidFill>
              </a:rPr>
              <a:t>Monthly Website Promotion Budget – Dr. Agarwal’s Eye Hospital </a:t>
            </a:r>
            <a:r>
              <a:rPr lang="en-IN" sz="1800" dirty="0">
                <a:solidFill>
                  <a:schemeClr val="accent5"/>
                </a:solidFill>
              </a:rPr>
              <a:t>(₹500,000)</a:t>
            </a:r>
          </a:p>
        </p:txBody>
      </p:sp>
      <p:sp>
        <p:nvSpPr>
          <p:cNvPr id="5" name="Slide Number Placeholder 4">
            <a:extLst>
              <a:ext uri="{FF2B5EF4-FFF2-40B4-BE49-F238E27FC236}">
                <a16:creationId xmlns:a16="http://schemas.microsoft.com/office/drawing/2014/main" id="{8CEF1B7E-CB36-0E56-49E1-C507D884CC55}"/>
              </a:ext>
            </a:extLst>
          </p:cNvPr>
          <p:cNvSpPr>
            <a:spLocks noGrp="1"/>
          </p:cNvSpPr>
          <p:nvPr>
            <p:ph type="sldNum" sz="quarter" idx="11"/>
          </p:nvPr>
        </p:nvSpPr>
        <p:spPr/>
        <p:txBody>
          <a:bodyPr/>
          <a:lstStyle/>
          <a:p>
            <a:fld id="{EECC7194-A4D0-457B-9D3E-53681723AFF7}" type="slidenum">
              <a:rPr lang="en-US" smtClean="0"/>
              <a:pPr/>
              <a:t>74</a:t>
            </a:fld>
            <a:endParaRPr lang="en-US" dirty="0"/>
          </a:p>
        </p:txBody>
      </p:sp>
      <p:graphicFrame>
        <p:nvGraphicFramePr>
          <p:cNvPr id="11" name="Table 10">
            <a:extLst>
              <a:ext uri="{FF2B5EF4-FFF2-40B4-BE49-F238E27FC236}">
                <a16:creationId xmlns:a16="http://schemas.microsoft.com/office/drawing/2014/main" id="{ED1ED76E-B5C7-3201-B48E-0D956650F531}"/>
              </a:ext>
            </a:extLst>
          </p:cNvPr>
          <p:cNvGraphicFramePr>
            <a:graphicFrameLocks noGrp="1"/>
          </p:cNvGraphicFramePr>
          <p:nvPr>
            <p:extLst>
              <p:ext uri="{D42A27DB-BD31-4B8C-83A1-F6EECF244321}">
                <p14:modId xmlns:p14="http://schemas.microsoft.com/office/powerpoint/2010/main" val="2754354352"/>
              </p:ext>
            </p:extLst>
          </p:nvPr>
        </p:nvGraphicFramePr>
        <p:xfrm>
          <a:off x="236325" y="476249"/>
          <a:ext cx="11241300" cy="6192688"/>
        </p:xfrm>
        <a:graphic>
          <a:graphicData uri="http://schemas.openxmlformats.org/drawingml/2006/table">
            <a:tbl>
              <a:tblPr/>
              <a:tblGrid>
                <a:gridCol w="2810325">
                  <a:extLst>
                    <a:ext uri="{9D8B030D-6E8A-4147-A177-3AD203B41FA5}">
                      <a16:colId xmlns:a16="http://schemas.microsoft.com/office/drawing/2014/main" val="1064180989"/>
                    </a:ext>
                  </a:extLst>
                </a:gridCol>
                <a:gridCol w="2810325">
                  <a:extLst>
                    <a:ext uri="{9D8B030D-6E8A-4147-A177-3AD203B41FA5}">
                      <a16:colId xmlns:a16="http://schemas.microsoft.com/office/drawing/2014/main" val="3032724528"/>
                    </a:ext>
                  </a:extLst>
                </a:gridCol>
                <a:gridCol w="2810325">
                  <a:extLst>
                    <a:ext uri="{9D8B030D-6E8A-4147-A177-3AD203B41FA5}">
                      <a16:colId xmlns:a16="http://schemas.microsoft.com/office/drawing/2014/main" val="3127286638"/>
                    </a:ext>
                  </a:extLst>
                </a:gridCol>
                <a:gridCol w="2810325">
                  <a:extLst>
                    <a:ext uri="{9D8B030D-6E8A-4147-A177-3AD203B41FA5}">
                      <a16:colId xmlns:a16="http://schemas.microsoft.com/office/drawing/2014/main" val="2599044671"/>
                    </a:ext>
                  </a:extLst>
                </a:gridCol>
              </a:tblGrid>
              <a:tr h="229632">
                <a:tc>
                  <a:txBody>
                    <a:bodyPr/>
                    <a:lstStyle/>
                    <a:p>
                      <a:r>
                        <a:rPr lang="en-IN" sz="1200"/>
                        <a:t>Channel</a:t>
                      </a:r>
                    </a:p>
                  </a:txBody>
                  <a:tcPr marL="31530" marR="31530" marT="15765" marB="15765" anchor="ctr">
                    <a:lnL>
                      <a:noFill/>
                    </a:lnL>
                    <a:lnR>
                      <a:noFill/>
                    </a:lnR>
                    <a:lnT>
                      <a:noFill/>
                    </a:lnT>
                    <a:lnB>
                      <a:noFill/>
                    </a:lnB>
                    <a:noFill/>
                  </a:tcPr>
                </a:tc>
                <a:tc>
                  <a:txBody>
                    <a:bodyPr/>
                    <a:lstStyle/>
                    <a:p>
                      <a:r>
                        <a:rPr lang="en-IN" sz="1200"/>
                        <a:t>Budget %</a:t>
                      </a:r>
                    </a:p>
                  </a:txBody>
                  <a:tcPr marL="31530" marR="31530" marT="15765" marB="15765" anchor="ctr">
                    <a:lnL>
                      <a:noFill/>
                    </a:lnL>
                    <a:lnR>
                      <a:noFill/>
                    </a:lnR>
                    <a:lnT>
                      <a:noFill/>
                    </a:lnT>
                    <a:lnB>
                      <a:noFill/>
                    </a:lnB>
                    <a:noFill/>
                  </a:tcPr>
                </a:tc>
                <a:tc>
                  <a:txBody>
                    <a:bodyPr/>
                    <a:lstStyle/>
                    <a:p>
                      <a:r>
                        <a:rPr lang="en-IN" sz="1200"/>
                        <a:t>Monthly Budget (₹)</a:t>
                      </a:r>
                    </a:p>
                  </a:txBody>
                  <a:tcPr marL="31530" marR="31530" marT="15765" marB="15765" anchor="ctr">
                    <a:lnL>
                      <a:noFill/>
                    </a:lnL>
                    <a:lnR>
                      <a:noFill/>
                    </a:lnR>
                    <a:lnT>
                      <a:noFill/>
                    </a:lnT>
                    <a:lnB>
                      <a:noFill/>
                    </a:lnB>
                    <a:noFill/>
                  </a:tcPr>
                </a:tc>
                <a:tc>
                  <a:txBody>
                    <a:bodyPr/>
                    <a:lstStyle/>
                    <a:p>
                      <a:r>
                        <a:rPr lang="en-IN" sz="1200"/>
                        <a:t>Justification</a:t>
                      </a:r>
                    </a:p>
                  </a:txBody>
                  <a:tcPr marL="31530" marR="31530" marT="15765" marB="15765" anchor="ctr">
                    <a:lnL>
                      <a:noFill/>
                    </a:lnL>
                    <a:lnR>
                      <a:noFill/>
                    </a:lnR>
                    <a:lnT>
                      <a:noFill/>
                    </a:lnT>
                    <a:lnB>
                      <a:noFill/>
                    </a:lnB>
                    <a:noFill/>
                  </a:tcPr>
                </a:tc>
                <a:extLst>
                  <a:ext uri="{0D108BD9-81ED-4DB2-BD59-A6C34878D82A}">
                    <a16:rowId xmlns:a16="http://schemas.microsoft.com/office/drawing/2014/main" val="1178381657"/>
                  </a:ext>
                </a:extLst>
              </a:tr>
              <a:tr h="1013084">
                <a:tc>
                  <a:txBody>
                    <a:bodyPr/>
                    <a:lstStyle/>
                    <a:p>
                      <a:r>
                        <a:rPr lang="en-IN" sz="1200" b="1"/>
                        <a:t>Google Ads</a:t>
                      </a:r>
                      <a:r>
                        <a:rPr lang="en-IN" sz="1200"/>
                        <a:t> (Search &amp; Display)</a:t>
                      </a:r>
                    </a:p>
                  </a:txBody>
                  <a:tcPr marL="31530" marR="31530" marT="15765" marB="15765" anchor="ctr">
                    <a:lnL>
                      <a:noFill/>
                    </a:lnL>
                    <a:lnR>
                      <a:noFill/>
                    </a:lnR>
                    <a:lnT>
                      <a:noFill/>
                    </a:lnT>
                    <a:lnB>
                      <a:noFill/>
                    </a:lnB>
                    <a:noFill/>
                  </a:tcPr>
                </a:tc>
                <a:tc>
                  <a:txBody>
                    <a:bodyPr/>
                    <a:lstStyle/>
                    <a:p>
                      <a:r>
                        <a:rPr lang="en-IN" sz="1200"/>
                        <a:t>30%</a:t>
                      </a:r>
                    </a:p>
                  </a:txBody>
                  <a:tcPr marL="31530" marR="31530" marT="15765" marB="15765" anchor="ctr">
                    <a:lnL>
                      <a:noFill/>
                    </a:lnL>
                    <a:lnR>
                      <a:noFill/>
                    </a:lnR>
                    <a:lnT>
                      <a:noFill/>
                    </a:lnT>
                    <a:lnB>
                      <a:noFill/>
                    </a:lnB>
                    <a:noFill/>
                  </a:tcPr>
                </a:tc>
                <a:tc>
                  <a:txBody>
                    <a:bodyPr/>
                    <a:lstStyle/>
                    <a:p>
                      <a:r>
                        <a:rPr lang="en-IN" sz="1200"/>
                        <a:t>₹150,000</a:t>
                      </a:r>
                    </a:p>
                  </a:txBody>
                  <a:tcPr marL="31530" marR="31530" marT="15765" marB="15765" anchor="ctr">
                    <a:lnL>
                      <a:noFill/>
                    </a:lnL>
                    <a:lnR>
                      <a:noFill/>
                    </a:lnR>
                    <a:lnT>
                      <a:noFill/>
                    </a:lnT>
                    <a:lnB>
                      <a:noFill/>
                    </a:lnB>
                    <a:noFill/>
                  </a:tcPr>
                </a:tc>
                <a:tc>
                  <a:txBody>
                    <a:bodyPr/>
                    <a:lstStyle/>
                    <a:p>
                      <a:r>
                        <a:rPr lang="en-US" sz="1200"/>
                        <a:t>• High search intent; avg CPC ₹15–₹30 </a:t>
                      </a:r>
                      <a:br>
                        <a:rPr lang="en-US" sz="1200"/>
                      </a:br>
                      <a:r>
                        <a:rPr lang="en-US" sz="1200"/>
                        <a:t>• 99% of traffic is organic – paid underused </a:t>
                      </a:r>
                      <a:br>
                        <a:rPr lang="en-US" sz="1200"/>
                      </a:br>
                      <a:r>
                        <a:rPr lang="en-US" sz="1200"/>
                        <a:t>• Potential ~10,000 clicks &amp; 300 leads/month</a:t>
                      </a:r>
                    </a:p>
                  </a:txBody>
                  <a:tcPr marL="31530" marR="31530" marT="15765" marB="15765" anchor="ctr">
                    <a:lnL>
                      <a:noFill/>
                    </a:lnL>
                    <a:lnR>
                      <a:noFill/>
                    </a:lnR>
                    <a:lnT>
                      <a:noFill/>
                    </a:lnT>
                    <a:lnB>
                      <a:noFill/>
                    </a:lnB>
                    <a:noFill/>
                  </a:tcPr>
                </a:tc>
                <a:extLst>
                  <a:ext uri="{0D108BD9-81ED-4DB2-BD59-A6C34878D82A}">
                    <a16:rowId xmlns:a16="http://schemas.microsoft.com/office/drawing/2014/main" val="3620982834"/>
                  </a:ext>
                </a:extLst>
              </a:tr>
              <a:tr h="817220">
                <a:tc>
                  <a:txBody>
                    <a:bodyPr/>
                    <a:lstStyle/>
                    <a:p>
                      <a:r>
                        <a:rPr lang="en-IN" sz="1200" b="1"/>
                        <a:t>Meta Ads</a:t>
                      </a:r>
                      <a:r>
                        <a:rPr lang="en-IN" sz="1200"/>
                        <a:t> (FB/Instagram)</a:t>
                      </a:r>
                    </a:p>
                  </a:txBody>
                  <a:tcPr marL="31530" marR="31530" marT="15765" marB="15765" anchor="ctr">
                    <a:lnL>
                      <a:noFill/>
                    </a:lnL>
                    <a:lnR>
                      <a:noFill/>
                    </a:lnR>
                    <a:lnT>
                      <a:noFill/>
                    </a:lnT>
                    <a:lnB>
                      <a:noFill/>
                    </a:lnB>
                    <a:noFill/>
                  </a:tcPr>
                </a:tc>
                <a:tc>
                  <a:txBody>
                    <a:bodyPr/>
                    <a:lstStyle/>
                    <a:p>
                      <a:r>
                        <a:rPr lang="en-IN" sz="1200"/>
                        <a:t>25%</a:t>
                      </a:r>
                    </a:p>
                  </a:txBody>
                  <a:tcPr marL="31530" marR="31530" marT="15765" marB="15765" anchor="ctr">
                    <a:lnL>
                      <a:noFill/>
                    </a:lnL>
                    <a:lnR>
                      <a:noFill/>
                    </a:lnR>
                    <a:lnT>
                      <a:noFill/>
                    </a:lnT>
                    <a:lnB>
                      <a:noFill/>
                    </a:lnB>
                    <a:noFill/>
                  </a:tcPr>
                </a:tc>
                <a:tc>
                  <a:txBody>
                    <a:bodyPr/>
                    <a:lstStyle/>
                    <a:p>
                      <a:r>
                        <a:rPr lang="en-IN" sz="1200"/>
                        <a:t>₹125,000</a:t>
                      </a:r>
                    </a:p>
                  </a:txBody>
                  <a:tcPr marL="31530" marR="31530" marT="15765" marB="15765" anchor="ctr">
                    <a:lnL>
                      <a:noFill/>
                    </a:lnL>
                    <a:lnR>
                      <a:noFill/>
                    </a:lnR>
                    <a:lnT>
                      <a:noFill/>
                    </a:lnT>
                    <a:lnB>
                      <a:noFill/>
                    </a:lnB>
                    <a:noFill/>
                  </a:tcPr>
                </a:tc>
                <a:tc>
                  <a:txBody>
                    <a:bodyPr/>
                    <a:lstStyle/>
                    <a:p>
                      <a:r>
                        <a:rPr lang="en-US" sz="1200"/>
                        <a:t>• Lead form ads reduce friction </a:t>
                      </a:r>
                      <a:br>
                        <a:rPr lang="en-US" sz="1200"/>
                      </a:br>
                      <a:r>
                        <a:rPr lang="en-US" sz="1200"/>
                        <a:t>• Expected 1,000–1,200 leads/month </a:t>
                      </a:r>
                      <a:br>
                        <a:rPr lang="en-US" sz="1200"/>
                      </a:br>
                      <a:r>
                        <a:rPr lang="en-US" sz="1200"/>
                        <a:t>• Carousel/video ads improve engagement</a:t>
                      </a:r>
                    </a:p>
                  </a:txBody>
                  <a:tcPr marL="31530" marR="31530" marT="15765" marB="15765" anchor="ctr">
                    <a:lnL>
                      <a:noFill/>
                    </a:lnL>
                    <a:lnR>
                      <a:noFill/>
                    </a:lnR>
                    <a:lnT>
                      <a:noFill/>
                    </a:lnT>
                    <a:lnB>
                      <a:noFill/>
                    </a:lnB>
                    <a:noFill/>
                  </a:tcPr>
                </a:tc>
                <a:extLst>
                  <a:ext uri="{0D108BD9-81ED-4DB2-BD59-A6C34878D82A}">
                    <a16:rowId xmlns:a16="http://schemas.microsoft.com/office/drawing/2014/main" val="3659990811"/>
                  </a:ext>
                </a:extLst>
              </a:tr>
              <a:tr h="998325">
                <a:tc>
                  <a:txBody>
                    <a:bodyPr/>
                    <a:lstStyle/>
                    <a:p>
                      <a:r>
                        <a:rPr lang="en-IN" sz="1200" b="1"/>
                        <a:t>YouTube Ads</a:t>
                      </a:r>
                      <a:endParaRPr lang="en-IN" sz="1200"/>
                    </a:p>
                  </a:txBody>
                  <a:tcPr marL="31530" marR="31530" marT="15765" marB="15765" anchor="ctr">
                    <a:lnL>
                      <a:noFill/>
                    </a:lnL>
                    <a:lnR>
                      <a:noFill/>
                    </a:lnR>
                    <a:lnT>
                      <a:noFill/>
                    </a:lnT>
                    <a:lnB>
                      <a:noFill/>
                    </a:lnB>
                    <a:noFill/>
                  </a:tcPr>
                </a:tc>
                <a:tc>
                  <a:txBody>
                    <a:bodyPr/>
                    <a:lstStyle/>
                    <a:p>
                      <a:r>
                        <a:rPr lang="en-IN" sz="1200"/>
                        <a:t>10%</a:t>
                      </a:r>
                    </a:p>
                  </a:txBody>
                  <a:tcPr marL="31530" marR="31530" marT="15765" marB="15765" anchor="ctr">
                    <a:lnL>
                      <a:noFill/>
                    </a:lnL>
                    <a:lnR>
                      <a:noFill/>
                    </a:lnR>
                    <a:lnT>
                      <a:noFill/>
                    </a:lnT>
                    <a:lnB>
                      <a:noFill/>
                    </a:lnB>
                    <a:noFill/>
                  </a:tcPr>
                </a:tc>
                <a:tc>
                  <a:txBody>
                    <a:bodyPr/>
                    <a:lstStyle/>
                    <a:p>
                      <a:r>
                        <a:rPr lang="en-IN" sz="1200"/>
                        <a:t>₹50,000</a:t>
                      </a:r>
                    </a:p>
                  </a:txBody>
                  <a:tcPr marL="31530" marR="31530" marT="15765" marB="15765" anchor="ctr">
                    <a:lnL>
                      <a:noFill/>
                    </a:lnL>
                    <a:lnR>
                      <a:noFill/>
                    </a:lnR>
                    <a:lnT>
                      <a:noFill/>
                    </a:lnT>
                    <a:lnB>
                      <a:noFill/>
                    </a:lnB>
                    <a:noFill/>
                  </a:tcPr>
                </a:tc>
                <a:tc>
                  <a:txBody>
                    <a:bodyPr/>
                    <a:lstStyle/>
                    <a:p>
                      <a:r>
                        <a:rPr lang="en-US" sz="1200"/>
                        <a:t>• Builds trust via education </a:t>
                      </a:r>
                      <a:br>
                        <a:rPr lang="en-US" sz="1200"/>
                      </a:br>
                      <a:r>
                        <a:rPr lang="en-US" sz="1200"/>
                        <a:t>• Great for awareness, lower conversions </a:t>
                      </a:r>
                      <a:br>
                        <a:rPr lang="en-US" sz="1200"/>
                      </a:br>
                      <a:r>
                        <a:rPr lang="en-US" sz="1200"/>
                        <a:t>• Use influencer/patient testimonial videos</a:t>
                      </a:r>
                    </a:p>
                  </a:txBody>
                  <a:tcPr marL="31530" marR="31530" marT="15765" marB="15765" anchor="ctr">
                    <a:lnL>
                      <a:noFill/>
                    </a:lnL>
                    <a:lnR>
                      <a:noFill/>
                    </a:lnR>
                    <a:lnT>
                      <a:noFill/>
                    </a:lnT>
                    <a:lnB>
                      <a:noFill/>
                    </a:lnB>
                    <a:noFill/>
                  </a:tcPr>
                </a:tc>
                <a:extLst>
                  <a:ext uri="{0D108BD9-81ED-4DB2-BD59-A6C34878D82A}">
                    <a16:rowId xmlns:a16="http://schemas.microsoft.com/office/drawing/2014/main" val="245781531"/>
                  </a:ext>
                </a:extLst>
              </a:tr>
              <a:tr h="817220">
                <a:tc>
                  <a:txBody>
                    <a:bodyPr/>
                    <a:lstStyle/>
                    <a:p>
                      <a:r>
                        <a:rPr lang="en-IN" sz="1200" b="1"/>
                        <a:t>Influencer Marketing</a:t>
                      </a:r>
                      <a:r>
                        <a:rPr lang="en-IN" sz="1200"/>
                        <a:t> (Sachin)</a:t>
                      </a:r>
                    </a:p>
                  </a:txBody>
                  <a:tcPr marL="31530" marR="31530" marT="15765" marB="15765" anchor="ctr">
                    <a:lnL>
                      <a:noFill/>
                    </a:lnL>
                    <a:lnR>
                      <a:noFill/>
                    </a:lnR>
                    <a:lnT>
                      <a:noFill/>
                    </a:lnT>
                    <a:lnB>
                      <a:noFill/>
                    </a:lnB>
                    <a:noFill/>
                  </a:tcPr>
                </a:tc>
                <a:tc>
                  <a:txBody>
                    <a:bodyPr/>
                    <a:lstStyle/>
                    <a:p>
                      <a:r>
                        <a:rPr lang="en-IN" sz="1200"/>
                        <a:t>15%</a:t>
                      </a:r>
                    </a:p>
                  </a:txBody>
                  <a:tcPr marL="31530" marR="31530" marT="15765" marB="15765" anchor="ctr">
                    <a:lnL>
                      <a:noFill/>
                    </a:lnL>
                    <a:lnR>
                      <a:noFill/>
                    </a:lnR>
                    <a:lnT>
                      <a:noFill/>
                    </a:lnT>
                    <a:lnB>
                      <a:noFill/>
                    </a:lnB>
                    <a:noFill/>
                  </a:tcPr>
                </a:tc>
                <a:tc>
                  <a:txBody>
                    <a:bodyPr/>
                    <a:lstStyle/>
                    <a:p>
                      <a:r>
                        <a:rPr lang="en-IN" sz="1200"/>
                        <a:t>₹75,000</a:t>
                      </a:r>
                    </a:p>
                  </a:txBody>
                  <a:tcPr marL="31530" marR="31530" marT="15765" marB="15765" anchor="ctr">
                    <a:lnL>
                      <a:noFill/>
                    </a:lnL>
                    <a:lnR>
                      <a:noFill/>
                    </a:lnR>
                    <a:lnT>
                      <a:noFill/>
                    </a:lnT>
                    <a:lnB>
                      <a:noFill/>
                    </a:lnB>
                    <a:noFill/>
                  </a:tcPr>
                </a:tc>
                <a:tc>
                  <a:txBody>
                    <a:bodyPr/>
                    <a:lstStyle/>
                    <a:p>
                      <a:r>
                        <a:rPr lang="en-US" sz="1200"/>
                        <a:t>• Leverages Sachin’s credibility </a:t>
                      </a:r>
                      <a:br>
                        <a:rPr lang="en-US" sz="1200"/>
                      </a:br>
                      <a:r>
                        <a:rPr lang="en-US" sz="1200"/>
                        <a:t>• Campaign hashtags + mass reach </a:t>
                      </a:r>
                      <a:br>
                        <a:rPr lang="en-US" sz="1200"/>
                      </a:br>
                      <a:r>
                        <a:rPr lang="en-US" sz="1200"/>
                        <a:t>• Drives awareness &amp; senior consultations</a:t>
                      </a:r>
                    </a:p>
                  </a:txBody>
                  <a:tcPr marL="31530" marR="31530" marT="15765" marB="15765" anchor="ctr">
                    <a:lnL>
                      <a:noFill/>
                    </a:lnL>
                    <a:lnR>
                      <a:noFill/>
                    </a:lnR>
                    <a:lnT>
                      <a:noFill/>
                    </a:lnT>
                    <a:lnB>
                      <a:noFill/>
                    </a:lnB>
                    <a:noFill/>
                  </a:tcPr>
                </a:tc>
                <a:extLst>
                  <a:ext uri="{0D108BD9-81ED-4DB2-BD59-A6C34878D82A}">
                    <a16:rowId xmlns:a16="http://schemas.microsoft.com/office/drawing/2014/main" val="3293918982"/>
                  </a:ext>
                </a:extLst>
              </a:tr>
              <a:tr h="944047">
                <a:tc>
                  <a:txBody>
                    <a:bodyPr/>
                    <a:lstStyle/>
                    <a:p>
                      <a:r>
                        <a:rPr lang="en-IN" sz="1200" b="1"/>
                        <a:t>SEO</a:t>
                      </a:r>
                      <a:r>
                        <a:rPr lang="en-IN" sz="1200"/>
                        <a:t> (Organic Optimization)</a:t>
                      </a:r>
                    </a:p>
                  </a:txBody>
                  <a:tcPr marL="31530" marR="31530" marT="15765" marB="15765" anchor="ctr">
                    <a:lnL>
                      <a:noFill/>
                    </a:lnL>
                    <a:lnR>
                      <a:noFill/>
                    </a:lnR>
                    <a:lnT>
                      <a:noFill/>
                    </a:lnT>
                    <a:lnB>
                      <a:noFill/>
                    </a:lnB>
                    <a:noFill/>
                  </a:tcPr>
                </a:tc>
                <a:tc>
                  <a:txBody>
                    <a:bodyPr/>
                    <a:lstStyle/>
                    <a:p>
                      <a:r>
                        <a:rPr lang="en-IN" sz="1200"/>
                        <a:t>10%</a:t>
                      </a:r>
                    </a:p>
                  </a:txBody>
                  <a:tcPr marL="31530" marR="31530" marT="15765" marB="15765" anchor="ctr">
                    <a:lnL>
                      <a:noFill/>
                    </a:lnL>
                    <a:lnR>
                      <a:noFill/>
                    </a:lnR>
                    <a:lnT>
                      <a:noFill/>
                    </a:lnT>
                    <a:lnB>
                      <a:noFill/>
                    </a:lnB>
                    <a:noFill/>
                  </a:tcPr>
                </a:tc>
                <a:tc>
                  <a:txBody>
                    <a:bodyPr/>
                    <a:lstStyle/>
                    <a:p>
                      <a:r>
                        <a:rPr lang="en-IN" sz="1200"/>
                        <a:t>₹50,000</a:t>
                      </a:r>
                    </a:p>
                  </a:txBody>
                  <a:tcPr marL="31530" marR="31530" marT="15765" marB="15765" anchor="ctr">
                    <a:lnL>
                      <a:noFill/>
                    </a:lnL>
                    <a:lnR>
                      <a:noFill/>
                    </a:lnR>
                    <a:lnT>
                      <a:noFill/>
                    </a:lnT>
                    <a:lnB>
                      <a:noFill/>
                    </a:lnB>
                    <a:noFill/>
                  </a:tcPr>
                </a:tc>
                <a:tc>
                  <a:txBody>
                    <a:bodyPr/>
                    <a:lstStyle/>
                    <a:p>
                      <a:r>
                        <a:rPr lang="en-US" sz="1200"/>
                        <a:t>• 99% of traffic from SEO </a:t>
                      </a:r>
                      <a:br>
                        <a:rPr lang="en-US" sz="1200"/>
                      </a:br>
                      <a:r>
                        <a:rPr lang="en-US" sz="1200"/>
                        <a:t>• Dip in SEO clicks needs fixing </a:t>
                      </a:r>
                      <a:br>
                        <a:rPr lang="en-US" sz="1200"/>
                      </a:br>
                      <a:r>
                        <a:rPr lang="en-US" sz="1200"/>
                        <a:t>• Target high-intent keywords, improve CTAs</a:t>
                      </a:r>
                    </a:p>
                  </a:txBody>
                  <a:tcPr marL="31530" marR="31530" marT="15765" marB="15765" anchor="ctr">
                    <a:lnL>
                      <a:noFill/>
                    </a:lnL>
                    <a:lnR>
                      <a:noFill/>
                    </a:lnR>
                    <a:lnT>
                      <a:noFill/>
                    </a:lnT>
                    <a:lnB>
                      <a:noFill/>
                    </a:lnB>
                    <a:noFill/>
                  </a:tcPr>
                </a:tc>
                <a:extLst>
                  <a:ext uri="{0D108BD9-81ED-4DB2-BD59-A6C34878D82A}">
                    <a16:rowId xmlns:a16="http://schemas.microsoft.com/office/drawing/2014/main" val="2115420443"/>
                  </a:ext>
                </a:extLst>
              </a:tr>
              <a:tr h="686580">
                <a:tc>
                  <a:txBody>
                    <a:bodyPr/>
                    <a:lstStyle/>
                    <a:p>
                      <a:r>
                        <a:rPr lang="en-IN" sz="1200" b="1"/>
                        <a:t>Email Marketing</a:t>
                      </a:r>
                      <a:endParaRPr lang="en-IN" sz="1200"/>
                    </a:p>
                  </a:txBody>
                  <a:tcPr marL="31530" marR="31530" marT="15765" marB="15765" anchor="ctr">
                    <a:lnL>
                      <a:noFill/>
                    </a:lnL>
                    <a:lnR>
                      <a:noFill/>
                    </a:lnR>
                    <a:lnT>
                      <a:noFill/>
                    </a:lnT>
                    <a:lnB>
                      <a:noFill/>
                    </a:lnB>
                    <a:noFill/>
                  </a:tcPr>
                </a:tc>
                <a:tc>
                  <a:txBody>
                    <a:bodyPr/>
                    <a:lstStyle/>
                    <a:p>
                      <a:r>
                        <a:rPr lang="en-IN" sz="1200"/>
                        <a:t>5%</a:t>
                      </a:r>
                    </a:p>
                  </a:txBody>
                  <a:tcPr marL="31530" marR="31530" marT="15765" marB="15765" anchor="ctr">
                    <a:lnL>
                      <a:noFill/>
                    </a:lnL>
                    <a:lnR>
                      <a:noFill/>
                    </a:lnR>
                    <a:lnT>
                      <a:noFill/>
                    </a:lnT>
                    <a:lnB>
                      <a:noFill/>
                    </a:lnB>
                    <a:noFill/>
                  </a:tcPr>
                </a:tc>
                <a:tc>
                  <a:txBody>
                    <a:bodyPr/>
                    <a:lstStyle/>
                    <a:p>
                      <a:r>
                        <a:rPr lang="en-IN" sz="1200"/>
                        <a:t>₹25,000</a:t>
                      </a:r>
                    </a:p>
                  </a:txBody>
                  <a:tcPr marL="31530" marR="31530" marT="15765" marB="15765" anchor="ctr">
                    <a:lnL>
                      <a:noFill/>
                    </a:lnL>
                    <a:lnR>
                      <a:noFill/>
                    </a:lnR>
                    <a:lnT>
                      <a:noFill/>
                    </a:lnT>
                    <a:lnB>
                      <a:noFill/>
                    </a:lnB>
                    <a:noFill/>
                  </a:tcPr>
                </a:tc>
                <a:tc>
                  <a:txBody>
                    <a:bodyPr/>
                    <a:lstStyle/>
                    <a:p>
                      <a:r>
                        <a:rPr lang="en-US" sz="1200"/>
                        <a:t>• Ideal for follow-ups &amp; seasonal offers </a:t>
                      </a:r>
                      <a:br>
                        <a:rPr lang="en-US" sz="1200"/>
                      </a:br>
                      <a:r>
                        <a:rPr lang="en-US" sz="1200"/>
                        <a:t>• High ROI, low cost </a:t>
                      </a:r>
                      <a:br>
                        <a:rPr lang="en-US" sz="1200"/>
                      </a:br>
                      <a:r>
                        <a:rPr lang="en-US" sz="1200"/>
                        <a:t>• Encourages repeat visits &amp; loyalty</a:t>
                      </a:r>
                    </a:p>
                  </a:txBody>
                  <a:tcPr marL="31530" marR="31530" marT="15765" marB="15765" anchor="ctr">
                    <a:lnL>
                      <a:noFill/>
                    </a:lnL>
                    <a:lnR>
                      <a:noFill/>
                    </a:lnR>
                    <a:lnT>
                      <a:noFill/>
                    </a:lnT>
                    <a:lnB>
                      <a:noFill/>
                    </a:lnB>
                    <a:noFill/>
                  </a:tcPr>
                </a:tc>
                <a:extLst>
                  <a:ext uri="{0D108BD9-81ED-4DB2-BD59-A6C34878D82A}">
                    <a16:rowId xmlns:a16="http://schemas.microsoft.com/office/drawing/2014/main" val="658664121"/>
                  </a:ext>
                </a:extLst>
              </a:tr>
              <a:tr h="686580">
                <a:tc>
                  <a:txBody>
                    <a:bodyPr/>
                    <a:lstStyle/>
                    <a:p>
                      <a:r>
                        <a:rPr lang="en-IN" sz="1200" b="1"/>
                        <a:t>Content Creation</a:t>
                      </a:r>
                      <a:r>
                        <a:rPr lang="en-IN" sz="1200"/>
                        <a:t> (Blogs, FAQs)</a:t>
                      </a:r>
                    </a:p>
                  </a:txBody>
                  <a:tcPr marL="31530" marR="31530" marT="15765" marB="15765" anchor="ctr">
                    <a:lnL>
                      <a:noFill/>
                    </a:lnL>
                    <a:lnR>
                      <a:noFill/>
                    </a:lnR>
                    <a:lnT>
                      <a:noFill/>
                    </a:lnT>
                    <a:lnB>
                      <a:noFill/>
                    </a:lnB>
                    <a:noFill/>
                  </a:tcPr>
                </a:tc>
                <a:tc>
                  <a:txBody>
                    <a:bodyPr/>
                    <a:lstStyle/>
                    <a:p>
                      <a:r>
                        <a:rPr lang="en-IN" sz="1200"/>
                        <a:t>5%</a:t>
                      </a:r>
                    </a:p>
                  </a:txBody>
                  <a:tcPr marL="31530" marR="31530" marT="15765" marB="15765" anchor="ctr">
                    <a:lnL>
                      <a:noFill/>
                    </a:lnL>
                    <a:lnR>
                      <a:noFill/>
                    </a:lnR>
                    <a:lnT>
                      <a:noFill/>
                    </a:lnT>
                    <a:lnB>
                      <a:noFill/>
                    </a:lnB>
                    <a:noFill/>
                  </a:tcPr>
                </a:tc>
                <a:tc>
                  <a:txBody>
                    <a:bodyPr/>
                    <a:lstStyle/>
                    <a:p>
                      <a:r>
                        <a:rPr lang="en-IN" sz="1200"/>
                        <a:t>₹25,000</a:t>
                      </a:r>
                    </a:p>
                  </a:txBody>
                  <a:tcPr marL="31530" marR="31530" marT="15765" marB="15765" anchor="ctr">
                    <a:lnL>
                      <a:noFill/>
                    </a:lnL>
                    <a:lnR>
                      <a:noFill/>
                    </a:lnR>
                    <a:lnT>
                      <a:noFill/>
                    </a:lnT>
                    <a:lnB>
                      <a:noFill/>
                    </a:lnB>
                    <a:noFill/>
                  </a:tcPr>
                </a:tc>
                <a:tc>
                  <a:txBody>
                    <a:bodyPr/>
                    <a:lstStyle/>
                    <a:p>
                      <a:r>
                        <a:rPr lang="en-US" sz="1200" dirty="0"/>
                        <a:t>• Create blogs, success stories, FAQs </a:t>
                      </a:r>
                      <a:br>
                        <a:rPr lang="en-US" sz="1200" dirty="0"/>
                      </a:br>
                      <a:r>
                        <a:rPr lang="en-US" sz="1200" dirty="0"/>
                        <a:t>• Boosts SEO + trust </a:t>
                      </a:r>
                      <a:br>
                        <a:rPr lang="en-US" sz="1200" dirty="0"/>
                      </a:br>
                      <a:r>
                        <a:rPr lang="en-US" sz="1200" dirty="0"/>
                        <a:t>• Supports email &amp; organic campaigns</a:t>
                      </a:r>
                    </a:p>
                  </a:txBody>
                  <a:tcPr marL="31530" marR="31530" marT="15765" marB="15765" anchor="ctr">
                    <a:lnL>
                      <a:noFill/>
                    </a:lnL>
                    <a:lnR>
                      <a:noFill/>
                    </a:lnR>
                    <a:lnT>
                      <a:noFill/>
                    </a:lnT>
                    <a:lnB>
                      <a:noFill/>
                    </a:lnB>
                    <a:noFill/>
                  </a:tcPr>
                </a:tc>
                <a:extLst>
                  <a:ext uri="{0D108BD9-81ED-4DB2-BD59-A6C34878D82A}">
                    <a16:rowId xmlns:a16="http://schemas.microsoft.com/office/drawing/2014/main" val="623547847"/>
                  </a:ext>
                </a:extLst>
              </a:tr>
            </a:tbl>
          </a:graphicData>
        </a:graphic>
      </p:graphicFrame>
    </p:spTree>
    <p:extLst>
      <p:ext uri="{BB962C8B-B14F-4D97-AF65-F5344CB8AC3E}">
        <p14:creationId xmlns:p14="http://schemas.microsoft.com/office/powerpoint/2010/main" val="104077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Scientist looking at test tube">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C17F5BF1-88DB-42F2-98A6-4C7FBFC311C4}"/>
              </a:ext>
            </a:extLst>
          </p:cNvPr>
          <p:cNvSpPr>
            <a:spLocks noGrp="1"/>
          </p:cNvSpPr>
          <p:nvPr>
            <p:ph type="ctrTitle"/>
          </p:nvPr>
        </p:nvSpPr>
        <p:spPr/>
        <p:txBody>
          <a:bodyPr/>
          <a:lstStyle/>
          <a:p>
            <a:r>
              <a:rPr lang="en-US" dirty="0"/>
              <a:t>Thank</a:t>
            </a:r>
            <a:br>
              <a:rPr lang="en-US" dirty="0"/>
            </a:br>
            <a:r>
              <a:rPr lang="en-US" dirty="0"/>
              <a:t>you</a:t>
            </a:r>
          </a:p>
        </p:txBody>
      </p:sp>
      <p:sp>
        <p:nvSpPr>
          <p:cNvPr id="4" name="Text Placeholder 3">
            <a:extLst>
              <a:ext uri="{FF2B5EF4-FFF2-40B4-BE49-F238E27FC236}">
                <a16:creationId xmlns:a16="http://schemas.microsoft.com/office/drawing/2014/main" id="{7E7E363B-55F5-4528-8A9D-A5D90055CD92}"/>
              </a:ext>
            </a:extLst>
          </p:cNvPr>
          <p:cNvSpPr>
            <a:spLocks noGrp="1"/>
          </p:cNvSpPr>
          <p:nvPr>
            <p:ph type="body" sz="quarter" idx="13"/>
          </p:nvPr>
        </p:nvSpPr>
        <p:spPr/>
        <p:txBody>
          <a:bodyPr/>
          <a:lstStyle/>
          <a:p>
            <a:r>
              <a:rPr lang="en-US" dirty="0"/>
              <a:t>Kamalesh K</a:t>
            </a:r>
          </a:p>
        </p:txBody>
      </p:sp>
      <p:sp>
        <p:nvSpPr>
          <p:cNvPr id="5" name="Text Placeholder 4">
            <a:extLst>
              <a:ext uri="{FF2B5EF4-FFF2-40B4-BE49-F238E27FC236}">
                <a16:creationId xmlns:a16="http://schemas.microsoft.com/office/drawing/2014/main" id="{045FEE4F-333C-40EF-B46D-8D25C79C05D2}"/>
              </a:ext>
            </a:extLst>
          </p:cNvPr>
          <p:cNvSpPr>
            <a:spLocks noGrp="1"/>
          </p:cNvSpPr>
          <p:nvPr>
            <p:ph type="body" sz="quarter" idx="14"/>
          </p:nvPr>
        </p:nvSpPr>
        <p:spPr/>
        <p:txBody>
          <a:bodyPr/>
          <a:lstStyle/>
          <a:p>
            <a:r>
              <a:rPr lang="en-US" dirty="0"/>
              <a:t>kamaleshk1011@gmail.com</a:t>
            </a:r>
          </a:p>
        </p:txBody>
      </p:sp>
      <p:sp>
        <p:nvSpPr>
          <p:cNvPr id="6" name="Text Placeholder 5">
            <a:extLst>
              <a:ext uri="{FF2B5EF4-FFF2-40B4-BE49-F238E27FC236}">
                <a16:creationId xmlns:a16="http://schemas.microsoft.com/office/drawing/2014/main" id="{05F44DEB-FABF-4ADE-B7EB-29DFAFA3DFF6}"/>
              </a:ext>
            </a:extLst>
          </p:cNvPr>
          <p:cNvSpPr>
            <a:spLocks noGrp="1"/>
          </p:cNvSpPr>
          <p:nvPr>
            <p:ph type="body" sz="quarter" idx="15"/>
          </p:nvPr>
        </p:nvSpPr>
        <p:spPr>
          <a:xfrm>
            <a:off x="1917700" y="5683561"/>
            <a:ext cx="3663950" cy="205029"/>
          </a:xfrm>
        </p:spPr>
        <p:txBody>
          <a:bodyPr/>
          <a:lstStyle/>
          <a:p>
            <a:r>
              <a:rPr lang="en-US" dirty="0"/>
              <a:t>https://www.linkedin.com/in/kamalesh10/</a:t>
            </a:r>
          </a:p>
        </p:txBody>
      </p:sp>
      <p:sp>
        <p:nvSpPr>
          <p:cNvPr id="7" name="Text Placeholder 6">
            <a:extLst>
              <a:ext uri="{FF2B5EF4-FFF2-40B4-BE49-F238E27FC236}">
                <a16:creationId xmlns:a16="http://schemas.microsoft.com/office/drawing/2014/main" id="{CF795760-75DB-4415-BB10-2C6299BBF11C}"/>
              </a:ext>
            </a:extLst>
          </p:cNvPr>
          <p:cNvSpPr>
            <a:spLocks noGrp="1"/>
          </p:cNvSpPr>
          <p:nvPr>
            <p:ph type="body" sz="quarter" idx="16"/>
          </p:nvPr>
        </p:nvSpPr>
        <p:spPr/>
        <p:txBody>
          <a:bodyPr/>
          <a:lstStyle/>
          <a:p>
            <a:r>
              <a:rPr lang="en-US" dirty="0"/>
              <a:t>DIGITAL MARKETER</a:t>
            </a:r>
          </a:p>
        </p:txBody>
      </p:sp>
      <p:sp>
        <p:nvSpPr>
          <p:cNvPr id="18" name="Rectangle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grpSp>
        <p:nvGrpSpPr>
          <p:cNvPr id="46" name="Group 45" descr="Icon Phone">
            <a:extLst>
              <a:ext uri="{FF2B5EF4-FFF2-40B4-BE49-F238E27FC236}">
                <a16:creationId xmlns:a16="http://schemas.microsoft.com/office/drawing/2014/main" id="{4BB2D73A-DB1F-47D9-9BDA-D6F01A0EDC06}"/>
              </a:ext>
            </a:extLst>
          </p:cNvPr>
          <p:cNvGrpSpPr/>
          <p:nvPr/>
        </p:nvGrpSpPr>
        <p:grpSpPr>
          <a:xfrm>
            <a:off x="1365937" y="5637315"/>
            <a:ext cx="297521" cy="297521"/>
            <a:chOff x="1334697" y="5606075"/>
            <a:chExt cx="360000" cy="360000"/>
          </a:xfrm>
        </p:grpSpPr>
        <p:sp>
          <p:nvSpPr>
            <p:cNvPr id="47" name="Freeform: Shape 46">
              <a:extLst>
                <a:ext uri="{FF2B5EF4-FFF2-40B4-BE49-F238E27FC236}">
                  <a16:creationId xmlns:a16="http://schemas.microsoft.com/office/drawing/2014/main" id="{3C40AF29-F294-4B60-B5B4-56011134948E}"/>
                </a:ext>
              </a:extLst>
            </p:cNvPr>
            <p:cNvSpPr/>
            <p:nvPr/>
          </p:nvSpPr>
          <p:spPr>
            <a:xfrm>
              <a:off x="1423220" y="562446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82F5782C-5E0E-47EA-861C-88990A8D95DF}"/>
                </a:ext>
              </a:extLst>
            </p:cNvPr>
            <p:cNvSpPr/>
            <p:nvPr/>
          </p:nvSpPr>
          <p:spPr>
            <a:xfrm>
              <a:off x="1491815" y="5800385"/>
              <a:ext cx="9525" cy="9525"/>
            </a:xfrm>
            <a:custGeom>
              <a:avLst/>
              <a:gdLst>
                <a:gd name="connsiteX0" fmla="*/ 0 w 9525"/>
                <a:gd name="connsiteY0" fmla="*/ 0 h 9525"/>
                <a:gd name="connsiteX1" fmla="*/ 17145 w 9525"/>
                <a:gd name="connsiteY1" fmla="*/ 18098 h 9525"/>
              </a:gdLst>
              <a:ahLst/>
              <a:cxnLst>
                <a:cxn ang="0">
                  <a:pos x="connsiteX0" y="connsiteY0"/>
                </a:cxn>
                <a:cxn ang="0">
                  <a:pos x="connsiteX1" y="connsiteY1"/>
                </a:cxn>
              </a:cxnLst>
              <a:rect l="l" t="t" r="r" b="b"/>
              <a:pathLst>
                <a:path w="9525" h="9525">
                  <a:moveTo>
                    <a:pt x="0" y="0"/>
                  </a:moveTo>
                  <a:lnTo>
                    <a:pt x="17145" y="18098"/>
                  </a:lnTo>
                </a:path>
              </a:pathLst>
            </a:custGeom>
            <a:ln w="23813" cap="flat">
              <a:solidFill>
                <a:schemeClr val="accent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0ACDDF69-03CD-491C-A9E4-08E5726C5BD3}"/>
                </a:ext>
              </a:extLst>
            </p:cNvPr>
            <p:cNvSpPr/>
            <p:nvPr/>
          </p:nvSpPr>
          <p:spPr>
            <a:xfrm>
              <a:off x="1334697" y="5606075"/>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endParaRPr lang="en-US" dirty="0"/>
            </a:p>
          </p:txBody>
        </p:sp>
      </p:grpSp>
      <p:grpSp>
        <p:nvGrpSpPr>
          <p:cNvPr id="50" name="Group 49" descr="Icon Email">
            <a:extLst>
              <a:ext uri="{FF2B5EF4-FFF2-40B4-BE49-F238E27FC236}">
                <a16:creationId xmlns:a16="http://schemas.microsoft.com/office/drawing/2014/main" id="{F7F47E31-EB9A-4529-BE0F-A1213B79FE07}"/>
              </a:ext>
            </a:extLst>
          </p:cNvPr>
          <p:cNvGrpSpPr/>
          <p:nvPr/>
        </p:nvGrpSpPr>
        <p:grpSpPr>
          <a:xfrm>
            <a:off x="1365937" y="5133777"/>
            <a:ext cx="297521" cy="297521"/>
            <a:chOff x="1334697" y="5102537"/>
            <a:chExt cx="360000" cy="360000"/>
          </a:xfrm>
        </p:grpSpPr>
        <p:grpSp>
          <p:nvGrpSpPr>
            <p:cNvPr id="51" name="Group 50">
              <a:extLst>
                <a:ext uri="{FF2B5EF4-FFF2-40B4-BE49-F238E27FC236}">
                  <a16:creationId xmlns:a16="http://schemas.microsoft.com/office/drawing/2014/main" id="{299C0ACA-AA85-4505-A8DF-0275634D7832}"/>
                </a:ext>
              </a:extLst>
            </p:cNvPr>
            <p:cNvGrpSpPr/>
            <p:nvPr/>
          </p:nvGrpSpPr>
          <p:grpSpPr>
            <a:xfrm>
              <a:off x="1413695" y="5129259"/>
              <a:ext cx="257175" cy="257175"/>
              <a:chOff x="1423220" y="5138784"/>
              <a:chExt cx="257175" cy="257175"/>
            </a:xfrm>
          </p:grpSpPr>
          <p:sp>
            <p:nvSpPr>
              <p:cNvPr id="53" name="Freeform: Shape 52">
                <a:extLst>
                  <a:ext uri="{FF2B5EF4-FFF2-40B4-BE49-F238E27FC236}">
                    <a16:creationId xmlns:a16="http://schemas.microsoft.com/office/drawing/2014/main" id="{85AA236B-9A92-4808-B7BB-0AEF3FD2754B}"/>
                  </a:ext>
                </a:extLst>
              </p:cNvPr>
              <p:cNvSpPr/>
              <p:nvPr/>
            </p:nvSpPr>
            <p:spPr>
              <a:xfrm>
                <a:off x="1423220" y="5138784"/>
                <a:ext cx="257175" cy="257175"/>
              </a:xfrm>
              <a:custGeom>
                <a:avLst/>
                <a:gdLst>
                  <a:gd name="connsiteX0" fmla="*/ 0 w 257175"/>
                  <a:gd name="connsiteY0" fmla="*/ 163664 h 257175"/>
                  <a:gd name="connsiteX1" fmla="*/ 163664 w 257175"/>
                  <a:gd name="connsiteY1" fmla="*/ 0 h 257175"/>
                  <a:gd name="connsiteX2" fmla="*/ 261323 w 257175"/>
                  <a:gd name="connsiteY2" fmla="*/ 97659 h 257175"/>
                  <a:gd name="connsiteX3" fmla="*/ 97659 w 257175"/>
                  <a:gd name="connsiteY3" fmla="*/ 261323 h 257175"/>
                </a:gdLst>
                <a:ahLst/>
                <a:cxnLst>
                  <a:cxn ang="0">
                    <a:pos x="connsiteX0" y="connsiteY0"/>
                  </a:cxn>
                  <a:cxn ang="0">
                    <a:pos x="connsiteX1" y="connsiteY1"/>
                  </a:cxn>
                  <a:cxn ang="0">
                    <a:pos x="connsiteX2" y="connsiteY2"/>
                  </a:cxn>
                  <a:cxn ang="0">
                    <a:pos x="connsiteX3" y="connsiteY3"/>
                  </a:cxn>
                </a:cxnLst>
                <a:rect l="l" t="t" r="r" b="b"/>
                <a:pathLst>
                  <a:path w="257175" h="257175">
                    <a:moveTo>
                      <a:pt x="0" y="163664"/>
                    </a:moveTo>
                    <a:lnTo>
                      <a:pt x="163664" y="0"/>
                    </a:lnTo>
                    <a:lnTo>
                      <a:pt x="261323" y="97659"/>
                    </a:lnTo>
                    <a:lnTo>
                      <a:pt x="97659" y="261323"/>
                    </a:lnTo>
                    <a:close/>
                  </a:path>
                </a:pathLst>
              </a:custGeom>
              <a:noFill/>
              <a:ln w="23813" cap="flat">
                <a:solidFill>
                  <a:schemeClr val="accent1"/>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94E72230-A0A3-4A80-AD64-FE14B4AA1A95}"/>
                  </a:ext>
                </a:extLst>
              </p:cNvPr>
              <p:cNvSpPr/>
              <p:nvPr/>
            </p:nvSpPr>
            <p:spPr>
              <a:xfrm>
                <a:off x="1427045" y="5144212"/>
                <a:ext cx="161925" cy="161925"/>
              </a:xfrm>
              <a:custGeom>
                <a:avLst/>
                <a:gdLst>
                  <a:gd name="connsiteX0" fmla="*/ 0 w 161925"/>
                  <a:gd name="connsiteY0" fmla="*/ 162878 h 161925"/>
                  <a:gd name="connsiteX1" fmla="*/ 141923 w 161925"/>
                  <a:gd name="connsiteY1" fmla="*/ 135255 h 161925"/>
                  <a:gd name="connsiteX2" fmla="*/ 162878 w 161925"/>
                  <a:gd name="connsiteY2" fmla="*/ 0 h 161925"/>
                </a:gdLst>
                <a:ahLst/>
                <a:cxnLst>
                  <a:cxn ang="0">
                    <a:pos x="connsiteX0" y="connsiteY0"/>
                  </a:cxn>
                  <a:cxn ang="0">
                    <a:pos x="connsiteX1" y="connsiteY1"/>
                  </a:cxn>
                  <a:cxn ang="0">
                    <a:pos x="connsiteX2" y="connsiteY2"/>
                  </a:cxn>
                </a:cxnLst>
                <a:rect l="l" t="t" r="r" b="b"/>
                <a:pathLst>
                  <a:path w="161925" h="161925">
                    <a:moveTo>
                      <a:pt x="0" y="162878"/>
                    </a:moveTo>
                    <a:lnTo>
                      <a:pt x="141923" y="135255"/>
                    </a:lnTo>
                    <a:lnTo>
                      <a:pt x="162878" y="0"/>
                    </a:lnTo>
                  </a:path>
                </a:pathLst>
              </a:custGeom>
              <a:noFill/>
              <a:ln w="23813" cap="flat">
                <a:solidFill>
                  <a:schemeClr val="accent1"/>
                </a:solidFill>
                <a:prstDash val="solid"/>
                <a:round/>
              </a:ln>
            </p:spPr>
            <p:txBody>
              <a:bodyPr rtlCol="0" anchor="ctr"/>
              <a:lstStyle/>
              <a:p>
                <a:endParaRPr lang="en-US" dirty="0"/>
              </a:p>
            </p:txBody>
          </p:sp>
        </p:grpSp>
        <p:sp>
          <p:nvSpPr>
            <p:cNvPr id="52" name="Freeform: Shape 51">
              <a:extLst>
                <a:ext uri="{FF2B5EF4-FFF2-40B4-BE49-F238E27FC236}">
                  <a16:creationId xmlns:a16="http://schemas.microsoft.com/office/drawing/2014/main" id="{D01D119F-74E1-4482-B664-AAD0BB5B651F}"/>
                </a:ext>
              </a:extLst>
            </p:cNvPr>
            <p:cNvSpPr/>
            <p:nvPr/>
          </p:nvSpPr>
          <p:spPr>
            <a:xfrm>
              <a:off x="1334697" y="5102537"/>
              <a:ext cx="360000" cy="360000"/>
            </a:xfrm>
            <a:custGeom>
              <a:avLst/>
              <a:gdLst>
                <a:gd name="connsiteX0" fmla="*/ 0 w 360000"/>
                <a:gd name="connsiteY0" fmla="*/ 0 h 360000"/>
                <a:gd name="connsiteX1" fmla="*/ 185104 w 360000"/>
                <a:gd name="connsiteY1" fmla="*/ 0 h 360000"/>
                <a:gd name="connsiteX2" fmla="*/ 185104 w 360000"/>
                <a:gd name="connsiteY2" fmla="*/ 172694 h 360000"/>
                <a:gd name="connsiteX3" fmla="*/ 360000 w 360000"/>
                <a:gd name="connsiteY3" fmla="*/ 172694 h 360000"/>
                <a:gd name="connsiteX4" fmla="*/ 360000 w 360000"/>
                <a:gd name="connsiteY4" fmla="*/ 360000 h 360000"/>
                <a:gd name="connsiteX5" fmla="*/ 0 w 360000"/>
                <a:gd name="connsiteY5" fmla="*/ 360000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6" fmla="*/ 276544 w 360000"/>
                <a:gd name="connsiteY6" fmla="*/ 264134 h 360000"/>
                <a:gd name="connsiteX0" fmla="*/ 185104 w 360000"/>
                <a:gd name="connsiteY0" fmla="*/ 172694 h 360000"/>
                <a:gd name="connsiteX1" fmla="*/ 360000 w 360000"/>
                <a:gd name="connsiteY1" fmla="*/ 172694 h 360000"/>
                <a:gd name="connsiteX2" fmla="*/ 360000 w 360000"/>
                <a:gd name="connsiteY2" fmla="*/ 360000 h 360000"/>
                <a:gd name="connsiteX3" fmla="*/ 0 w 360000"/>
                <a:gd name="connsiteY3" fmla="*/ 360000 h 360000"/>
                <a:gd name="connsiteX4" fmla="*/ 0 w 360000"/>
                <a:gd name="connsiteY4" fmla="*/ 0 h 360000"/>
                <a:gd name="connsiteX5" fmla="*/ 185104 w 360000"/>
                <a:gd name="connsiteY5" fmla="*/ 0 h 360000"/>
                <a:gd name="connsiteX0" fmla="*/ 360000 w 360000"/>
                <a:gd name="connsiteY0" fmla="*/ 172694 h 360000"/>
                <a:gd name="connsiteX1" fmla="*/ 360000 w 360000"/>
                <a:gd name="connsiteY1" fmla="*/ 360000 h 360000"/>
                <a:gd name="connsiteX2" fmla="*/ 0 w 360000"/>
                <a:gd name="connsiteY2" fmla="*/ 360000 h 360000"/>
                <a:gd name="connsiteX3" fmla="*/ 0 w 360000"/>
                <a:gd name="connsiteY3" fmla="*/ 0 h 360000"/>
                <a:gd name="connsiteX4" fmla="*/ 185104 w 360000"/>
                <a:gd name="connsiteY4" fmla="*/ 0 h 3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 h="360000">
                  <a:moveTo>
                    <a:pt x="360000" y="172694"/>
                  </a:moveTo>
                  <a:lnTo>
                    <a:pt x="360000" y="360000"/>
                  </a:lnTo>
                  <a:lnTo>
                    <a:pt x="0" y="360000"/>
                  </a:lnTo>
                  <a:lnTo>
                    <a:pt x="0" y="0"/>
                  </a:lnTo>
                  <a:lnTo>
                    <a:pt x="185104" y="0"/>
                  </a:lnTo>
                </a:path>
              </a:pathLst>
            </a:custGeom>
            <a:noFill/>
            <a:ln w="9525" cap="flat">
              <a:solidFill>
                <a:schemeClr val="bg1">
                  <a:lumMod val="75000"/>
                </a:schemeClr>
              </a:solidFill>
              <a:prstDash val="solid"/>
              <a:miter/>
            </a:ln>
          </p:spPr>
          <p:txBody>
            <a:bodyPr rtlCol="0" anchor="ctr"/>
            <a:lstStyle/>
            <a:p>
              <a:endParaRPr lang="en-US" dirty="0"/>
            </a:p>
          </p:txBody>
        </p:sp>
      </p:grpSp>
      <p:grpSp>
        <p:nvGrpSpPr>
          <p:cNvPr id="55" name="Group 54" descr="Icon Person">
            <a:extLst>
              <a:ext uri="{FF2B5EF4-FFF2-40B4-BE49-F238E27FC236}">
                <a16:creationId xmlns:a16="http://schemas.microsoft.com/office/drawing/2014/main" id="{9E1A2D9D-4A3F-4720-9A14-FFD74FC5C7A2}"/>
              </a:ext>
            </a:extLst>
          </p:cNvPr>
          <p:cNvGrpSpPr/>
          <p:nvPr/>
        </p:nvGrpSpPr>
        <p:grpSpPr>
          <a:xfrm>
            <a:off x="1365937" y="4611901"/>
            <a:ext cx="297521" cy="297521"/>
            <a:chOff x="1334697" y="4580661"/>
            <a:chExt cx="360000" cy="360000"/>
          </a:xfrm>
        </p:grpSpPr>
        <p:grpSp>
          <p:nvGrpSpPr>
            <p:cNvPr id="56" name="Group 55">
              <a:extLst>
                <a:ext uri="{FF2B5EF4-FFF2-40B4-BE49-F238E27FC236}">
                  <a16:creationId xmlns:a16="http://schemas.microsoft.com/office/drawing/2014/main" id="{FBC59C07-FDEC-40D0-BE4E-E1FAC0DEBC4A}"/>
                </a:ext>
              </a:extLst>
            </p:cNvPr>
            <p:cNvGrpSpPr/>
            <p:nvPr/>
          </p:nvGrpSpPr>
          <p:grpSpPr>
            <a:xfrm>
              <a:off x="1421012" y="4633770"/>
              <a:ext cx="180975" cy="231458"/>
              <a:chOff x="1443237" y="4633770"/>
              <a:chExt cx="180975" cy="231458"/>
            </a:xfrm>
          </p:grpSpPr>
          <p:sp>
            <p:nvSpPr>
              <p:cNvPr id="58" name="Freeform: Shape 57">
                <a:extLst>
                  <a:ext uri="{FF2B5EF4-FFF2-40B4-BE49-F238E27FC236}">
                    <a16:creationId xmlns:a16="http://schemas.microsoft.com/office/drawing/2014/main" id="{15EC7012-98A7-4A94-8CC9-0EC3408A6BC4}"/>
                  </a:ext>
                </a:extLst>
              </p:cNvPr>
              <p:cNvSpPr/>
              <p:nvPr/>
            </p:nvSpPr>
            <p:spPr>
              <a:xfrm>
                <a:off x="1478479" y="4633770"/>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440"/>
                      <a:pt x="91440" y="118110"/>
                      <a:pt x="59055" y="118110"/>
                    </a:cubicBezTo>
                    <a:cubicBezTo>
                      <a:pt x="26670" y="118110"/>
                      <a:pt x="0" y="91440"/>
                      <a:pt x="0" y="59055"/>
                    </a:cubicBezTo>
                    <a:cubicBezTo>
                      <a:pt x="0" y="26670"/>
                      <a:pt x="26670" y="0"/>
                      <a:pt x="59055" y="0"/>
                    </a:cubicBezTo>
                    <a:cubicBezTo>
                      <a:pt x="91440" y="0"/>
                      <a:pt x="118110" y="25718"/>
                      <a:pt x="118110" y="59055"/>
                    </a:cubicBezTo>
                    <a:close/>
                  </a:path>
                </a:pathLst>
              </a:custGeom>
              <a:noFill/>
              <a:ln w="23813" cap="flat">
                <a:solidFill>
                  <a:schemeClr val="accent1"/>
                </a:solid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519FE88-ED74-4D46-86D2-F2530BE46026}"/>
                  </a:ext>
                </a:extLst>
              </p:cNvPr>
              <p:cNvSpPr/>
              <p:nvPr/>
            </p:nvSpPr>
            <p:spPr>
              <a:xfrm>
                <a:off x="1443237" y="4798553"/>
                <a:ext cx="180975" cy="66675"/>
              </a:xfrm>
              <a:custGeom>
                <a:avLst/>
                <a:gdLst>
                  <a:gd name="connsiteX0" fmla="*/ 0 w 180975"/>
                  <a:gd name="connsiteY0" fmla="*/ 72390 h 66675"/>
                  <a:gd name="connsiteX1" fmla="*/ 94298 w 180975"/>
                  <a:gd name="connsiteY1" fmla="*/ 0 h 66675"/>
                  <a:gd name="connsiteX2" fmla="*/ 188595 w 180975"/>
                  <a:gd name="connsiteY2" fmla="*/ 72390 h 66675"/>
                </a:gdLst>
                <a:ahLst/>
                <a:cxnLst>
                  <a:cxn ang="0">
                    <a:pos x="connsiteX0" y="connsiteY0"/>
                  </a:cxn>
                  <a:cxn ang="0">
                    <a:pos x="connsiteX1" y="connsiteY1"/>
                  </a:cxn>
                  <a:cxn ang="0">
                    <a:pos x="connsiteX2" y="connsiteY2"/>
                  </a:cxn>
                </a:cxnLst>
                <a:rect l="l" t="t" r="r" b="b"/>
                <a:pathLst>
                  <a:path w="180975" h="66675">
                    <a:moveTo>
                      <a:pt x="0" y="72390"/>
                    </a:moveTo>
                    <a:cubicBezTo>
                      <a:pt x="0" y="20955"/>
                      <a:pt x="41910" y="0"/>
                      <a:pt x="94298" y="0"/>
                    </a:cubicBezTo>
                    <a:cubicBezTo>
                      <a:pt x="146685" y="0"/>
                      <a:pt x="188595" y="20955"/>
                      <a:pt x="188595" y="72390"/>
                    </a:cubicBezTo>
                  </a:path>
                </a:pathLst>
              </a:custGeom>
              <a:noFill/>
              <a:ln w="23813" cap="flat">
                <a:solidFill>
                  <a:schemeClr val="accent1"/>
                </a:solidFill>
                <a:prstDash val="solid"/>
                <a:miter/>
              </a:ln>
            </p:spPr>
            <p:txBody>
              <a:bodyPr rtlCol="0" anchor="ctr"/>
              <a:lstStyle/>
              <a:p>
                <a:endParaRPr lang="en-US" dirty="0"/>
              </a:p>
            </p:txBody>
          </p:sp>
        </p:grpSp>
        <p:sp>
          <p:nvSpPr>
            <p:cNvPr id="57" name="Freeform: Shape 56">
              <a:extLst>
                <a:ext uri="{FF2B5EF4-FFF2-40B4-BE49-F238E27FC236}">
                  <a16:creationId xmlns:a16="http://schemas.microsoft.com/office/drawing/2014/main" id="{03AF6D1D-DE4A-460B-A540-E7DACF1F333F}"/>
                </a:ext>
              </a:extLst>
            </p:cNvPr>
            <p:cNvSpPr/>
            <p:nvPr/>
          </p:nvSpPr>
          <p:spPr>
            <a:xfrm>
              <a:off x="1334697" y="4580661"/>
              <a:ext cx="360000" cy="360000"/>
            </a:xfrm>
            <a:custGeom>
              <a:avLst/>
              <a:gdLst>
                <a:gd name="connsiteX0" fmla="*/ 0 w 360000"/>
                <a:gd name="connsiteY0" fmla="*/ 0 h 360000"/>
                <a:gd name="connsiteX1" fmla="*/ 83322 w 360000"/>
                <a:gd name="connsiteY1" fmla="*/ 0 h 360000"/>
                <a:gd name="connsiteX2" fmla="*/ 83322 w 360000"/>
                <a:gd name="connsiteY2" fmla="*/ 68850 h 360000"/>
                <a:gd name="connsiteX3" fmla="*/ 276679 w 360000"/>
                <a:gd name="connsiteY3" fmla="*/ 68850 h 360000"/>
                <a:gd name="connsiteX4" fmla="*/ 276679 w 360000"/>
                <a:gd name="connsiteY4" fmla="*/ 0 h 360000"/>
                <a:gd name="connsiteX5" fmla="*/ 360000 w 360000"/>
                <a:gd name="connsiteY5" fmla="*/ 0 h 360000"/>
                <a:gd name="connsiteX6" fmla="*/ 360000 w 360000"/>
                <a:gd name="connsiteY6" fmla="*/ 360000 h 360000"/>
                <a:gd name="connsiteX7" fmla="*/ 0 w 360000"/>
                <a:gd name="connsiteY7" fmla="*/ 360000 h 360000"/>
                <a:gd name="connsiteX0" fmla="*/ 276679 w 368119"/>
                <a:gd name="connsiteY0" fmla="*/ 68850 h 360000"/>
                <a:gd name="connsiteX1" fmla="*/ 276679 w 368119"/>
                <a:gd name="connsiteY1" fmla="*/ 0 h 360000"/>
                <a:gd name="connsiteX2" fmla="*/ 360000 w 368119"/>
                <a:gd name="connsiteY2" fmla="*/ 0 h 360000"/>
                <a:gd name="connsiteX3" fmla="*/ 360000 w 368119"/>
                <a:gd name="connsiteY3" fmla="*/ 360000 h 360000"/>
                <a:gd name="connsiteX4" fmla="*/ 0 w 368119"/>
                <a:gd name="connsiteY4" fmla="*/ 360000 h 360000"/>
                <a:gd name="connsiteX5" fmla="*/ 0 w 368119"/>
                <a:gd name="connsiteY5" fmla="*/ 0 h 360000"/>
                <a:gd name="connsiteX6" fmla="*/ 83322 w 368119"/>
                <a:gd name="connsiteY6" fmla="*/ 0 h 360000"/>
                <a:gd name="connsiteX7" fmla="*/ 83322 w 368119"/>
                <a:gd name="connsiteY7" fmla="*/ 68850 h 360000"/>
                <a:gd name="connsiteX8" fmla="*/ 368119 w 368119"/>
                <a:gd name="connsiteY8" fmla="*/ 16029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7" fmla="*/ 83322 w 360000"/>
                <a:gd name="connsiteY7" fmla="*/ 68850 h 360000"/>
                <a:gd name="connsiteX0" fmla="*/ 276679 w 360000"/>
                <a:gd name="connsiteY0" fmla="*/ 68850 h 360000"/>
                <a:gd name="connsiteX1" fmla="*/ 276679 w 360000"/>
                <a:gd name="connsiteY1" fmla="*/ 0 h 360000"/>
                <a:gd name="connsiteX2" fmla="*/ 360000 w 360000"/>
                <a:gd name="connsiteY2" fmla="*/ 0 h 360000"/>
                <a:gd name="connsiteX3" fmla="*/ 360000 w 360000"/>
                <a:gd name="connsiteY3" fmla="*/ 360000 h 360000"/>
                <a:gd name="connsiteX4" fmla="*/ 0 w 360000"/>
                <a:gd name="connsiteY4" fmla="*/ 360000 h 360000"/>
                <a:gd name="connsiteX5" fmla="*/ 0 w 360000"/>
                <a:gd name="connsiteY5" fmla="*/ 0 h 360000"/>
                <a:gd name="connsiteX6" fmla="*/ 83322 w 360000"/>
                <a:gd name="connsiteY6" fmla="*/ 0 h 360000"/>
                <a:gd name="connsiteX0" fmla="*/ 276679 w 360000"/>
                <a:gd name="connsiteY0" fmla="*/ 0 h 360000"/>
                <a:gd name="connsiteX1" fmla="*/ 360000 w 360000"/>
                <a:gd name="connsiteY1" fmla="*/ 0 h 360000"/>
                <a:gd name="connsiteX2" fmla="*/ 360000 w 360000"/>
                <a:gd name="connsiteY2" fmla="*/ 360000 h 360000"/>
                <a:gd name="connsiteX3" fmla="*/ 0 w 360000"/>
                <a:gd name="connsiteY3" fmla="*/ 360000 h 360000"/>
                <a:gd name="connsiteX4" fmla="*/ 0 w 360000"/>
                <a:gd name="connsiteY4" fmla="*/ 0 h 360000"/>
                <a:gd name="connsiteX5" fmla="*/ 83322 w 360000"/>
                <a:gd name="connsiteY5"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0" h="360000">
                  <a:moveTo>
                    <a:pt x="276679" y="0"/>
                  </a:moveTo>
                  <a:lnTo>
                    <a:pt x="360000" y="0"/>
                  </a:lnTo>
                  <a:lnTo>
                    <a:pt x="360000" y="360000"/>
                  </a:lnTo>
                  <a:lnTo>
                    <a:pt x="0" y="360000"/>
                  </a:lnTo>
                  <a:lnTo>
                    <a:pt x="0" y="0"/>
                  </a:lnTo>
                  <a:lnTo>
                    <a:pt x="83322" y="0"/>
                  </a:lnTo>
                </a:path>
              </a:pathLst>
            </a:custGeom>
            <a:noFill/>
            <a:ln w="9525" cap="flat">
              <a:solidFill>
                <a:schemeClr val="bg1">
                  <a:lumMod val="75000"/>
                </a:schemeClr>
              </a:solidFill>
              <a:prstDash val="solid"/>
              <a:miter/>
            </a:ln>
          </p:spPr>
          <p:txBody>
            <a:bodyPr rtlCol="0" anchor="ctr"/>
            <a:lstStyle/>
            <a:p>
              <a:endParaRPr lang="en-US" dirty="0"/>
            </a:p>
          </p:txBody>
        </p:sp>
      </p:grpSp>
    </p:spTree>
    <p:extLst>
      <p:ext uri="{BB962C8B-B14F-4D97-AF65-F5344CB8AC3E}">
        <p14:creationId xmlns:p14="http://schemas.microsoft.com/office/powerpoint/2010/main" val="347695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9FBC09-5A84-45A9-B63B-5DEAA4BE7605}"/>
              </a:ext>
            </a:extLst>
          </p:cNvPr>
          <p:cNvSpPr>
            <a:spLocks noGrp="1"/>
          </p:cNvSpPr>
          <p:nvPr>
            <p:ph type="title"/>
          </p:nvPr>
        </p:nvSpPr>
        <p:spPr/>
        <p:txBody>
          <a:bodyPr/>
          <a:lstStyle/>
          <a:p>
            <a:r>
              <a:rPr lang="en-US" dirty="0"/>
              <a:t>MAJOR COMPETITORS</a:t>
            </a:r>
          </a:p>
        </p:txBody>
      </p:sp>
      <p:sp>
        <p:nvSpPr>
          <p:cNvPr id="4" name="Content Placeholder 3">
            <a:extLst>
              <a:ext uri="{FF2B5EF4-FFF2-40B4-BE49-F238E27FC236}">
                <a16:creationId xmlns:a16="http://schemas.microsoft.com/office/drawing/2014/main" id="{199A93DB-B3B6-47AF-84B6-0AE60CEEF594}"/>
              </a:ext>
            </a:extLst>
          </p:cNvPr>
          <p:cNvSpPr>
            <a:spLocks noGrp="1"/>
          </p:cNvSpPr>
          <p:nvPr>
            <p:ph idx="1"/>
          </p:nvPr>
        </p:nvSpPr>
        <p:spPr>
          <a:xfrm>
            <a:off x="2095500" y="1992933"/>
            <a:ext cx="5038725" cy="1095375"/>
          </a:xfrm>
        </p:spPr>
        <p:txBody>
          <a:bodyPr/>
          <a:lstStyle/>
          <a:p>
            <a:r>
              <a:rPr lang="en-US" b="1" noProof="1">
                <a:solidFill>
                  <a:schemeClr val="accent2"/>
                </a:solidFill>
                <a:latin typeface="+mj-lt"/>
              </a:rPr>
              <a:t>ASG Eye Hospital</a:t>
            </a:r>
            <a:br>
              <a:rPr lang="en-US" sz="1200" dirty="0"/>
            </a:br>
            <a:r>
              <a:rPr lang="en-US" sz="1200" dirty="0"/>
              <a:t>Started practicing in 2002. Main market is primarily business executives in the downtown financial district. Not very competitive on pricing. Standard business hours from 9:00AM to 5:00PM Mon-Fri.</a:t>
            </a:r>
          </a:p>
          <a:p>
            <a:endParaRPr lang="en-US" sz="1200" dirty="0"/>
          </a:p>
        </p:txBody>
      </p:sp>
      <p:sp>
        <p:nvSpPr>
          <p:cNvPr id="5" name="Slide Number Placeholder 4">
            <a:extLst>
              <a:ext uri="{FF2B5EF4-FFF2-40B4-BE49-F238E27FC236}">
                <a16:creationId xmlns:a16="http://schemas.microsoft.com/office/drawing/2014/main" id="{D3927B38-2109-4A32-9B61-7046301BA0E5}"/>
              </a:ext>
            </a:extLst>
          </p:cNvPr>
          <p:cNvSpPr>
            <a:spLocks noGrp="1"/>
          </p:cNvSpPr>
          <p:nvPr>
            <p:ph type="sldNum" sz="quarter" idx="11"/>
          </p:nvPr>
        </p:nvSpPr>
        <p:spPr/>
        <p:txBody>
          <a:bodyPr/>
          <a:lstStyle/>
          <a:p>
            <a:fld id="{EECC7194-A4D0-457B-9D3E-53681723AFF7}" type="slidenum">
              <a:rPr lang="en-US" smtClean="0"/>
              <a:pPr/>
              <a:t>8</a:t>
            </a:fld>
            <a:endParaRPr lang="en-US" dirty="0"/>
          </a:p>
        </p:txBody>
      </p:sp>
      <p:sp>
        <p:nvSpPr>
          <p:cNvPr id="9" name="Content Placeholder 8">
            <a:extLst>
              <a:ext uri="{FF2B5EF4-FFF2-40B4-BE49-F238E27FC236}">
                <a16:creationId xmlns:a16="http://schemas.microsoft.com/office/drawing/2014/main" id="{741D6D94-B2BB-401E-AACC-F5CA79C890E0}"/>
              </a:ext>
            </a:extLst>
          </p:cNvPr>
          <p:cNvSpPr>
            <a:spLocks noGrp="1"/>
          </p:cNvSpPr>
          <p:nvPr>
            <p:ph idx="16"/>
          </p:nvPr>
        </p:nvSpPr>
        <p:spPr>
          <a:xfrm>
            <a:off x="2095500" y="3422739"/>
            <a:ext cx="5038725" cy="1095375"/>
          </a:xfrm>
        </p:spPr>
        <p:txBody>
          <a:bodyPr/>
          <a:lstStyle/>
          <a:p>
            <a:r>
              <a:rPr lang="en-US" b="1" noProof="1">
                <a:solidFill>
                  <a:schemeClr val="accent2"/>
                </a:solidFill>
                <a:latin typeface="+mj-lt"/>
              </a:rPr>
              <a:t>Eye Mantra Hospital</a:t>
            </a:r>
            <a:br>
              <a:rPr lang="en-US" sz="1200" dirty="0"/>
            </a:br>
            <a:r>
              <a:rPr lang="en-US" sz="1200" dirty="0"/>
              <a:t>Started practicing in 2005. Very innovative in technology and service offerings. Pricing standard to market. Practices pediatrics as well as general dentistry. Offers a “kids’ corner” for parents.</a:t>
            </a:r>
          </a:p>
          <a:p>
            <a:endParaRPr lang="en-US" sz="1200" dirty="0"/>
          </a:p>
        </p:txBody>
      </p:sp>
      <p:sp>
        <p:nvSpPr>
          <p:cNvPr id="10" name="Content Placeholder 9">
            <a:extLst>
              <a:ext uri="{FF2B5EF4-FFF2-40B4-BE49-F238E27FC236}">
                <a16:creationId xmlns:a16="http://schemas.microsoft.com/office/drawing/2014/main" id="{446FF8FD-032B-4D36-A8A8-4808293CC3D6}"/>
              </a:ext>
            </a:extLst>
          </p:cNvPr>
          <p:cNvSpPr>
            <a:spLocks noGrp="1"/>
          </p:cNvSpPr>
          <p:nvPr>
            <p:ph idx="17"/>
          </p:nvPr>
        </p:nvSpPr>
        <p:spPr>
          <a:xfrm>
            <a:off x="2095500" y="4867850"/>
            <a:ext cx="5038725" cy="1095375"/>
          </a:xfrm>
        </p:spPr>
        <p:txBody>
          <a:bodyPr/>
          <a:lstStyle/>
          <a:p>
            <a:r>
              <a:rPr lang="en-US" b="1" noProof="1">
                <a:solidFill>
                  <a:schemeClr val="accent2"/>
                </a:solidFill>
                <a:latin typeface="+mj-lt"/>
              </a:rPr>
              <a:t>Center For Sight</a:t>
            </a:r>
            <a:br>
              <a:rPr lang="en-US" sz="1200" dirty="0"/>
            </a:br>
            <a:r>
              <a:rPr lang="en-US" sz="1200" dirty="0"/>
              <a:t>Chain company. Standard hours. Reviews reveal customer service is lacking. Main target market is geared towards seniors and office specializes in dental implants and surgeries. </a:t>
            </a:r>
          </a:p>
          <a:p>
            <a:endParaRPr lang="en-US" sz="1200" dirty="0"/>
          </a:p>
        </p:txBody>
      </p:sp>
      <p:sp>
        <p:nvSpPr>
          <p:cNvPr id="11" name="object 7" descr="Beige rectangle">
            <a:extLst>
              <a:ext uri="{FF2B5EF4-FFF2-40B4-BE49-F238E27FC236}">
                <a16:creationId xmlns:a16="http://schemas.microsoft.com/office/drawing/2014/main" id="{0EF37AB9-30F5-41E6-9478-F4DEF99FA9B7}"/>
              </a:ext>
            </a:extLst>
          </p:cNvPr>
          <p:cNvSpPr/>
          <p:nvPr/>
        </p:nvSpPr>
        <p:spPr bwMode="white">
          <a:xfrm flipV="1">
            <a:off x="722099" y="1254033"/>
            <a:ext cx="4320164" cy="68753"/>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8" name="Picture Placeholder 7">
            <a:extLst>
              <a:ext uri="{FF2B5EF4-FFF2-40B4-BE49-F238E27FC236}">
                <a16:creationId xmlns:a16="http://schemas.microsoft.com/office/drawing/2014/main" id="{0B2A2DAD-B082-4C48-1F83-C27CE14B59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15" name="Picture Placeholder 14">
            <a:extLst>
              <a:ext uri="{FF2B5EF4-FFF2-40B4-BE49-F238E27FC236}">
                <a16:creationId xmlns:a16="http://schemas.microsoft.com/office/drawing/2014/main" id="{6D4424B5-50B0-7A74-FD9A-C749DC6959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pic>
        <p:nvPicPr>
          <p:cNvPr id="19" name="Picture Placeholder 18">
            <a:extLst>
              <a:ext uri="{FF2B5EF4-FFF2-40B4-BE49-F238E27FC236}">
                <a16:creationId xmlns:a16="http://schemas.microsoft.com/office/drawing/2014/main" id="{A2E73962-B0C5-074C-9777-31C2E69A51B3}"/>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1089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Swot analysis for competitor</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9</a:t>
            </a:fld>
            <a:endParaRPr lang="en-US" dirty="0"/>
          </a:p>
        </p:txBody>
      </p:sp>
      <p:sp>
        <p:nvSpPr>
          <p:cNvPr id="18" name="Text Placeholder 17">
            <a:extLst>
              <a:ext uri="{FF2B5EF4-FFF2-40B4-BE49-F238E27FC236}">
                <a16:creationId xmlns:a16="http://schemas.microsoft.com/office/drawing/2014/main" id="{60CBFD8E-64DF-4423-A5AD-A66942481960}"/>
              </a:ext>
            </a:extLst>
          </p:cNvPr>
          <p:cNvSpPr>
            <a:spLocks noGrp="1"/>
          </p:cNvSpPr>
          <p:nvPr>
            <p:ph type="body" sz="quarter" idx="14"/>
          </p:nvPr>
        </p:nvSpPr>
        <p:spPr>
          <a:xfrm>
            <a:off x="682863" y="3068555"/>
            <a:ext cx="3276000" cy="360445"/>
          </a:xfrm>
        </p:spPr>
        <p:txBody>
          <a:bodyPr/>
          <a:lstStyle/>
          <a:p>
            <a:r>
              <a:rPr lang="en-US" dirty="0" err="1"/>
              <a:t>Ags</a:t>
            </a:r>
            <a:r>
              <a:rPr lang="en-US" dirty="0"/>
              <a:t> Eye Hospital</a:t>
            </a:r>
          </a:p>
        </p:txBody>
      </p:sp>
      <p:sp>
        <p:nvSpPr>
          <p:cNvPr id="19" name="Text Placeholder 18">
            <a:extLst>
              <a:ext uri="{FF2B5EF4-FFF2-40B4-BE49-F238E27FC236}">
                <a16:creationId xmlns:a16="http://schemas.microsoft.com/office/drawing/2014/main" id="{5546E0D8-3EE8-4FA5-9941-005B12026C46}"/>
              </a:ext>
            </a:extLst>
          </p:cNvPr>
          <p:cNvSpPr>
            <a:spLocks noGrp="1"/>
          </p:cNvSpPr>
          <p:nvPr>
            <p:ph type="body" sz="quarter" idx="15"/>
          </p:nvPr>
        </p:nvSpPr>
        <p:spPr>
          <a:xfrm>
            <a:off x="4445431" y="3668498"/>
            <a:ext cx="3276000" cy="2238815"/>
          </a:xfrm>
        </p:spPr>
        <p:txBody>
          <a:bodyPr/>
          <a:lstStyle/>
          <a:p>
            <a:pPr marL="0" indent="0">
              <a:buNone/>
            </a:pPr>
            <a:r>
              <a:rPr lang="en-IN" dirty="0"/>
              <a:t>🟢 </a:t>
            </a:r>
            <a:r>
              <a:rPr lang="en-IN" b="1" dirty="0"/>
              <a:t>Strengths:</a:t>
            </a:r>
            <a:br>
              <a:rPr lang="en-IN" dirty="0"/>
            </a:br>
            <a:r>
              <a:rPr lang="en-US" dirty="0"/>
              <a:t>❤</a:t>
            </a:r>
            <a:r>
              <a:rPr lang="en-IN" dirty="0"/>
              <a:t> Wide range of eye care services (Cataract, LASIK, Retina, Glaucoma, etc.)</a:t>
            </a:r>
            <a:br>
              <a:rPr lang="en-IN" dirty="0"/>
            </a:br>
            <a:r>
              <a:rPr lang="en-US" dirty="0"/>
              <a:t>❤</a:t>
            </a:r>
            <a:r>
              <a:rPr lang="en-IN" dirty="0"/>
              <a:t> Led by experienced doctors like Dr. Shweta Jain</a:t>
            </a:r>
            <a:br>
              <a:rPr lang="en-IN" dirty="0"/>
            </a:br>
            <a:r>
              <a:rPr lang="en-US" dirty="0"/>
              <a:t>❤</a:t>
            </a:r>
            <a:r>
              <a:rPr lang="en-IN" dirty="0"/>
              <a:t> Uses advanced technology from Zeiss &amp; Topcon for precise treatments</a:t>
            </a:r>
            <a:br>
              <a:rPr lang="en-IN" dirty="0"/>
            </a:br>
            <a:r>
              <a:rPr lang="en-US" dirty="0"/>
              <a:t>❤</a:t>
            </a:r>
            <a:r>
              <a:rPr lang="en-IN" dirty="0"/>
              <a:t> Patient-centric approach with personalized care &amp; positive reviews</a:t>
            </a:r>
            <a:br>
              <a:rPr lang="en-IN" dirty="0"/>
            </a:br>
            <a:r>
              <a:rPr lang="en-US" dirty="0"/>
              <a:t>❤</a:t>
            </a:r>
            <a:r>
              <a:rPr lang="en-IN" dirty="0"/>
              <a:t> Accredited by NABH &amp; ISO 9001, ensuring quality &amp; safety</a:t>
            </a:r>
            <a:endParaRPr lang="en-US" noProof="1"/>
          </a:p>
        </p:txBody>
      </p:sp>
      <p:sp>
        <p:nvSpPr>
          <p:cNvPr id="20" name="Text Placeholder 19">
            <a:extLst>
              <a:ext uri="{FF2B5EF4-FFF2-40B4-BE49-F238E27FC236}">
                <a16:creationId xmlns:a16="http://schemas.microsoft.com/office/drawing/2014/main" id="{DD2E6CBE-74EE-4EC6-97D7-36D6F95ED203}"/>
              </a:ext>
            </a:extLst>
          </p:cNvPr>
          <p:cNvSpPr>
            <a:spLocks noGrp="1"/>
          </p:cNvSpPr>
          <p:nvPr>
            <p:ph type="body" sz="quarter" idx="16"/>
          </p:nvPr>
        </p:nvSpPr>
        <p:spPr>
          <a:xfrm>
            <a:off x="4445432" y="3068555"/>
            <a:ext cx="3276000" cy="360445"/>
          </a:xfrm>
        </p:spPr>
        <p:txBody>
          <a:bodyPr/>
          <a:lstStyle/>
          <a:p>
            <a:r>
              <a:rPr lang="en-US" dirty="0"/>
              <a:t>Eye Mantra</a:t>
            </a:r>
          </a:p>
        </p:txBody>
      </p:sp>
      <p:sp>
        <p:nvSpPr>
          <p:cNvPr id="21" name="Text Placeholder 20">
            <a:extLst>
              <a:ext uri="{FF2B5EF4-FFF2-40B4-BE49-F238E27FC236}">
                <a16:creationId xmlns:a16="http://schemas.microsoft.com/office/drawing/2014/main" id="{839944D4-2F2D-438D-93AE-CFC498C791DD}"/>
              </a:ext>
            </a:extLst>
          </p:cNvPr>
          <p:cNvSpPr>
            <a:spLocks noGrp="1"/>
          </p:cNvSpPr>
          <p:nvPr>
            <p:ph type="body" sz="quarter" idx="17"/>
          </p:nvPr>
        </p:nvSpPr>
        <p:spPr>
          <a:xfrm>
            <a:off x="8207999" y="3668498"/>
            <a:ext cx="3276000" cy="2238815"/>
          </a:xfrm>
        </p:spPr>
        <p:txBody>
          <a:bodyPr/>
          <a:lstStyle/>
          <a:p>
            <a:pPr marL="0" indent="0">
              <a:buNone/>
            </a:pPr>
            <a:r>
              <a:rPr lang="en-IN" dirty="0"/>
              <a:t>🟢 </a:t>
            </a:r>
            <a:r>
              <a:rPr lang="en-IN" b="1" dirty="0"/>
              <a:t>Strengths:</a:t>
            </a:r>
            <a:br>
              <a:rPr lang="en-IN" dirty="0"/>
            </a:br>
            <a:r>
              <a:rPr lang="en-US" dirty="0"/>
              <a:t>❤</a:t>
            </a:r>
            <a:r>
              <a:rPr lang="en-IN" dirty="0"/>
              <a:t> 85+ </a:t>
            </a:r>
            <a:r>
              <a:rPr lang="en-IN" dirty="0" err="1"/>
              <a:t>centers</a:t>
            </a:r>
            <a:r>
              <a:rPr lang="en-IN" dirty="0"/>
              <a:t> across 30+ cities, ensuring wide accessibility</a:t>
            </a:r>
            <a:br>
              <a:rPr lang="en-IN" dirty="0"/>
            </a:br>
            <a:r>
              <a:rPr lang="en-US" dirty="0"/>
              <a:t>❤</a:t>
            </a:r>
            <a:r>
              <a:rPr lang="en-IN" dirty="0"/>
              <a:t> 28+ years of experience in delivering top-quality eye care</a:t>
            </a:r>
            <a:br>
              <a:rPr lang="en-IN" dirty="0"/>
            </a:br>
            <a:r>
              <a:rPr lang="en-US" dirty="0"/>
              <a:t>❤</a:t>
            </a:r>
            <a:r>
              <a:rPr lang="en-IN" dirty="0"/>
              <a:t> Offers advanced treatments like LASIK, cataract, retina, and glaucoma care</a:t>
            </a:r>
            <a:br>
              <a:rPr lang="en-IN" dirty="0"/>
            </a:br>
            <a:r>
              <a:rPr lang="en-US" dirty="0"/>
              <a:t>❤</a:t>
            </a:r>
            <a:r>
              <a:rPr lang="en-IN" dirty="0"/>
              <a:t> Recognized as one of Delhi’s most trusted eye hospitals (Reader’s Digest, 2023)</a:t>
            </a:r>
            <a:br>
              <a:rPr lang="en-IN" dirty="0"/>
            </a:br>
            <a:r>
              <a:rPr lang="en-US" dirty="0"/>
              <a:t>❤</a:t>
            </a:r>
            <a:r>
              <a:rPr lang="en-IN" dirty="0"/>
              <a:t> Founded by Padma Shri awardee Dr. Mahipal S Sachdev, ensuring expert leadership</a:t>
            </a:r>
            <a:endParaRPr lang="en-US" noProof="1"/>
          </a:p>
        </p:txBody>
      </p:sp>
      <p:sp>
        <p:nvSpPr>
          <p:cNvPr id="22" name="Text Placeholder 21">
            <a:extLst>
              <a:ext uri="{FF2B5EF4-FFF2-40B4-BE49-F238E27FC236}">
                <a16:creationId xmlns:a16="http://schemas.microsoft.com/office/drawing/2014/main" id="{D0937D34-C77C-4A01-8453-A119A44FEA1D}"/>
              </a:ext>
            </a:extLst>
          </p:cNvPr>
          <p:cNvSpPr>
            <a:spLocks noGrp="1"/>
          </p:cNvSpPr>
          <p:nvPr>
            <p:ph type="body" sz="quarter" idx="18"/>
          </p:nvPr>
        </p:nvSpPr>
        <p:spPr>
          <a:xfrm>
            <a:off x="8208000" y="3068555"/>
            <a:ext cx="3276000" cy="360445"/>
          </a:xfrm>
        </p:spPr>
        <p:txBody>
          <a:bodyPr/>
          <a:lstStyle/>
          <a:p>
            <a:r>
              <a:rPr lang="en-US" dirty="0"/>
              <a:t>Center for sight</a:t>
            </a:r>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5" name="Group 4">
            <a:extLst>
              <a:ext uri="{FF2B5EF4-FFF2-40B4-BE49-F238E27FC236}">
                <a16:creationId xmlns:a16="http://schemas.microsoft.com/office/drawing/2014/main" id="{25EE06CE-237F-44E6-BF7E-72B27BB6A6DB}"/>
              </a:ext>
              <a:ext uri="{C183D7F6-B498-43B3-948B-1728B52AA6E4}">
                <adec:decorative xmlns:adec="http://schemas.microsoft.com/office/drawing/2017/decorative" val="1"/>
              </a:ext>
            </a:extLst>
          </p:cNvPr>
          <p:cNvGrpSpPr/>
          <p:nvPr/>
        </p:nvGrpSpPr>
        <p:grpSpPr>
          <a:xfrm>
            <a:off x="9164878" y="1733550"/>
            <a:ext cx="1177348" cy="992451"/>
            <a:chOff x="9164878" y="1733550"/>
            <a:chExt cx="1177348" cy="992451"/>
          </a:xfrm>
        </p:grpSpPr>
        <p:sp>
          <p:nvSpPr>
            <p:cNvPr id="85" name="Rectangle 84">
              <a:extLst>
                <a:ext uri="{FF2B5EF4-FFF2-40B4-BE49-F238E27FC236}">
                  <a16:creationId xmlns:a16="http://schemas.microsoft.com/office/drawing/2014/main" id="{2183E070-F2AC-4FAC-84B2-3622CF377DCE}"/>
                </a:ext>
                <a:ext uri="{C183D7F6-B498-43B3-948B-1728B52AA6E4}">
                  <adec:decorative xmlns:adec="http://schemas.microsoft.com/office/drawing/2017/decorative" val="1"/>
                </a:ext>
              </a:extLst>
            </p:cNvPr>
            <p:cNvSpPr/>
            <p:nvPr/>
          </p:nvSpPr>
          <p:spPr>
            <a:xfrm>
              <a:off x="9349775"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C35680A2-0542-4B12-830D-8B2A95324F4C}"/>
                </a:ext>
              </a:extLst>
            </p:cNvPr>
            <p:cNvSpPr/>
            <p:nvPr/>
          </p:nvSpPr>
          <p:spPr>
            <a:xfrm>
              <a:off x="9164878"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EC26C130-0A78-4033-83C0-068066B19375}"/>
              </a:ext>
              <a:ext uri="{C183D7F6-B498-43B3-948B-1728B52AA6E4}">
                <adec:decorative xmlns:adec="http://schemas.microsoft.com/office/drawing/2017/decorative" val="1"/>
              </a:ext>
            </a:extLst>
          </p:cNvPr>
          <p:cNvGrpSpPr/>
          <p:nvPr/>
        </p:nvGrpSpPr>
        <p:grpSpPr>
          <a:xfrm>
            <a:off x="5482999" y="1607028"/>
            <a:ext cx="1200866" cy="1200866"/>
            <a:chOff x="5482999" y="1607028"/>
            <a:chExt cx="1200866" cy="1200866"/>
          </a:xfrm>
        </p:grpSpPr>
        <p:sp>
          <p:nvSpPr>
            <p:cNvPr id="84" name="Rectangle 83">
              <a:extLst>
                <a:ext uri="{FF2B5EF4-FFF2-40B4-BE49-F238E27FC236}">
                  <a16:creationId xmlns:a16="http://schemas.microsoft.com/office/drawing/2014/main" id="{97FF1BC4-6B01-43E0-9719-53942A96A464}"/>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E9E8DB26-A207-4225-BABF-5E16AD0A8A72}"/>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Placeholder 11">
            <a:extLst>
              <a:ext uri="{FF2B5EF4-FFF2-40B4-BE49-F238E27FC236}">
                <a16:creationId xmlns:a16="http://schemas.microsoft.com/office/drawing/2014/main" id="{EC2AB00C-AA53-E235-E17B-F0903E3D37BA}"/>
              </a:ext>
            </a:extLst>
          </p:cNvPr>
          <p:cNvPicPr>
            <a:picLocks noGrp="1" noChangeAspect="1"/>
          </p:cNvPicPr>
          <p:nvPr>
            <p:ph type="pic" sz="quarter" idx="23"/>
          </p:nvPr>
        </p:nvPicPr>
        <p:blipFill>
          <a:blip r:embed="rId2">
            <a:extLst>
              <a:ext uri="{28A0092B-C50C-407E-A947-70E740481C1C}">
                <a14:useLocalDpi xmlns:a14="http://schemas.microsoft.com/office/drawing/2010/main" val="0"/>
              </a:ext>
            </a:extLst>
          </a:blip>
          <a:srcRect/>
          <a:stretch>
            <a:fillRect/>
          </a:stretch>
        </p:blipFill>
        <p:spPr/>
      </p:pic>
      <p:grpSp>
        <p:nvGrpSpPr>
          <p:cNvPr id="8" name="Group 7">
            <a:extLst>
              <a:ext uri="{FF2B5EF4-FFF2-40B4-BE49-F238E27FC236}">
                <a16:creationId xmlns:a16="http://schemas.microsoft.com/office/drawing/2014/main" id="{9C124932-A7F3-7931-EEEC-6042420CAC4F}"/>
              </a:ext>
              <a:ext uri="{C183D7F6-B498-43B3-948B-1728B52AA6E4}">
                <adec:decorative xmlns:adec="http://schemas.microsoft.com/office/drawing/2017/decorative" val="1"/>
              </a:ext>
            </a:extLst>
          </p:cNvPr>
          <p:cNvGrpSpPr/>
          <p:nvPr/>
        </p:nvGrpSpPr>
        <p:grpSpPr>
          <a:xfrm>
            <a:off x="1824638" y="1733550"/>
            <a:ext cx="1192959" cy="992451"/>
            <a:chOff x="1824638" y="1733550"/>
            <a:chExt cx="1192959" cy="992451"/>
          </a:xfrm>
        </p:grpSpPr>
        <p:sp>
          <p:nvSpPr>
            <p:cNvPr id="9" name="Rectangle 8">
              <a:extLst>
                <a:ext uri="{FF2B5EF4-FFF2-40B4-BE49-F238E27FC236}">
                  <a16:creationId xmlns:a16="http://schemas.microsoft.com/office/drawing/2014/main" id="{4238E889-4432-F662-F9F0-E3ACE30DD159}"/>
                </a:ext>
              </a:extLst>
            </p:cNvPr>
            <p:cNvSpPr/>
            <p:nvPr/>
          </p:nvSpPr>
          <p:spPr>
            <a:xfrm>
              <a:off x="1824638" y="1733550"/>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1ADF838-3482-73C2-EBDD-FAE7AF51FF78}"/>
                </a:ext>
              </a:extLst>
            </p:cNvPr>
            <p:cNvSpPr/>
            <p:nvPr/>
          </p:nvSpPr>
          <p:spPr>
            <a:xfrm>
              <a:off x="1925901" y="1819672"/>
              <a:ext cx="1091696" cy="82020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Placeholder 22">
            <a:extLst>
              <a:ext uri="{FF2B5EF4-FFF2-40B4-BE49-F238E27FC236}">
                <a16:creationId xmlns:a16="http://schemas.microsoft.com/office/drawing/2014/main" id="{B5DB003F-13D2-E6EE-1A34-782CC95CB840}"/>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p:pic>
      <p:pic>
        <p:nvPicPr>
          <p:cNvPr id="27" name="Picture Placeholder 26">
            <a:extLst>
              <a:ext uri="{FF2B5EF4-FFF2-40B4-BE49-F238E27FC236}">
                <a16:creationId xmlns:a16="http://schemas.microsoft.com/office/drawing/2014/main" id="{92AB7111-3AED-573B-6300-5EAFF3C2235E}"/>
              </a:ext>
            </a:extLst>
          </p:cNvPr>
          <p:cNvPicPr>
            <a:picLocks noGrp="1" noChangeAspect="1"/>
          </p:cNvPicPr>
          <p:nvPr>
            <p:ph type="pic" sz="quarter" idx="25"/>
          </p:nvPr>
        </p:nvPicPr>
        <p:blipFill>
          <a:blip r:embed="rId4">
            <a:extLst>
              <a:ext uri="{28A0092B-C50C-407E-A947-70E740481C1C}">
                <a14:useLocalDpi xmlns:a14="http://schemas.microsoft.com/office/drawing/2010/main" val="0"/>
              </a:ext>
            </a:extLst>
          </a:blip>
          <a:srcRect/>
          <a:stretch>
            <a:fillRect/>
          </a:stretch>
        </p:blipFill>
        <p:spPr/>
      </p:pic>
      <p:sp>
        <p:nvSpPr>
          <p:cNvPr id="29" name="Text Placeholder 28">
            <a:extLst>
              <a:ext uri="{FF2B5EF4-FFF2-40B4-BE49-F238E27FC236}">
                <a16:creationId xmlns:a16="http://schemas.microsoft.com/office/drawing/2014/main" id="{49C24D4E-141C-2ABC-27B0-ED390C237045}"/>
              </a:ext>
            </a:extLst>
          </p:cNvPr>
          <p:cNvSpPr>
            <a:spLocks noGrp="1"/>
          </p:cNvSpPr>
          <p:nvPr>
            <p:ph type="body" sz="quarter" idx="13"/>
          </p:nvPr>
        </p:nvSpPr>
        <p:spPr/>
        <p:txBody>
          <a:bodyPr/>
          <a:lstStyle/>
          <a:p>
            <a:pPr marL="0" indent="0">
              <a:buNone/>
            </a:pPr>
            <a:r>
              <a:rPr lang="en-IN" dirty="0"/>
              <a:t>🟢 </a:t>
            </a:r>
            <a:r>
              <a:rPr lang="en-IN" b="1" dirty="0"/>
              <a:t>Strengths:</a:t>
            </a:r>
            <a:br>
              <a:rPr lang="en-IN" dirty="0"/>
            </a:br>
            <a:r>
              <a:rPr lang="en-US" dirty="0"/>
              <a:t>❤</a:t>
            </a:r>
            <a:r>
              <a:rPr lang="en-IN" dirty="0"/>
              <a:t> 160+ hospitals in 83+ cities across India, Nepal &amp; Uganda</a:t>
            </a:r>
            <a:br>
              <a:rPr lang="en-IN" dirty="0"/>
            </a:br>
            <a:r>
              <a:rPr lang="en-US" dirty="0"/>
              <a:t>❤</a:t>
            </a:r>
            <a:r>
              <a:rPr lang="en-IN" dirty="0"/>
              <a:t> ₹1,500 crore investment from General Atlantic &amp; </a:t>
            </a:r>
            <a:r>
              <a:rPr lang="en-IN" dirty="0" err="1"/>
              <a:t>Kedaara</a:t>
            </a:r>
            <a:r>
              <a:rPr lang="en-IN" dirty="0"/>
              <a:t> Capital</a:t>
            </a:r>
            <a:br>
              <a:rPr lang="en-IN" dirty="0"/>
            </a:br>
            <a:r>
              <a:rPr lang="en-US" dirty="0"/>
              <a:t>❤</a:t>
            </a:r>
            <a:r>
              <a:rPr lang="en-IN" dirty="0"/>
              <a:t> Offers a full range of eye treatments (Cataract, LASIK, Retina, Glaucoma, etc.)</a:t>
            </a:r>
            <a:br>
              <a:rPr lang="en-IN" dirty="0"/>
            </a:br>
            <a:r>
              <a:rPr lang="en-US" dirty="0"/>
              <a:t>❤</a:t>
            </a:r>
            <a:r>
              <a:rPr lang="en-IN" dirty="0"/>
              <a:t> Strong leadership with experienced ophthalmologists &amp; specialists</a:t>
            </a:r>
            <a:br>
              <a:rPr lang="en-IN" dirty="0"/>
            </a:br>
            <a:r>
              <a:rPr lang="en-US" dirty="0"/>
              <a:t>❤</a:t>
            </a:r>
            <a:r>
              <a:rPr lang="en-IN" dirty="0"/>
              <a:t> Rapid expansion &amp; strong brand recognition in the eye care industry</a:t>
            </a:r>
          </a:p>
        </p:txBody>
      </p:sp>
      <p:sp>
        <p:nvSpPr>
          <p:cNvPr id="2" name="object 7" descr="Beige rectangle">
            <a:extLst>
              <a:ext uri="{FF2B5EF4-FFF2-40B4-BE49-F238E27FC236}">
                <a16:creationId xmlns:a16="http://schemas.microsoft.com/office/drawing/2014/main" id="{1FD18DAD-FE86-3A4C-92B7-D42F519FB582}"/>
              </a:ext>
            </a:extLst>
          </p:cNvPr>
          <p:cNvSpPr/>
          <p:nvPr/>
        </p:nvSpPr>
        <p:spPr bwMode="white">
          <a:xfrm flipV="1">
            <a:off x="4301247" y="1275241"/>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299719508"/>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4172</TotalTime>
  <Words>8978</Words>
  <Application>Microsoft Office PowerPoint</Application>
  <PresentationFormat>Widescreen</PresentationFormat>
  <Paragraphs>1127</Paragraphs>
  <Slides>75</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__Inter_a923d8</vt:lpstr>
      <vt:lpstr>Arial</vt:lpstr>
      <vt:lpstr>Arial </vt:lpstr>
      <vt:lpstr>Arial  (Body)</vt:lpstr>
      <vt:lpstr>Calibri</vt:lpstr>
      <vt:lpstr>Courier New</vt:lpstr>
      <vt:lpstr>Gill Sans MT</vt:lpstr>
      <vt:lpstr>Gill Sans MT (Headings)</vt:lpstr>
      <vt:lpstr>Google Sans</vt:lpstr>
      <vt:lpstr>Helvetica Neue</vt:lpstr>
      <vt:lpstr>Lato</vt:lpstr>
      <vt:lpstr>Office Theme</vt:lpstr>
      <vt:lpstr>YOUR healthcare OFFICE solution</vt:lpstr>
      <vt:lpstr>OUR BIG  IDEA</vt:lpstr>
      <vt:lpstr>TABLE OF CONTENT</vt:lpstr>
      <vt:lpstr>Market research</vt:lpstr>
      <vt:lpstr>THE MARKET</vt:lpstr>
      <vt:lpstr>SERVICES</vt:lpstr>
      <vt:lpstr>Swot analysis FOR DR AGARWAL</vt:lpstr>
      <vt:lpstr>MAJOR COMPETITORS</vt:lpstr>
      <vt:lpstr>Swot analysis for competitor</vt:lpstr>
      <vt:lpstr>PowerPoint Presentation</vt:lpstr>
      <vt:lpstr>Marketing Mix - The 7P's of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Keyword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ADS</vt:lpstr>
      <vt:lpstr>Video ads</vt:lpstr>
      <vt:lpstr>PowerPoint Presentation</vt:lpstr>
      <vt:lpstr>Social media marketing</vt:lpstr>
      <vt:lpstr>PowerPoint Presentation</vt:lpstr>
      <vt:lpstr>PowerPoint Presentation</vt:lpstr>
      <vt:lpstr>PowerPoint Presentation</vt:lpstr>
      <vt:lpstr>PowerPoint Presentation</vt:lpstr>
      <vt:lpstr>Meta ads / single image</vt:lpstr>
      <vt:lpstr> video ads </vt:lpstr>
      <vt:lpstr>Influencer marketing</vt:lpstr>
      <vt:lpstr>PowerPoint Presentation</vt:lpstr>
      <vt:lpstr>PowerPoint Presentation</vt:lpstr>
      <vt:lpstr>PowerPoint Presentation</vt:lpstr>
      <vt:lpstr>PowerPoint Presentation</vt:lpstr>
      <vt:lpstr>Influencer endorsements</vt:lpstr>
      <vt:lpstr>PowerPoint Presentation</vt:lpstr>
      <vt:lpstr>Email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Monthly Website Promotion Budget – Dr. Agarwal’s Eye Hospital (₹500,000)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kamalesh k</dc:creator>
  <cp:lastModifiedBy>kamalesh k</cp:lastModifiedBy>
  <cp:revision>63</cp:revision>
  <dcterms:created xsi:type="dcterms:W3CDTF">2025-03-18T12:59:17Z</dcterms:created>
  <dcterms:modified xsi:type="dcterms:W3CDTF">2025-04-01T15:23:11Z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